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266" r:id="rId3"/>
    <p:sldId id="1267" r:id="rId4"/>
    <p:sldId id="1268" r:id="rId5"/>
    <p:sldId id="1269" r:id="rId6"/>
    <p:sldId id="1302" r:id="rId7"/>
    <p:sldId id="1270" r:id="rId8"/>
    <p:sldId id="1271" r:id="rId9"/>
    <p:sldId id="1272" r:id="rId10"/>
    <p:sldId id="1273" r:id="rId11"/>
    <p:sldId id="1274" r:id="rId12"/>
    <p:sldId id="1275" r:id="rId13"/>
    <p:sldId id="1278" r:id="rId14"/>
    <p:sldId id="1303" r:id="rId15"/>
    <p:sldId id="1304" r:id="rId16"/>
    <p:sldId id="1279" r:id="rId17"/>
    <p:sldId id="1280" r:id="rId18"/>
    <p:sldId id="1289" r:id="rId19"/>
    <p:sldId id="1281" r:id="rId20"/>
    <p:sldId id="1299" r:id="rId21"/>
    <p:sldId id="1300" r:id="rId22"/>
    <p:sldId id="1301" r:id="rId23"/>
    <p:sldId id="1283" r:id="rId24"/>
    <p:sldId id="1284" r:id="rId25"/>
    <p:sldId id="1285" r:id="rId26"/>
    <p:sldId id="1286" r:id="rId27"/>
    <p:sldId id="1287" r:id="rId28"/>
    <p:sldId id="1288" r:id="rId29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5"/>
    </p:embeddedFont>
    <p:embeddedFont>
      <p:font typeface="微软雅黑" panose="020B0503020204020204" charset="-122"/>
      <p:regular r:id="rId36"/>
    </p:embeddedFont>
    <p:embeddedFont>
      <p:font typeface="华文新魏" panose="02010800040101010101" pitchFamily="2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5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00FF"/>
    <a:srgbClr val="EAEAEA"/>
    <a:srgbClr val="0000FF"/>
    <a:srgbClr val="0066FF"/>
    <a:srgbClr val="A38302"/>
    <a:srgbClr val="FEFCDE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 showGuides="1">
      <p:cViewPr>
        <p:scale>
          <a:sx n="75" d="100"/>
          <a:sy n="75" d="100"/>
        </p:scale>
        <p:origin x="-1878" y="-702"/>
      </p:cViewPr>
      <p:guideLst>
        <p:guide orient="horz" pos="3162"/>
        <p:guide pos="5685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85"/>
        <p:guide pos="22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6B0E6-661E-4CD1-8243-23CE9CB8F6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8116"/>
            <a:ext cx="2743200" cy="365227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8116"/>
            <a:ext cx="4114800" cy="3652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8116"/>
            <a:ext cx="2743200" cy="365227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5460"/>
            <a:ext cx="6400443" cy="1314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485"/>
            <a:ext cx="8229481" cy="3395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512"/>
            <a:ext cx="915984" cy="36014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512"/>
            <a:ext cx="2771800" cy="21606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611"/>
            <a:ext cx="894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白鹭</a:t>
            </a:r>
            <a:endParaRPr lang="zh-CN" altLang="en-US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imgsa.baidu.com/timg?image&amp;quality=80&amp;size=b9999_10000&amp;sec=1553967132224&amp;di=c90cf5d3d67455a149cf99f152b7dc35&amp;imgtype=0&amp;src=http%3A%2F%2Fimgsrc.baidu.com%2Fimgad%2Fpic%2Fitem%2F4a36acaf2edda3cc1ce283f40be93901203f92db.jpg"/>
          <p:cNvPicPr>
            <a:picLocks noChangeAspect="1" noChangeArrowheads="1"/>
          </p:cNvPicPr>
          <p:nvPr/>
        </p:nvPicPr>
        <p:blipFill>
          <a:blip r:embed="rId1">
            <a:lum contrast="40000"/>
          </a:blip>
          <a:srcRect b="7751"/>
          <a:stretch>
            <a:fillRect/>
          </a:stretch>
        </p:blipFill>
        <p:spPr bwMode="auto">
          <a:xfrm>
            <a:off x="0" y="318"/>
            <a:ext cx="9144000" cy="514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643242"/>
            <a:ext cx="2562860" cy="1014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6000" dirty="0" smtClean="0">
                <a:latin typeface="微软雅黑" panose="020B0503020204020204" charset="-122"/>
                <a:ea typeface="微软雅黑" panose="020B0503020204020204" charset="-122"/>
              </a:rPr>
              <a:t>白 鹭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3971" y="318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五年级上册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3323" y="1714812"/>
            <a:ext cx="736600" cy="3589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黄昏低飞图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6" name="Picture 2" descr="https://ss1.bdstatic.com/70cFuXSh_Q1YnxGkpoWK1HF6hhy/it/u=3823180279,2314199198&amp;fm=200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571804"/>
            <a:ext cx="6286544" cy="4210491"/>
          </a:xfrm>
          <a:prstGeom prst="rect">
            <a:avLst/>
          </a:prstGeom>
          <a:noFill/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1001037"/>
            <a:ext cx="8572560" cy="2553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这篇散文共分为三部分。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第一部分（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）总体介绍白鹭的美。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第二部分（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2-10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）从不同方面介绍白鹭的美。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第三部分（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11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）总结全文，照应开头，再次表达对白鹭的赞美之情。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72544"/>
            <a:ext cx="5857884" cy="86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白鹭是一首精巧的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诗。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490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深读课文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0298" y="1071870"/>
            <a:ext cx="164307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2714612" y="1929126"/>
            <a:ext cx="2071702" cy="714380"/>
          </a:xfrm>
          <a:prstGeom prst="borderCallout1">
            <a:avLst>
              <a:gd name="adj1" fmla="val 18750"/>
              <a:gd name="adj2" fmla="val -8333"/>
              <a:gd name="adj3" fmla="val -52832"/>
              <a:gd name="adj4" fmla="val 2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比喻句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5009535" y="1786250"/>
            <a:ext cx="409448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用“诗”来做比，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新奇，贴切，耐人寻味。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627784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9080" y="19685"/>
            <a:ext cx="2627784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57520"/>
            <a:ext cx="9116864" cy="49859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色素的配合，身段的大小，一切都很适宜。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白鹤太大而嫌生硬，即使如粉红的朱鹭或灰色的 苍鹭，也觉得大了一些，而且太不寻常了。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然而白鹭却因为它的常见，而被人忘却了它的美。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304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en-US" altLang="zh-CN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kumimoji="0" lang="zh-CN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那雪白的蓑毛，那全身的流线型结构，那铁色 的长喙，那青色的脚，增之一分则嫌长，减之一分则嫌短，素之一忽则嫌白，黛之一忽则嫌黑。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72544"/>
            <a:ext cx="5857884" cy="860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白鹭是一首精巧的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诗。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490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深读课文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0298" y="1071870"/>
            <a:ext cx="164307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2714612" y="1929126"/>
            <a:ext cx="2071702" cy="714380"/>
          </a:xfrm>
          <a:prstGeom prst="borderCallout1">
            <a:avLst>
              <a:gd name="adj1" fmla="val 18750"/>
              <a:gd name="adj2" fmla="val -8333"/>
              <a:gd name="adj3" fmla="val -52832"/>
              <a:gd name="adj4" fmla="val 2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比喻句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5009535" y="1786250"/>
            <a:ext cx="409448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用“诗”来做比，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新奇，贴切，耐人寻味。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3000696"/>
            <a:ext cx="7643866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白鹭“色素的配合”从哪里可以体现出来？作者如何评价？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28596" y="3929390"/>
            <a:ext cx="671517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素之一忽则嫌白，黛之一忽则嫌黑。这句话说明了白鹭颜色的恰到好处。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imgsa.baidu.com/timg?image&amp;quality=80&amp;size=b9999_10000&amp;sec=1553969537876&amp;di=b9d307864325559dae9ff3093ea0cf4c&amp;imgtype=0&amp;src=http%3A%2F%2Fimg.pconline.com.cn%2Fimages%2Fupload%2Fupc%2Ftx%2Fphotoblog%2F1511%2F03%2Fc6%2F14809512_1446522280218_mthumb.jpg"/>
          <p:cNvPicPr>
            <a:picLocks noChangeAspect="1" noChangeArrowheads="1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 bwMode="auto">
          <a:xfrm>
            <a:off x="0" y="428928"/>
            <a:ext cx="3214678" cy="471489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286116" y="500366"/>
            <a:ext cx="485778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白鹭“身段的大小”从哪里可以体现出来？作者如何评价？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357554" y="1715298"/>
            <a:ext cx="4286280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身段美：流线型结构，长喙，脚。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8992" y="2715430"/>
            <a:ext cx="4357718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评价：增之一分则嫌长，减之一分则嫌短。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714744" y="3858438"/>
            <a:ext cx="4071966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宋体" panose="02010600030101010101" pitchFamily="2" charset="-122"/>
              </a:rPr>
              <a:t>这句话说明了白鹭身段美得恰到好处。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5" grpId="0" bldLvl="0" animBg="1"/>
      <p:bldP spid="6" grpId="0" bldLvl="0" animBg="1"/>
      <p:bldP spid="614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786723"/>
            <a:ext cx="8143932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然而白鹭却因为它的常见，而被人忘却了它的美。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28662" y="1929671"/>
            <a:ext cx="6286544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作者告诉我们怎样的哲理？</a:t>
            </a: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endParaRPr kumimoji="0" lang="zh-CN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1632" y="1113823"/>
            <a:ext cx="8143932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美往往蕴含在生活中，蕴含在我们常见的事物中，只要我们用心体会，就会发现寻常事物中那独特的美。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46" y="1246808"/>
            <a:ext cx="771530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95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kumimoji="0" lang="zh-CN" sz="2800" i="0" cap="none" normalizeH="0" baseline="0" dirty="0" smtClean="0"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现在我们认真品味描绘白鹭的三幅图，看看作者是怎样直接描绘白鹭的美的。</a:t>
            </a:r>
            <a:endParaRPr kumimoji="0" lang="zh-CN" sz="2800" i="0" cap="none" normalizeH="0" baseline="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23"/>
          <p:cNvPicPr>
            <a:picLocks noChangeAspect="1"/>
          </p:cNvPicPr>
          <p:nvPr/>
        </p:nvPicPr>
        <p:blipFill>
          <a:blip r:embed="rId1"/>
          <a:srcRect l="4576" t="5555" r="2978" b="5555"/>
          <a:stretch>
            <a:fillRect/>
          </a:stretch>
        </p:blipFill>
        <p:spPr>
          <a:xfrm>
            <a:off x="214282" y="643242"/>
            <a:ext cx="6651548" cy="42148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74433" y="576565"/>
            <a:ext cx="675005" cy="4411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图画之美：清田独钓图</a:t>
            </a:r>
            <a:endParaRPr lang="zh-CN" altLang="en-US" sz="32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9153"/>
          <p:cNvSpPr txBox="1"/>
          <p:nvPr/>
        </p:nvSpPr>
        <p:spPr>
          <a:xfrm>
            <a:off x="285720" y="1071869"/>
            <a:ext cx="32147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47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u="sng" dirty="0">
                <a:solidFill>
                  <a:srgbClr val="FF0066"/>
                </a:solidFill>
                <a:latin typeface="Times New Roman" panose="02020603050405020304" charset="0"/>
                <a:ea typeface="黑体" panose="02010609060101010101" pitchFamily="49" charset="-122"/>
              </a:rPr>
              <a:t>读唐诗，猜谜语</a:t>
            </a:r>
            <a:r>
              <a:rPr lang="zh-CN" altLang="en-US" sz="2800" b="1" u="sng" dirty="0">
                <a:solidFill>
                  <a:srgbClr val="FF0066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：</a:t>
            </a:r>
            <a:endParaRPr lang="zh-CN" altLang="en-US" sz="2800" b="1" u="sng" dirty="0">
              <a:solidFill>
                <a:srgbClr val="FF0066"/>
              </a:solidFill>
              <a:latin typeface="Times New Roman" panose="02020603050405020304" charset="0"/>
              <a:ea typeface="华文新魏" panose="02010800040101010101" pitchFamily="2" charset="-122"/>
            </a:endParaRPr>
          </a:p>
          <a:p>
            <a:endParaRPr lang="zh-CN" altLang="en-US" sz="28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49155"/>
          <p:cNvSpPr txBox="1"/>
          <p:nvPr/>
        </p:nvSpPr>
        <p:spPr>
          <a:xfrm>
            <a:off x="357158" y="4358018"/>
            <a:ext cx="12026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47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黑体" panose="02010609060101010101" pitchFamily="49" charset="-122"/>
              </a:rPr>
              <a:t>  白鹭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lum contrast="40000"/>
          </a:blip>
          <a:srcRect l="5232" r="30669" b="6976"/>
          <a:stretch>
            <a:fillRect/>
          </a:stretch>
        </p:blipFill>
        <p:spPr bwMode="auto">
          <a:xfrm flipH="1">
            <a:off x="4357686" y="571804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9153"/>
          <p:cNvSpPr txBox="1"/>
          <p:nvPr/>
        </p:nvSpPr>
        <p:spPr>
          <a:xfrm>
            <a:off x="285720" y="1643374"/>
            <a:ext cx="4429156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47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雪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衣雪发青玉嘴，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群捕鱼儿溪影中。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惊飞远映碧山去，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一树梨花落晚风。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杜牧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zh-CN" altLang="en-US" sz="2800" dirty="0">
                <a:latin typeface="Times New Roman" panose="02020603050405020304" charset="0"/>
                <a:ea typeface="黑体" panose="02010609060101010101" pitchFamily="49" charset="-122"/>
              </a:rPr>
              <a:t>打一动物</a:t>
            </a:r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  <a:endParaRPr lang="zh-CN" altLang="en-US" sz="28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0.so.qhmsg.com/t010612796f18124b8a.jpg"/>
          <p:cNvPicPr>
            <a:picLocks noChangeAspect="1" noChangeArrowheads="1"/>
          </p:cNvPicPr>
          <p:nvPr/>
        </p:nvPicPr>
        <p:blipFill>
          <a:blip r:embed="rId1"/>
          <a:srcRect t="4721" b="15019"/>
          <a:stretch>
            <a:fillRect/>
          </a:stretch>
        </p:blipFill>
        <p:spPr bwMode="auto">
          <a:xfrm>
            <a:off x="357158" y="500366"/>
            <a:ext cx="7929618" cy="3902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358018"/>
            <a:ext cx="59293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悠 然 之 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 晨 望 哨 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64" y="589663"/>
            <a:ext cx="736600" cy="2678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清澄之美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323" y="1714812"/>
            <a:ext cx="736600" cy="3589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黄昏低飞图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6" name="Picture 2" descr="https://ss1.bdstatic.com/70cFuXSh_Q1YnxGkpoWK1HF6hhy/it/u=3823180279,2314199198&amp;fm=200&amp;gp=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571804"/>
            <a:ext cx="6286544" cy="4210491"/>
          </a:xfrm>
          <a:prstGeom prst="rect">
            <a:avLst/>
          </a:prstGeom>
          <a:noFill/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715305"/>
            <a:ext cx="9144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课文的开头和结尾有什么特点？又有什么不同？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1358187"/>
            <a:ext cx="7715304" cy="267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白鹭是一首精巧的诗。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白鹭实在是一首诗，一首韵在骨子里的散文诗。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开头句的比喻旨在点出作者的发现，引出下文；结尾两句比喻是对全文的总结，在上文描写的基础上进一步提示出白鹭美的本质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858161"/>
            <a:ext cx="91440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这篇文章体现了作者怎样的思想感情？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715536"/>
            <a:ext cx="91440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  </a:t>
            </a: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这篇散文通过对白鹭的歌颂，表达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了作者对白鹭的喜爱和赞美之情。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5590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7620" y="286052"/>
            <a:ext cx="995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白鹭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428596" y="2000564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精巧的诗</a:t>
            </a:r>
            <a:endParaRPr lang="zh-CN" altLang="en-US" sz="3200" dirty="0"/>
          </a:p>
        </p:txBody>
      </p:sp>
      <p:sp>
        <p:nvSpPr>
          <p:cNvPr id="4" name="左大括号 3"/>
          <p:cNvSpPr/>
          <p:nvPr/>
        </p:nvSpPr>
        <p:spPr>
          <a:xfrm>
            <a:off x="2143108" y="1143308"/>
            <a:ext cx="285752" cy="242889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28860" y="1214746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外形美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428860" y="2429192"/>
            <a:ext cx="38398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图画美</a:t>
            </a:r>
            <a:r>
              <a:rPr lang="en-US" altLang="zh-CN" sz="3200" dirty="0" smtClean="0"/>
              <a:t>---</a:t>
            </a:r>
            <a:r>
              <a:rPr lang="zh-CN" altLang="en-US" sz="3200" dirty="0" smtClean="0"/>
              <a:t>清田独钓图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2428860" y="3072134"/>
            <a:ext cx="383984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悠然美</a:t>
            </a:r>
            <a:r>
              <a:rPr lang="en-US" altLang="zh-CN" sz="3200" dirty="0" smtClean="0"/>
              <a:t>---</a:t>
            </a:r>
            <a:r>
              <a:rPr lang="zh-CN" altLang="en-US" sz="3200" dirty="0" smtClean="0"/>
              <a:t>清晨望哨图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428860" y="3715076"/>
            <a:ext cx="39751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清澄美</a:t>
            </a:r>
            <a:r>
              <a:rPr lang="en-US" altLang="zh-CN" sz="3200" dirty="0" smtClean="0"/>
              <a:t>----</a:t>
            </a:r>
            <a:r>
              <a:rPr lang="zh-CN" altLang="en-US" sz="3200" dirty="0" smtClean="0"/>
              <a:t>黄昏低飞图</a:t>
            </a:r>
            <a:endParaRPr lang="zh-CN" altLang="en-US" sz="3200" dirty="0"/>
          </a:p>
        </p:txBody>
      </p:sp>
      <p:sp>
        <p:nvSpPr>
          <p:cNvPr id="9" name="左大括号 8"/>
          <p:cNvSpPr/>
          <p:nvPr/>
        </p:nvSpPr>
        <p:spPr>
          <a:xfrm>
            <a:off x="3786182" y="1071870"/>
            <a:ext cx="285752" cy="100013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00496" y="1000432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色素美</a:t>
            </a:r>
            <a:endParaRPr lang="zh-CN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000496" y="1643374"/>
            <a:ext cx="1402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身段美</a:t>
            </a:r>
            <a:endParaRPr lang="zh-CN" altLang="en-US" sz="3200" dirty="0"/>
          </a:p>
        </p:txBody>
      </p:sp>
      <p:sp>
        <p:nvSpPr>
          <p:cNvPr id="12" name="左大括号 11"/>
          <p:cNvSpPr/>
          <p:nvPr/>
        </p:nvSpPr>
        <p:spPr>
          <a:xfrm flipH="1">
            <a:off x="6357950" y="1214746"/>
            <a:ext cx="285752" cy="242889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15140" y="2072002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喜爱和赞美</a:t>
            </a:r>
            <a:endParaRPr lang="zh-CN" altLang="en-US" sz="3200" dirty="0"/>
          </a:p>
        </p:txBody>
      </p:sp>
      <p:pic>
        <p:nvPicPr>
          <p:cNvPr id="14" name="图片 1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P spid="6" grpId="0"/>
      <p:bldP spid="7" grpId="0"/>
      <p:bldP spid="8" grpId="0"/>
      <p:bldP spid="9" grpId="0" bldLvl="0" animBg="1"/>
      <p:bldP spid="10" grpId="0"/>
      <p:bldP spid="11" grpId="0"/>
      <p:bldP spid="12" grpId="0" bldLvl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3216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1215370"/>
            <a:ext cx="671514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一、选字组词，在所选的字的下面打√。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00100" y="2072607"/>
            <a:ext cx="642942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（配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  陪）合    适（宜   以）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白（鹤  贺）    （兼  嫌）弃  </a:t>
            </a:r>
            <a:endParaRPr kumimoji="0" lang="zh-CN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2132" y="3572824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728" y="2501255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3504" y="2501255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8794" y="3572824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√</a:t>
            </a:r>
            <a:endParaRPr kumimoji="0" 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1072495"/>
            <a:ext cx="63579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二、写出下列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标红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词语的近义词。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8596" y="2001050"/>
            <a:ext cx="8215338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色素的配合，身段的大小，一切都很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适宜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。（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即使如粉红的朱鹭或灰色的苍鹭，也觉得大了一些，而且太不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寻常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了。（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3.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每每看见它孤独地站立于小树的绝顶，看来像是不安稳，它却很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悠然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。（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00298" y="2715569"/>
            <a:ext cx="121444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平常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24678" y="2001189"/>
            <a:ext cx="121444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适合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514586" y="3429949"/>
            <a:ext cx="121444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悠闲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/>
      <p:bldP spid="6" grpId="0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572428"/>
            <a:ext cx="35719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三、选择题。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1072396"/>
            <a:ext cx="8215338" cy="3784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对下列句子理解正确的一项是（     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白鹭是一首精巧的诗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运用比喻描写了白鹭的精致，体现作者对白鹭的赞美和喜爱之情。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运用拟人的修辞描写了白鹭的精致，体现作者对白鹭的赞美之情。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白鹤太大而嫌生硬，即使如粉红的朱鹭或灰色的苍鹭，也觉得大了一些，而且太不寻常了。这句话运用了（    ）的写作手法。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比喻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对比  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拟人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00906" y="3639501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86366" y="1072495"/>
            <a:ext cx="78581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endParaRPr kumimoji="0" 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8581196b693952b6730a73d78f5fe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10" y="1143308"/>
            <a:ext cx="2928958" cy="35816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00496" y="1143308"/>
            <a:ext cx="392909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郭沫若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1892—1978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），原名郭开贞，中国现代杰出的作家、诗人、历史学家、剧作家、考古学家、古文字学家、著名的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社会活动家。四川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乐山人。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1914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年赴日本留学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作者简介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认读生词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64"/>
          <p:cNvSpPr txBox="1"/>
          <p:nvPr/>
        </p:nvSpPr>
        <p:spPr>
          <a:xfrm>
            <a:off x="1825117" y="1207612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64"/>
          <p:cNvSpPr txBox="1"/>
          <p:nvPr/>
        </p:nvSpPr>
        <p:spPr>
          <a:xfrm>
            <a:off x="3167841" y="1189514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4500562" y="1162368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64"/>
          <p:cNvSpPr txBox="1"/>
          <p:nvPr/>
        </p:nvSpPr>
        <p:spPr>
          <a:xfrm>
            <a:off x="5826446" y="1141413"/>
            <a:ext cx="99644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朱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64"/>
          <p:cNvSpPr txBox="1"/>
          <p:nvPr/>
        </p:nvSpPr>
        <p:spPr>
          <a:xfrm>
            <a:off x="7119157" y="1131174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嵌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64"/>
          <p:cNvSpPr txBox="1"/>
          <p:nvPr/>
        </p:nvSpPr>
        <p:spPr>
          <a:xfrm>
            <a:off x="487073" y="2862580"/>
            <a:ext cx="56681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64"/>
          <p:cNvSpPr txBox="1"/>
          <p:nvPr/>
        </p:nvSpPr>
        <p:spPr>
          <a:xfrm>
            <a:off x="1866105" y="2863535"/>
            <a:ext cx="608488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匣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64"/>
          <p:cNvSpPr txBox="1"/>
          <p:nvPr/>
        </p:nvSpPr>
        <p:spPr>
          <a:xfrm>
            <a:off x="3163341" y="283615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哨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64"/>
          <p:cNvSpPr txBox="1"/>
          <p:nvPr/>
        </p:nvSpPr>
        <p:spPr>
          <a:xfrm>
            <a:off x="4394736" y="2845435"/>
            <a:ext cx="1095518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恩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" name="组合 7"/>
          <p:cNvGrpSpPr/>
          <p:nvPr/>
        </p:nvGrpSpPr>
        <p:grpSpPr>
          <a:xfrm>
            <a:off x="1775104" y="1198087"/>
            <a:ext cx="1095518" cy="1139190"/>
            <a:chOff x="2437" y="2032"/>
            <a:chExt cx="1244" cy="1264"/>
          </a:xfrm>
        </p:grpSpPr>
        <p:sp>
          <p:nvSpPr>
            <p:cNvPr id="4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3" name="组合 7"/>
          <p:cNvGrpSpPr/>
          <p:nvPr/>
        </p:nvGrpSpPr>
        <p:grpSpPr>
          <a:xfrm>
            <a:off x="3091157" y="1189514"/>
            <a:ext cx="1095518" cy="1139190"/>
            <a:chOff x="2437" y="2032"/>
            <a:chExt cx="1244" cy="1264"/>
          </a:xfrm>
        </p:grpSpPr>
        <p:sp>
          <p:nvSpPr>
            <p:cNvPr id="4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7" name="组合 7"/>
          <p:cNvGrpSpPr/>
          <p:nvPr/>
        </p:nvGrpSpPr>
        <p:grpSpPr>
          <a:xfrm>
            <a:off x="4420065" y="1180942"/>
            <a:ext cx="1095518" cy="1139190"/>
            <a:chOff x="2437" y="2032"/>
            <a:chExt cx="1244" cy="1264"/>
          </a:xfrm>
        </p:grpSpPr>
        <p:sp>
          <p:nvSpPr>
            <p:cNvPr id="4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1" name="组合 7"/>
          <p:cNvGrpSpPr/>
          <p:nvPr/>
        </p:nvGrpSpPr>
        <p:grpSpPr>
          <a:xfrm>
            <a:off x="5775957" y="1151256"/>
            <a:ext cx="1095518" cy="1139190"/>
            <a:chOff x="2437" y="2032"/>
            <a:chExt cx="1244" cy="1264"/>
          </a:xfrm>
        </p:grpSpPr>
        <p:sp>
          <p:nvSpPr>
            <p:cNvPr id="5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5" name="组合 7"/>
          <p:cNvGrpSpPr/>
          <p:nvPr/>
        </p:nvGrpSpPr>
        <p:grpSpPr>
          <a:xfrm>
            <a:off x="7119468" y="1131253"/>
            <a:ext cx="1095518" cy="1139190"/>
            <a:chOff x="2437" y="2032"/>
            <a:chExt cx="1244" cy="1264"/>
          </a:xfrm>
        </p:grpSpPr>
        <p:sp>
          <p:nvSpPr>
            <p:cNvPr id="5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9" name="组合 7"/>
          <p:cNvGrpSpPr/>
          <p:nvPr/>
        </p:nvGrpSpPr>
        <p:grpSpPr>
          <a:xfrm>
            <a:off x="444680" y="2863216"/>
            <a:ext cx="1095518" cy="1139190"/>
            <a:chOff x="2437" y="2032"/>
            <a:chExt cx="1244" cy="1264"/>
          </a:xfrm>
        </p:grpSpPr>
        <p:sp>
          <p:nvSpPr>
            <p:cNvPr id="6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3" name="组合 7"/>
          <p:cNvGrpSpPr/>
          <p:nvPr/>
        </p:nvGrpSpPr>
        <p:grpSpPr>
          <a:xfrm>
            <a:off x="1753586" y="2853532"/>
            <a:ext cx="1095518" cy="1139190"/>
            <a:chOff x="2437" y="2032"/>
            <a:chExt cx="1244" cy="1264"/>
          </a:xfrm>
        </p:grpSpPr>
        <p:sp>
          <p:nvSpPr>
            <p:cNvPr id="6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7" name="组合 7"/>
          <p:cNvGrpSpPr/>
          <p:nvPr/>
        </p:nvGrpSpPr>
        <p:grpSpPr>
          <a:xfrm>
            <a:off x="3082497" y="2844959"/>
            <a:ext cx="1095518" cy="1139190"/>
            <a:chOff x="2437" y="2032"/>
            <a:chExt cx="1244" cy="1264"/>
          </a:xfrm>
        </p:grpSpPr>
        <p:sp>
          <p:nvSpPr>
            <p:cNvPr id="6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1" name="组合 7"/>
          <p:cNvGrpSpPr/>
          <p:nvPr/>
        </p:nvGrpSpPr>
        <p:grpSpPr>
          <a:xfrm>
            <a:off x="4394736" y="2853532"/>
            <a:ext cx="1095518" cy="1139190"/>
            <a:chOff x="2437" y="2032"/>
            <a:chExt cx="1244" cy="1264"/>
          </a:xfrm>
        </p:grpSpPr>
        <p:sp>
          <p:nvSpPr>
            <p:cNvPr id="7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5" name="文本框 64"/>
          <p:cNvSpPr txBox="1"/>
          <p:nvPr/>
        </p:nvSpPr>
        <p:spPr>
          <a:xfrm>
            <a:off x="5873521" y="281964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韵</a:t>
            </a:r>
            <a:endParaRPr lang="zh-CN" altLang="en-US" sz="66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7" name="组合 7"/>
          <p:cNvGrpSpPr/>
          <p:nvPr/>
        </p:nvGrpSpPr>
        <p:grpSpPr>
          <a:xfrm>
            <a:off x="5826332" y="2808764"/>
            <a:ext cx="1095518" cy="1139190"/>
            <a:chOff x="2437" y="2032"/>
            <a:chExt cx="1244" cy="1264"/>
          </a:xfrm>
        </p:grpSpPr>
        <p:sp>
          <p:nvSpPr>
            <p:cNvPr id="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12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5" name="线形标注 2 84"/>
          <p:cNvSpPr/>
          <p:nvPr/>
        </p:nvSpPr>
        <p:spPr>
          <a:xfrm>
            <a:off x="1228701" y="4215142"/>
            <a:ext cx="2112147" cy="687070"/>
          </a:xfrm>
          <a:prstGeom prst="borderCallout2">
            <a:avLst>
              <a:gd name="adj1" fmla="val 18750"/>
              <a:gd name="adj2" fmla="val -8333"/>
              <a:gd name="adj3" fmla="val 37051"/>
              <a:gd name="adj4" fmla="val -4873"/>
              <a:gd name="adj5" fmla="val 17466"/>
              <a:gd name="adj6" fmla="val -2614"/>
            </a:avLst>
          </a:prstGeom>
          <a:grpFill/>
          <a:ln w="31750"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7" rIns="51435" bIns="25717" rtlCol="0" anchor="ctr"/>
          <a:lstStyle/>
          <a:p>
            <a:pPr algn="l"/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不要少写一横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3228965" y="3429324"/>
            <a:ext cx="1714512" cy="7858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4615815" y="3102610"/>
            <a:ext cx="504190" cy="294640"/>
          </a:xfrm>
          <a:prstGeom prst="ellipse">
            <a:avLst/>
          </a:prstGeom>
          <a:grpFill/>
          <a:ln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75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imgsa.baidu.com/timg?image&amp;quality=80&amp;size=b9999_10000&amp;sec=1554563437&amp;di=a2b893e790da01c8e33fbedfd312a75b&amp;imgtype=jpg&amp;er=1&amp;src=http%3A%2F%2Fi2.bbswater.fd.zol-img.com.cn%2Ft_s1200x5000%2Fg5%2FM00%2F05%2F03%2FChMkJlbxEQGIFz2AAA1xIYGvAJoAAOTnABhzYIADXE5938.jpg"/>
          <p:cNvPicPr>
            <a:picLocks noChangeAspect="1" noChangeArrowheads="1"/>
          </p:cNvPicPr>
          <p:nvPr/>
        </p:nvPicPr>
        <p:blipFill>
          <a:blip r:embed="rId1">
            <a:lum contrast="-40000"/>
          </a:blip>
          <a:srcRect b="11156"/>
          <a:stretch>
            <a:fillRect/>
          </a:stretch>
        </p:blipFill>
        <p:spPr bwMode="auto">
          <a:xfrm>
            <a:off x="0" y="318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180" y="1131590"/>
            <a:ext cx="8820472" cy="2392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精巧  适宜  白鹤  嫌弃  朱鹭  结构 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63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镶嵌  框架  镜匣  望哨  恩惠  悠然  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63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意味  韵味  安稳  嗜好  黛色  流线型  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75350"/>
            <a:ext cx="514350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214613"/>
            <a:ext cx="55102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33782" y="696821"/>
            <a:ext cx="551021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572422"/>
            <a:ext cx="9858412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1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）课文主要描写的是谁？它有什么特点？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643992"/>
            <a:ext cx="9858412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2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）作者描绘了几幅图？分别给这几幅图取一个名字。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8928"/>
            <a:ext cx="1857388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整体感知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9060"/>
            <a:ext cx="9144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3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）作者对白鹭是怎样的情感？你能找出相应的句子吗？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（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4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charset="0"/>
              </a:rPr>
              <a:t>）你能给课文分成几部分，每部分的内容是什么？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alibri" panose="020F050202020403020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23"/>
          <p:cNvPicPr>
            <a:picLocks noChangeAspect="1"/>
          </p:cNvPicPr>
          <p:nvPr/>
        </p:nvPicPr>
        <p:blipFill>
          <a:blip r:embed="rId1"/>
          <a:srcRect l="4576" t="5555" r="2978" b="5555"/>
          <a:stretch>
            <a:fillRect/>
          </a:stretch>
        </p:blipFill>
        <p:spPr>
          <a:xfrm>
            <a:off x="214282" y="643242"/>
            <a:ext cx="6651548" cy="42148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74433" y="576565"/>
            <a:ext cx="675005" cy="4411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32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清田独钓图</a:t>
            </a:r>
            <a:endParaRPr lang="zh-CN" altLang="en-US" sz="32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0.so.qhmsg.com/t010612796f18124b8a.jpg"/>
          <p:cNvPicPr>
            <a:picLocks noChangeAspect="1" noChangeArrowheads="1"/>
          </p:cNvPicPr>
          <p:nvPr/>
        </p:nvPicPr>
        <p:blipFill>
          <a:blip r:embed="rId1"/>
          <a:srcRect t="4721" b="15019"/>
          <a:stretch>
            <a:fillRect/>
          </a:stretch>
        </p:blipFill>
        <p:spPr bwMode="auto">
          <a:xfrm>
            <a:off x="357158" y="500366"/>
            <a:ext cx="7929618" cy="39028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358018"/>
            <a:ext cx="59293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清 晨 望 哨 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380" y="0"/>
            <a:ext cx="2547620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WPS 演示</Application>
  <PresentationFormat>全屏显示(16:9)</PresentationFormat>
  <Paragraphs>201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黑体</vt:lpstr>
      <vt:lpstr>微软雅黑</vt:lpstr>
      <vt:lpstr>Times New Roman</vt:lpstr>
      <vt:lpstr>华文新魏</vt:lpstr>
      <vt:lpstr>楷体</vt:lpstr>
      <vt:lpstr>Calibri</vt:lpstr>
      <vt:lpstr>Times New Roman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浅溪</cp:lastModifiedBy>
  <cp:revision>130</cp:revision>
  <dcterms:created xsi:type="dcterms:W3CDTF">2017-03-17T02:28:00Z</dcterms:created>
  <dcterms:modified xsi:type="dcterms:W3CDTF">2026-01-27T05:13:29Z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B45957B1D3444A1E86868A9D958AF85B_12</vt:lpwstr>
  </property>
</Properties>
</file>