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373" r:id="rId2"/>
    <p:sldId id="364" r:id="rId3"/>
    <p:sldId id="374" r:id="rId4"/>
    <p:sldId id="343" r:id="rId5"/>
    <p:sldId id="366" r:id="rId6"/>
    <p:sldId id="368" r:id="rId7"/>
    <p:sldId id="365" r:id="rId8"/>
    <p:sldId id="345" r:id="rId9"/>
    <p:sldId id="371" r:id="rId10"/>
    <p:sldId id="370" r:id="rId11"/>
    <p:sldId id="347" r:id="rId12"/>
    <p:sldId id="317" r:id="rId13"/>
    <p:sldId id="372" r:id="rId14"/>
    <p:sldId id="337" r:id="rId15"/>
    <p:sldId id="377" r:id="rId16"/>
    <p:sldId id="284" r:id="rId17"/>
    <p:sldId id="285" r:id="rId18"/>
    <p:sldId id="351" r:id="rId19"/>
    <p:sldId id="293" r:id="rId20"/>
    <p:sldId id="286" r:id="rId21"/>
    <p:sldId id="378" r:id="rId22"/>
    <p:sldId id="380" r:id="rId23"/>
    <p:sldId id="375" r:id="rId24"/>
    <p:sldId id="376" r:id="rId25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FFB7"/>
    <a:srgbClr val="E1F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9611C1-AB59-4692-B588-17BB07A2D96E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zh-CN" altLang="en-US"/>
        </a:p>
      </dgm:t>
    </dgm:pt>
    <dgm:pt modelId="{30A0FF0F-FBA8-491D-B3AB-442DD9B613BE}">
      <dgm:prSet/>
      <dgm:spPr/>
      <dgm:t>
        <a:bodyPr/>
        <a:lstStyle/>
        <a:p>
          <a:pPr rtl="0"/>
          <a:r>
            <a:rPr lang="zh-CN" dirty="0" smtClean="0"/>
            <a:t>任务一、借助想象，透过语言文字，感受不同艺术的魅力。</a:t>
          </a:r>
          <a:endParaRPr lang="zh-CN" dirty="0"/>
        </a:p>
      </dgm:t>
    </dgm:pt>
    <dgm:pt modelId="{AA5F6BCF-A2A8-4132-BEC4-8F039168F7B8}" type="parTrans" cxnId="{65D27982-BBA6-4510-BBBE-3335205C6977}">
      <dgm:prSet/>
      <dgm:spPr/>
      <dgm:t>
        <a:bodyPr/>
        <a:lstStyle/>
        <a:p>
          <a:endParaRPr lang="zh-CN" altLang="en-US"/>
        </a:p>
      </dgm:t>
    </dgm:pt>
    <dgm:pt modelId="{79F5F6F0-1945-4FE3-BBCF-0CF5E5F7CD50}" type="sibTrans" cxnId="{65D27982-BBA6-4510-BBBE-3335205C6977}">
      <dgm:prSet/>
      <dgm:spPr/>
      <dgm:t>
        <a:bodyPr/>
        <a:lstStyle/>
        <a:p>
          <a:endParaRPr lang="zh-CN" altLang="en-US"/>
        </a:p>
      </dgm:t>
    </dgm:pt>
    <dgm:pt modelId="{02603C1F-C7A5-434F-9842-250741F8617D}" type="pres">
      <dgm:prSet presAssocID="{2E9611C1-AB59-4692-B588-17BB07A2D96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778F9C60-7C7E-4A6C-B150-0D3814DFEAD5}" type="pres">
      <dgm:prSet presAssocID="{30A0FF0F-FBA8-491D-B3AB-442DD9B613B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30DFE6AF-A396-4539-AE95-7538C97F75FA}" type="presOf" srcId="{2E9611C1-AB59-4692-B588-17BB07A2D96E}" destId="{02603C1F-C7A5-434F-9842-250741F8617D}" srcOrd="0" destOrd="0" presId="urn:microsoft.com/office/officeart/2005/8/layout/vList2"/>
    <dgm:cxn modelId="{65D27982-BBA6-4510-BBBE-3335205C6977}" srcId="{2E9611C1-AB59-4692-B588-17BB07A2D96E}" destId="{30A0FF0F-FBA8-491D-B3AB-442DD9B613BE}" srcOrd="0" destOrd="0" parTransId="{AA5F6BCF-A2A8-4132-BEC4-8F039168F7B8}" sibTransId="{79F5F6F0-1945-4FE3-BBCF-0CF5E5F7CD50}"/>
    <dgm:cxn modelId="{92395C7D-67D9-4F58-8541-6890B507F2D6}" type="presOf" srcId="{30A0FF0F-FBA8-491D-B3AB-442DD9B613BE}" destId="{778F9C60-7C7E-4A6C-B150-0D3814DFEAD5}" srcOrd="0" destOrd="0" presId="urn:microsoft.com/office/officeart/2005/8/layout/vList2"/>
    <dgm:cxn modelId="{1353BB73-D35A-476F-B24F-72F3750FFEB2}" type="presParOf" srcId="{02603C1F-C7A5-434F-9842-250741F8617D}" destId="{778F9C60-7C7E-4A6C-B150-0D3814DFEAD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F3B722-B4F6-41B7-B04D-3CE967543F17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zh-CN" altLang="en-US"/>
        </a:p>
      </dgm:t>
    </dgm:pt>
    <dgm:pt modelId="{3660CBA0-4986-42D9-9C89-79F2C60F6BCD}">
      <dgm:prSet/>
      <dgm:spPr/>
      <dgm:t>
        <a:bodyPr/>
        <a:lstStyle/>
        <a:p>
          <a:pPr rtl="0"/>
          <a:r>
            <a:rPr lang="zh-CN" dirty="0" smtClean="0"/>
            <a:t>任务二：借助相关资料，再读小古文，体会深刻含义。</a:t>
          </a:r>
          <a:endParaRPr lang="zh-CN" dirty="0"/>
        </a:p>
      </dgm:t>
    </dgm:pt>
    <dgm:pt modelId="{B9FACA20-87F8-433C-B0A0-29F3A92225F8}" type="parTrans" cxnId="{5248411A-6724-4FE1-8129-10A41CDA195C}">
      <dgm:prSet/>
      <dgm:spPr/>
      <dgm:t>
        <a:bodyPr/>
        <a:lstStyle/>
        <a:p>
          <a:endParaRPr lang="zh-CN" altLang="en-US"/>
        </a:p>
      </dgm:t>
    </dgm:pt>
    <dgm:pt modelId="{44AAB954-2C00-4160-9C7F-4BC3222F0EF9}" type="sibTrans" cxnId="{5248411A-6724-4FE1-8129-10A41CDA195C}">
      <dgm:prSet/>
      <dgm:spPr/>
      <dgm:t>
        <a:bodyPr/>
        <a:lstStyle/>
        <a:p>
          <a:endParaRPr lang="zh-CN" altLang="en-US"/>
        </a:p>
      </dgm:t>
    </dgm:pt>
    <dgm:pt modelId="{22236E56-7073-42C3-B85E-520F4CBCF7DA}" type="pres">
      <dgm:prSet presAssocID="{80F3B722-B4F6-41B7-B04D-3CE967543F1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E5A1C9DF-6738-49E8-884F-445F66ECE9C9}" type="pres">
      <dgm:prSet presAssocID="{3660CBA0-4986-42D9-9C89-79F2C60F6BC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5248411A-6724-4FE1-8129-10A41CDA195C}" srcId="{80F3B722-B4F6-41B7-B04D-3CE967543F17}" destId="{3660CBA0-4986-42D9-9C89-79F2C60F6BCD}" srcOrd="0" destOrd="0" parTransId="{B9FACA20-87F8-433C-B0A0-29F3A92225F8}" sibTransId="{44AAB954-2C00-4160-9C7F-4BC3222F0EF9}"/>
    <dgm:cxn modelId="{80EE1C71-90F1-44F6-A4F9-C49280574A5E}" type="presOf" srcId="{80F3B722-B4F6-41B7-B04D-3CE967543F17}" destId="{22236E56-7073-42C3-B85E-520F4CBCF7DA}" srcOrd="0" destOrd="0" presId="urn:microsoft.com/office/officeart/2005/8/layout/vList2"/>
    <dgm:cxn modelId="{7696C9E8-2F9F-4056-B91C-B534417B3660}" type="presOf" srcId="{3660CBA0-4986-42D9-9C89-79F2C60F6BCD}" destId="{E5A1C9DF-6738-49E8-884F-445F66ECE9C9}" srcOrd="0" destOrd="0" presId="urn:microsoft.com/office/officeart/2005/8/layout/vList2"/>
    <dgm:cxn modelId="{34EBF438-4B9D-4086-AE7D-753A26DA5776}" type="presParOf" srcId="{22236E56-7073-42C3-B85E-520F4CBCF7DA}" destId="{E5A1C9DF-6738-49E8-884F-445F66ECE9C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0F3B722-B4F6-41B7-B04D-3CE967543F17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3660CBA0-4986-42D9-9C89-79F2C60F6BCD}">
      <dgm:prSet/>
      <dgm:spPr/>
      <dgm:t>
        <a:bodyPr/>
        <a:lstStyle/>
        <a:p>
          <a:pPr rtl="0"/>
          <a:r>
            <a:rPr lang="zh-CN" dirty="0" smtClean="0"/>
            <a:t>任务</a:t>
          </a:r>
          <a:r>
            <a:rPr lang="zh-CN" altLang="en-US" dirty="0" smtClean="0"/>
            <a:t>三</a:t>
          </a:r>
          <a:r>
            <a:rPr lang="zh-CN" dirty="0" smtClean="0"/>
            <a:t>：</a:t>
          </a:r>
          <a:r>
            <a:rPr lang="zh-CN" altLang="en-US" dirty="0" smtClean="0"/>
            <a:t>复习</a:t>
          </a:r>
          <a:r>
            <a:rPr lang="en-US" altLang="zh-CN" dirty="0" smtClean="0"/>
            <a:t>《</a:t>
          </a:r>
          <a:r>
            <a:rPr lang="zh-CN" altLang="en-US" dirty="0" smtClean="0"/>
            <a:t>月光曲</a:t>
          </a:r>
          <a:r>
            <a:rPr lang="en-US" altLang="zh-CN" dirty="0" smtClean="0"/>
            <a:t>》</a:t>
          </a:r>
          <a:r>
            <a:rPr lang="zh-CN" altLang="en-US" dirty="0" smtClean="0"/>
            <a:t>，理解课文内容，体会人物形象</a:t>
          </a:r>
          <a:r>
            <a:rPr lang="zh-CN" dirty="0" smtClean="0"/>
            <a:t>。</a:t>
          </a:r>
          <a:endParaRPr lang="zh-CN" dirty="0"/>
        </a:p>
      </dgm:t>
    </dgm:pt>
    <dgm:pt modelId="{B9FACA20-87F8-433C-B0A0-29F3A92225F8}" type="parTrans" cxnId="{5248411A-6724-4FE1-8129-10A41CDA195C}">
      <dgm:prSet/>
      <dgm:spPr/>
      <dgm:t>
        <a:bodyPr/>
        <a:lstStyle/>
        <a:p>
          <a:endParaRPr lang="zh-CN" altLang="en-US"/>
        </a:p>
      </dgm:t>
    </dgm:pt>
    <dgm:pt modelId="{44AAB954-2C00-4160-9C7F-4BC3222F0EF9}" type="sibTrans" cxnId="{5248411A-6724-4FE1-8129-10A41CDA195C}">
      <dgm:prSet/>
      <dgm:spPr/>
      <dgm:t>
        <a:bodyPr/>
        <a:lstStyle/>
        <a:p>
          <a:endParaRPr lang="zh-CN" altLang="en-US"/>
        </a:p>
      </dgm:t>
    </dgm:pt>
    <dgm:pt modelId="{22236E56-7073-42C3-B85E-520F4CBCF7DA}" type="pres">
      <dgm:prSet presAssocID="{80F3B722-B4F6-41B7-B04D-3CE967543F1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E5A1C9DF-6738-49E8-884F-445F66ECE9C9}" type="pres">
      <dgm:prSet presAssocID="{3660CBA0-4986-42D9-9C89-79F2C60F6BC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5248411A-6724-4FE1-8129-10A41CDA195C}" srcId="{80F3B722-B4F6-41B7-B04D-3CE967543F17}" destId="{3660CBA0-4986-42D9-9C89-79F2C60F6BCD}" srcOrd="0" destOrd="0" parTransId="{B9FACA20-87F8-433C-B0A0-29F3A92225F8}" sibTransId="{44AAB954-2C00-4160-9C7F-4BC3222F0EF9}"/>
    <dgm:cxn modelId="{C1A9F2E1-FCDF-4DCA-9CC2-8CB3FE7A8C46}" type="presOf" srcId="{3660CBA0-4986-42D9-9C89-79F2C60F6BCD}" destId="{E5A1C9DF-6738-49E8-884F-445F66ECE9C9}" srcOrd="0" destOrd="0" presId="urn:microsoft.com/office/officeart/2005/8/layout/vList2"/>
    <dgm:cxn modelId="{C055DC78-756E-454B-8D75-8DD8C4717982}" type="presOf" srcId="{80F3B722-B4F6-41B7-B04D-3CE967543F17}" destId="{22236E56-7073-42C3-B85E-520F4CBCF7DA}" srcOrd="0" destOrd="0" presId="urn:microsoft.com/office/officeart/2005/8/layout/vList2"/>
    <dgm:cxn modelId="{529FB3BA-D523-46F1-AEC3-FE8745BF1F2E}" type="presParOf" srcId="{22236E56-7073-42C3-B85E-520F4CBCF7DA}" destId="{E5A1C9DF-6738-49E8-884F-445F66ECE9C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0F3B722-B4F6-41B7-B04D-3CE967543F17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3660CBA0-4986-42D9-9C89-79F2C60F6BCD}">
      <dgm:prSet/>
      <dgm:spPr/>
      <dgm:t>
        <a:bodyPr/>
        <a:lstStyle/>
        <a:p>
          <a:pPr rtl="0"/>
          <a:r>
            <a:rPr lang="zh-CN" dirty="0" smtClean="0"/>
            <a:t>任务</a:t>
          </a:r>
          <a:r>
            <a:rPr lang="zh-CN" altLang="en-US" dirty="0" smtClean="0"/>
            <a:t>四</a:t>
          </a:r>
          <a:r>
            <a:rPr lang="zh-CN" dirty="0" smtClean="0"/>
            <a:t>：</a:t>
          </a:r>
          <a:r>
            <a:rPr lang="zh-CN" altLang="en-US" dirty="0" smtClean="0"/>
            <a:t>复习</a:t>
          </a:r>
          <a:r>
            <a:rPr lang="en-US" altLang="zh-CN" dirty="0" smtClean="0"/>
            <a:t>《</a:t>
          </a:r>
          <a:r>
            <a:rPr lang="zh-CN" altLang="en-US" dirty="0" smtClean="0"/>
            <a:t>语文园地</a:t>
          </a:r>
          <a:r>
            <a:rPr lang="en-US" altLang="zh-CN" dirty="0" smtClean="0"/>
            <a:t>》</a:t>
          </a:r>
          <a:r>
            <a:rPr lang="zh-CN" altLang="en-US" dirty="0" smtClean="0"/>
            <a:t>，以练促学</a:t>
          </a:r>
          <a:r>
            <a:rPr lang="zh-CN" dirty="0" smtClean="0"/>
            <a:t>。</a:t>
          </a:r>
          <a:endParaRPr lang="zh-CN" dirty="0"/>
        </a:p>
      </dgm:t>
    </dgm:pt>
    <dgm:pt modelId="{B9FACA20-87F8-433C-B0A0-29F3A92225F8}" type="parTrans" cxnId="{5248411A-6724-4FE1-8129-10A41CDA195C}">
      <dgm:prSet/>
      <dgm:spPr/>
      <dgm:t>
        <a:bodyPr/>
        <a:lstStyle/>
        <a:p>
          <a:endParaRPr lang="zh-CN" altLang="en-US"/>
        </a:p>
      </dgm:t>
    </dgm:pt>
    <dgm:pt modelId="{44AAB954-2C00-4160-9C7F-4BC3222F0EF9}" type="sibTrans" cxnId="{5248411A-6724-4FE1-8129-10A41CDA195C}">
      <dgm:prSet/>
      <dgm:spPr/>
      <dgm:t>
        <a:bodyPr/>
        <a:lstStyle/>
        <a:p>
          <a:endParaRPr lang="zh-CN" altLang="en-US"/>
        </a:p>
      </dgm:t>
    </dgm:pt>
    <dgm:pt modelId="{22236E56-7073-42C3-B85E-520F4CBCF7DA}" type="pres">
      <dgm:prSet presAssocID="{80F3B722-B4F6-41B7-B04D-3CE967543F1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E5A1C9DF-6738-49E8-884F-445F66ECE9C9}" type="pres">
      <dgm:prSet presAssocID="{3660CBA0-4986-42D9-9C89-79F2C60F6BC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480C3E4C-0AEA-414F-A139-2150C575FFB2}" type="presOf" srcId="{80F3B722-B4F6-41B7-B04D-3CE967543F17}" destId="{22236E56-7073-42C3-B85E-520F4CBCF7DA}" srcOrd="0" destOrd="0" presId="urn:microsoft.com/office/officeart/2005/8/layout/vList2"/>
    <dgm:cxn modelId="{5248411A-6724-4FE1-8129-10A41CDA195C}" srcId="{80F3B722-B4F6-41B7-B04D-3CE967543F17}" destId="{3660CBA0-4986-42D9-9C89-79F2C60F6BCD}" srcOrd="0" destOrd="0" parTransId="{B9FACA20-87F8-433C-B0A0-29F3A92225F8}" sibTransId="{44AAB954-2C00-4160-9C7F-4BC3222F0EF9}"/>
    <dgm:cxn modelId="{A88E64E1-6EDE-4C94-9450-D656E8E1B5FC}" type="presOf" srcId="{3660CBA0-4986-42D9-9C89-79F2C60F6BCD}" destId="{E5A1C9DF-6738-49E8-884F-445F66ECE9C9}" srcOrd="0" destOrd="0" presId="urn:microsoft.com/office/officeart/2005/8/layout/vList2"/>
    <dgm:cxn modelId="{197AB0E5-94EA-4C59-9264-210C07977FE5}" type="presParOf" srcId="{22236E56-7073-42C3-B85E-520F4CBCF7DA}" destId="{E5A1C9DF-6738-49E8-884F-445F66ECE9C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8F9C60-7C7E-4A6C-B150-0D3814DFEAD5}">
      <dsp:nvSpPr>
        <dsp:cNvPr id="0" name=""/>
        <dsp:cNvSpPr/>
      </dsp:nvSpPr>
      <dsp:spPr>
        <a:xfrm>
          <a:off x="0" y="4437"/>
          <a:ext cx="9072594" cy="45279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800" kern="1200" dirty="0" smtClean="0"/>
            <a:t>任务一、借助想象，透过语言文字，感受不同艺术的魅力。</a:t>
          </a:r>
          <a:endParaRPr lang="zh-CN" sz="1800" kern="1200" dirty="0"/>
        </a:p>
      </dsp:txBody>
      <dsp:txXfrm>
        <a:off x="22103" y="26540"/>
        <a:ext cx="9028388" cy="4085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A1C9DF-6738-49E8-884F-445F66ECE9C9}">
      <dsp:nvSpPr>
        <dsp:cNvPr id="0" name=""/>
        <dsp:cNvSpPr/>
      </dsp:nvSpPr>
      <dsp:spPr>
        <a:xfrm>
          <a:off x="0" y="4437"/>
          <a:ext cx="7572396" cy="45279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800" kern="1200" dirty="0" smtClean="0"/>
            <a:t>任务二：借助相关资料，再读小古文，体会深刻含义。</a:t>
          </a:r>
          <a:endParaRPr lang="zh-CN" sz="1800" kern="1200" dirty="0"/>
        </a:p>
      </dsp:txBody>
      <dsp:txXfrm>
        <a:off x="22103" y="26540"/>
        <a:ext cx="7528190" cy="4085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A1C9DF-6738-49E8-884F-445F66ECE9C9}">
      <dsp:nvSpPr>
        <dsp:cNvPr id="0" name=""/>
        <dsp:cNvSpPr/>
      </dsp:nvSpPr>
      <dsp:spPr>
        <a:xfrm>
          <a:off x="0" y="4437"/>
          <a:ext cx="7572396" cy="45279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800" kern="1200" dirty="0" smtClean="0"/>
            <a:t>任务</a:t>
          </a:r>
          <a:r>
            <a:rPr lang="zh-CN" altLang="en-US" sz="1800" kern="1200" dirty="0" smtClean="0"/>
            <a:t>三</a:t>
          </a:r>
          <a:r>
            <a:rPr lang="zh-CN" sz="1800" kern="1200" dirty="0" smtClean="0"/>
            <a:t>：</a:t>
          </a:r>
          <a:r>
            <a:rPr lang="zh-CN" altLang="en-US" sz="1800" kern="1200" dirty="0" smtClean="0"/>
            <a:t>复习</a:t>
          </a:r>
          <a:r>
            <a:rPr lang="en-US" altLang="zh-CN" sz="1800" kern="1200" dirty="0" smtClean="0"/>
            <a:t>《</a:t>
          </a:r>
          <a:r>
            <a:rPr lang="zh-CN" altLang="en-US" sz="1800" kern="1200" dirty="0" smtClean="0"/>
            <a:t>月光曲</a:t>
          </a:r>
          <a:r>
            <a:rPr lang="en-US" altLang="zh-CN" sz="1800" kern="1200" dirty="0" smtClean="0"/>
            <a:t>》</a:t>
          </a:r>
          <a:r>
            <a:rPr lang="zh-CN" altLang="en-US" sz="1800" kern="1200" dirty="0" smtClean="0"/>
            <a:t>，理解课文内容，体会人物形象</a:t>
          </a:r>
          <a:r>
            <a:rPr lang="zh-CN" sz="1800" kern="1200" dirty="0" smtClean="0"/>
            <a:t>。</a:t>
          </a:r>
          <a:endParaRPr lang="zh-CN" sz="1800" kern="1200" dirty="0"/>
        </a:p>
      </dsp:txBody>
      <dsp:txXfrm>
        <a:off x="22103" y="26540"/>
        <a:ext cx="7528190" cy="4085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A1C9DF-6738-49E8-884F-445F66ECE9C9}">
      <dsp:nvSpPr>
        <dsp:cNvPr id="0" name=""/>
        <dsp:cNvSpPr/>
      </dsp:nvSpPr>
      <dsp:spPr>
        <a:xfrm>
          <a:off x="0" y="4437"/>
          <a:ext cx="7572396" cy="45279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800" kern="1200" dirty="0" smtClean="0"/>
            <a:t>任务</a:t>
          </a:r>
          <a:r>
            <a:rPr lang="zh-CN" altLang="en-US" sz="1800" kern="1200" dirty="0" smtClean="0"/>
            <a:t>四</a:t>
          </a:r>
          <a:r>
            <a:rPr lang="zh-CN" sz="1800" kern="1200" dirty="0" smtClean="0"/>
            <a:t>：</a:t>
          </a:r>
          <a:r>
            <a:rPr lang="zh-CN" altLang="en-US" sz="1800" kern="1200" dirty="0" smtClean="0"/>
            <a:t>复习</a:t>
          </a:r>
          <a:r>
            <a:rPr lang="en-US" altLang="zh-CN" sz="1800" kern="1200" dirty="0" smtClean="0"/>
            <a:t>《</a:t>
          </a:r>
          <a:r>
            <a:rPr lang="zh-CN" altLang="en-US" sz="1800" kern="1200" dirty="0" smtClean="0"/>
            <a:t>语文园地</a:t>
          </a:r>
          <a:r>
            <a:rPr lang="en-US" altLang="zh-CN" sz="1800" kern="1200" dirty="0" smtClean="0"/>
            <a:t>》</a:t>
          </a:r>
          <a:r>
            <a:rPr lang="zh-CN" altLang="en-US" sz="1800" kern="1200" dirty="0" smtClean="0"/>
            <a:t>，以练促学</a:t>
          </a:r>
          <a:r>
            <a:rPr lang="zh-CN" sz="1800" kern="1200" dirty="0" smtClean="0"/>
            <a:t>。</a:t>
          </a:r>
          <a:endParaRPr lang="zh-CN" sz="1800" kern="1200" dirty="0"/>
        </a:p>
      </dsp:txBody>
      <dsp:txXfrm>
        <a:off x="22103" y="26540"/>
        <a:ext cx="7528190" cy="4085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pPr/>
              <a:t>2024/12/16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CD010-A9A3-4117-BFBF-9C1583B3E142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36C8-63B8-4841-A8D4-339A6F6A0AE5}" type="datetimeFigureOut">
              <a:rPr lang="zh-CN" altLang="en-US" smtClean="0"/>
              <a:pPr/>
              <a:t>2024/12/16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2489D-B0EF-4EA0-97B2-18EE030FE44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36C8-63B8-4841-A8D4-339A6F6A0AE5}" type="datetimeFigureOut">
              <a:rPr lang="zh-CN" altLang="en-US" smtClean="0"/>
              <a:pPr/>
              <a:t>2024/12/16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2489D-B0EF-4EA0-97B2-18EE030FE44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36C8-63B8-4841-A8D4-339A6F6A0AE5}" type="datetimeFigureOut">
              <a:rPr lang="zh-CN" altLang="en-US" smtClean="0"/>
              <a:pPr/>
              <a:t>2024/12/16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2489D-B0EF-4EA0-97B2-18EE030FE44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36C8-63B8-4841-A8D4-339A6F6A0AE5}" type="datetimeFigureOut">
              <a:rPr lang="zh-CN" altLang="en-US" smtClean="0"/>
              <a:pPr/>
              <a:t>2024/12/16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2489D-B0EF-4EA0-97B2-18EE030FE44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36C8-63B8-4841-A8D4-339A6F6A0AE5}" type="datetimeFigureOut">
              <a:rPr lang="zh-CN" altLang="en-US" smtClean="0"/>
              <a:pPr/>
              <a:t>2024/12/16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2489D-B0EF-4EA0-97B2-18EE030FE44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36C8-63B8-4841-A8D4-339A6F6A0AE5}" type="datetimeFigureOut">
              <a:rPr lang="zh-CN" altLang="en-US" smtClean="0"/>
              <a:pPr/>
              <a:t>2024/12/16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2489D-B0EF-4EA0-97B2-18EE030FE44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36C8-63B8-4841-A8D4-339A6F6A0AE5}" type="datetimeFigureOut">
              <a:rPr lang="zh-CN" altLang="en-US" smtClean="0"/>
              <a:pPr/>
              <a:t>2024/12/16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2489D-B0EF-4EA0-97B2-18EE030FE44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36C8-63B8-4841-A8D4-339A6F6A0AE5}" type="datetimeFigureOut">
              <a:rPr lang="zh-CN" altLang="en-US" smtClean="0"/>
              <a:pPr/>
              <a:t>2024/12/16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2489D-B0EF-4EA0-97B2-18EE030FE44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36C8-63B8-4841-A8D4-339A6F6A0AE5}" type="datetimeFigureOut">
              <a:rPr lang="zh-CN" altLang="en-US" smtClean="0"/>
              <a:pPr/>
              <a:t>2024/12/16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2489D-B0EF-4EA0-97B2-18EE030FE44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36C8-63B8-4841-A8D4-339A6F6A0AE5}" type="datetimeFigureOut">
              <a:rPr lang="zh-CN" altLang="en-US" smtClean="0"/>
              <a:pPr/>
              <a:t>2024/12/16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2489D-B0EF-4EA0-97B2-18EE030FE44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36C8-63B8-4841-A8D4-339A6F6A0AE5}" type="datetimeFigureOut">
              <a:rPr lang="zh-CN" altLang="en-US" smtClean="0"/>
              <a:pPr/>
              <a:t>2024/12/16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2489D-B0EF-4EA0-97B2-18EE030FE44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536C8-63B8-4841-A8D4-339A6F6A0AE5}" type="datetimeFigureOut">
              <a:rPr lang="zh-CN" altLang="en-US" smtClean="0"/>
              <a:pPr/>
              <a:t>2024/12/16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2489D-B0EF-4EA0-97B2-18EE030FE44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1643056"/>
            <a:ext cx="58579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b="1" dirty="0" smtClean="0"/>
              <a:t>第七单元复习</a:t>
            </a:r>
            <a:endParaRPr lang="zh-CN" altLang="en-US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39552" y="483518"/>
            <a:ext cx="7887970" cy="190725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这篇文言文通过讲述一个牧童指出大画家戴嵩的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斗牛图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画得有错误的故事，告诉我们要</a:t>
            </a:r>
            <a:r>
              <a:rPr lang="zh-CN" altLang="en-US" sz="2800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                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，不能凭空想象，也不能</a:t>
            </a:r>
            <a:r>
              <a:rPr lang="zh-CN" altLang="en-US" sz="2800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      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</p:txBody>
      </p:sp>
      <p:sp>
        <p:nvSpPr>
          <p:cNvPr id="3" name="文本框 1"/>
          <p:cNvSpPr txBox="1"/>
          <p:nvPr/>
        </p:nvSpPr>
        <p:spPr>
          <a:xfrm>
            <a:off x="1043608" y="1347614"/>
            <a:ext cx="37914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认真、仔细地观察事物</a:t>
            </a:r>
          </a:p>
        </p:txBody>
      </p:sp>
      <p:sp>
        <p:nvSpPr>
          <p:cNvPr id="4" name="文本框 2"/>
          <p:cNvSpPr txBox="1"/>
          <p:nvPr/>
        </p:nvSpPr>
        <p:spPr>
          <a:xfrm>
            <a:off x="1010604" y="1843514"/>
            <a:ext cx="1627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dirty="0">
                <a:sym typeface="+mn-ea"/>
              </a:rPr>
              <a:t>迷信权威</a:t>
            </a:r>
          </a:p>
        </p:txBody>
      </p:sp>
      <p:sp>
        <p:nvSpPr>
          <p:cNvPr id="6" name="矩形 5"/>
          <p:cNvSpPr/>
          <p:nvPr/>
        </p:nvSpPr>
        <p:spPr>
          <a:xfrm>
            <a:off x="1532982" y="2677408"/>
            <a:ext cx="4392488" cy="523220"/>
          </a:xfrm>
          <a:prstGeom prst="rect">
            <a:avLst/>
          </a:prstGeom>
          <a:solidFill>
            <a:srgbClr val="E5F4FF"/>
          </a:solidFill>
        </p:spPr>
        <p:txBody>
          <a:bodyPr wrap="square">
            <a:spAutoFit/>
          </a:bodyPr>
          <a:lstStyle/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尺有所短，寸有所长。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2982" y="3438215"/>
            <a:ext cx="4104709" cy="523220"/>
          </a:xfrm>
          <a:prstGeom prst="rect">
            <a:avLst/>
          </a:prstGeom>
          <a:solidFill>
            <a:srgbClr val="E5F4FF"/>
          </a:solidFill>
        </p:spPr>
        <p:txBody>
          <a:bodyPr wrap="square">
            <a:spAutoFit/>
          </a:bodyPr>
          <a:lstStyle/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敏而好学，不耻下问。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26023" y="123478"/>
            <a:ext cx="84969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当堂练</a:t>
            </a:r>
            <a:r>
              <a:rPr lang="zh-CN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  <a:endParaRPr lang="zh-CN" altLang="zh-CN" sz="28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下列注音有误的一项是（    ）。</a:t>
            </a:r>
            <a:endParaRPr lang="en-US" altLang="zh-CN" sz="2800" dirty="0" smtClean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A.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世无足复</a:t>
            </a:r>
            <a:r>
              <a:rPr lang="zh-CN" altLang="en-US" sz="2800" u="sng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为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</a:rPr>
              <a:t>wèi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）鼓琴者。</a:t>
            </a:r>
            <a:endParaRPr lang="en-US" altLang="zh-CN" sz="2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B.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有一牧童见之，</a:t>
            </a:r>
            <a:r>
              <a:rPr lang="zh-CN" altLang="en-US" sz="2800" u="sng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拊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2800" dirty="0" err="1" smtClean="0">
                <a:latin typeface="黑体" panose="02010609060101010101" pitchFamily="49" charset="-122"/>
                <a:ea typeface="黑体" panose="02010609060101010101" pitchFamily="49" charset="-122"/>
              </a:rPr>
              <a:t>f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</a:rPr>
              <a:t>ǔ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）掌大笑。</a:t>
            </a:r>
            <a:endParaRPr lang="en-US" altLang="zh-CN" sz="2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C.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善哉乎古琴，</a:t>
            </a:r>
            <a:r>
              <a:rPr lang="zh-CN" altLang="en-US" sz="2800" u="sng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汤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2800" dirty="0" err="1" smtClean="0">
                <a:latin typeface="黑体" panose="02010609060101010101" pitchFamily="49" charset="-122"/>
                <a:ea typeface="黑体" panose="02010609060101010101" pitchFamily="49" charset="-122"/>
              </a:rPr>
              <a:t>t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</a:rPr>
              <a:t>ān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ɡ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）汤乎若流水。</a:t>
            </a:r>
            <a:endParaRPr lang="en-US" altLang="zh-CN" sz="2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D.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蜀中有杜处士，</a:t>
            </a:r>
            <a:r>
              <a:rPr lang="zh-CN" altLang="en-US" sz="2800" u="sng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好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2800" dirty="0" err="1" smtClean="0">
                <a:latin typeface="黑体" panose="02010609060101010101" pitchFamily="49" charset="-122"/>
                <a:ea typeface="黑体" panose="02010609060101010101" pitchFamily="49" charset="-122"/>
              </a:rPr>
              <a:t>hào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）书画。</a:t>
            </a:r>
            <a:endParaRPr lang="en-US" altLang="zh-CN" sz="2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选择正确的解释，填序号。</a:t>
            </a:r>
            <a:endParaRPr lang="en-US" altLang="zh-CN" sz="2800" dirty="0" smtClean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方鼓琴而</a:t>
            </a:r>
            <a:r>
              <a:rPr lang="zh-CN" altLang="en-US" sz="2800" u="sng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志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在太山。（  ）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A.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志向 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B.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心志，情志</a:t>
            </a:r>
            <a:endParaRPr lang="en-US" altLang="zh-CN" sz="2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u="sng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善哉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乎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鼓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琴。      （  ）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A.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好啊 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B.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是的</a:t>
            </a:r>
            <a:endParaRPr lang="en-US" altLang="zh-CN" sz="2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尾搐入两</a:t>
            </a:r>
            <a:r>
              <a:rPr lang="zh-CN" altLang="en-US" sz="2800" u="sng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股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间。    （  ）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A.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大腿 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B.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脚</a:t>
            </a:r>
            <a:endParaRPr lang="en-US" altLang="zh-CN" sz="2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u="sng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谬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矣。            （  ）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A.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谬论 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B.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错误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44008" y="483518"/>
            <a:ext cx="529553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en-US" altLang="zh-CN" dirty="0" smtClean="0"/>
              <a:t>C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779912" y="3075806"/>
            <a:ext cx="529553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en-US" altLang="zh-CN" dirty="0" smtClean="0"/>
              <a:t>B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779912" y="3507854"/>
            <a:ext cx="529553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en-US" altLang="zh-CN" dirty="0" smtClean="0"/>
              <a:t>A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51920" y="3939902"/>
            <a:ext cx="529553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en-US" altLang="zh-CN" dirty="0" smtClean="0"/>
              <a:t>A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25950" y="4371950"/>
            <a:ext cx="529553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en-US" altLang="zh-CN" dirty="0" smtClean="0"/>
              <a:t>B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28596" y="2357436"/>
            <a:ext cx="858964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重点</a:t>
            </a:r>
            <a:r>
              <a:rPr lang="zh-CN" altLang="zh-CN" sz="2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  <a:endParaRPr lang="zh-CN" altLang="zh-CN" sz="2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理解课文中的三次对话</a:t>
            </a:r>
          </a:p>
          <a:p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第一次：兄妹俩的对话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0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0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体会</a:t>
            </a:r>
            <a:r>
              <a:rPr lang="zh-CN" altLang="en-US" sz="20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zh-CN" altLang="en-US" sz="2000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兄妹手足情深，盲姑娘既热爱音乐又善解人意。</a:t>
            </a: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第二次：哥哥与贝多芬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0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0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体会</a:t>
            </a:r>
            <a:r>
              <a:rPr lang="zh-CN" altLang="en-US" sz="20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zh-CN" altLang="en-US" sz="2000" b="1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贝多芬被热爱音乐的贫穷姑娘所打动。</a:t>
            </a: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第三次：姑娘与贝多芬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0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0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体会</a:t>
            </a:r>
            <a:r>
              <a:rPr lang="zh-CN" altLang="en-US" sz="20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zh-CN" altLang="en-US" sz="2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盲</a:t>
            </a:r>
            <a:r>
              <a:rPr lang="zh-CN" altLang="en-US" sz="2000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姑娘既</a:t>
            </a:r>
            <a:r>
              <a:rPr lang="zh-CN" altLang="en-US" sz="2000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热爱</a:t>
            </a:r>
            <a:r>
              <a:rPr lang="zh-CN" altLang="en-US" sz="2000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音乐，又能听懂贝多芬的心声</a:t>
            </a:r>
            <a:r>
              <a:rPr lang="zh-CN" altLang="en-US" sz="2000" u="sng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</p:txBody>
      </p:sp>
      <p:sp>
        <p:nvSpPr>
          <p:cNvPr id="3" name="矩形 2"/>
          <p:cNvSpPr/>
          <p:nvPr/>
        </p:nvSpPr>
        <p:spPr>
          <a:xfrm>
            <a:off x="428596" y="928676"/>
            <a:ext cx="799288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zh-CN" sz="1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2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主要内容</a:t>
            </a:r>
            <a:r>
              <a:rPr lang="zh-CN" altLang="zh-CN" sz="2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】      </a:t>
            </a:r>
            <a:r>
              <a:rPr lang="en-US" altLang="zh-CN" sz="24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23</a:t>
            </a:r>
            <a:r>
              <a:rPr lang="zh-CN" altLang="zh-CN" sz="24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《</a:t>
            </a:r>
            <a:r>
              <a:rPr lang="zh-CN" altLang="en-US" sz="24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月光曲</a:t>
            </a:r>
            <a:r>
              <a:rPr lang="zh-CN" altLang="zh-CN" sz="24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》</a:t>
            </a:r>
            <a:endParaRPr lang="en-US" altLang="zh-CN" sz="2400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德国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著名音乐家</a:t>
            </a:r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贝多芬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同情鞋匠兄妹俩，为他们弹琴，有感于盲姑娘对音乐的痴迷而即兴创作</a:t>
            </a:r>
            <a:r>
              <a:rPr lang="en-US" altLang="zh-CN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月光曲</a:t>
            </a:r>
            <a:r>
              <a:rPr lang="en-US" altLang="zh-CN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的传说。</a:t>
            </a:r>
            <a:endParaRPr lang="zh-CN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4" name="图示 3"/>
          <p:cNvGraphicFramePr/>
          <p:nvPr/>
        </p:nvGraphicFramePr>
        <p:xfrm>
          <a:off x="0" y="0"/>
          <a:ext cx="7572396" cy="4616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504374" y="1070500"/>
          <a:ext cx="8280920" cy="35488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15440">
                <a:tc>
                  <a:txBody>
                    <a:bodyPr/>
                    <a:lstStyle/>
                    <a:p>
                      <a:r>
                        <a:rPr lang="zh-CN" altLang="en-US" sz="2000" b="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皮鞋匠的联想和想象</a:t>
                      </a:r>
                      <a:endParaRPr lang="zh-CN" altLang="en-US" sz="2000" b="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solidFill>
                      <a:srgbClr val="FEF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000" b="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他好像面对着大海，</a:t>
                      </a:r>
                      <a:r>
                        <a:rPr lang="zh-CN" altLang="en-US" sz="2000" b="0" dirty="0" smtClean="0">
                          <a:solidFill>
                            <a:srgbClr val="FF000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月亮</a:t>
                      </a:r>
                      <a:r>
                        <a:rPr lang="zh-CN" altLang="en-US" sz="2000" b="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正从水天相接的地方</a:t>
                      </a:r>
                      <a:r>
                        <a:rPr lang="zh-CN" altLang="en-US" sz="2000" b="0" dirty="0" smtClean="0">
                          <a:solidFill>
                            <a:srgbClr val="FF000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升起来</a:t>
                      </a:r>
                      <a:r>
                        <a:rPr lang="zh-CN" altLang="en-US" sz="2000" b="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。微波粼粼的海面上，霎时间洒满了银光。</a:t>
                      </a:r>
                      <a:endParaRPr lang="zh-CN" altLang="en-US" sz="2000" b="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solidFill>
                      <a:srgbClr val="FEF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000" b="0" dirty="0" smtClean="0">
                          <a:solidFill>
                            <a:srgbClr val="FF000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月亮越升越高</a:t>
                      </a:r>
                      <a:r>
                        <a:rPr lang="zh-CN" altLang="en-US" sz="2000" b="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，穿过一缕一缕轻纱似的微云。</a:t>
                      </a:r>
                      <a:endParaRPr lang="zh-CN" altLang="en-US" sz="2000" b="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solidFill>
                      <a:srgbClr val="FEFC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000" b="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忽然，海面上刮起了大风，卷起了巨浪。被月光照得雪亮的浪花，一个连一个朝着岸边涌过来</a:t>
                      </a:r>
                      <a:r>
                        <a:rPr lang="en-US" altLang="zh-CN" sz="2000" b="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……</a:t>
                      </a:r>
                      <a:r>
                        <a:rPr lang="zh-CN" altLang="en-US" sz="2000" b="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（</a:t>
                      </a:r>
                      <a:r>
                        <a:rPr lang="zh-CN" altLang="en-US" sz="2000" b="0" dirty="0" smtClean="0">
                          <a:solidFill>
                            <a:srgbClr val="FF000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波涛汹涌</a:t>
                      </a:r>
                      <a:r>
                        <a:rPr lang="zh-CN" altLang="en-US" sz="2000" b="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）</a:t>
                      </a:r>
                    </a:p>
                  </a:txBody>
                  <a:tcPr>
                    <a:solidFill>
                      <a:srgbClr val="FEF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4724">
                <a:tc>
                  <a:txBody>
                    <a:bodyPr/>
                    <a:lstStyle/>
                    <a:p>
                      <a:pPr>
                        <a:lnSpc>
                          <a:spcPct val="300000"/>
                        </a:lnSpc>
                      </a:pPr>
                      <a:r>
                        <a:rPr lang="zh-CN" altLang="en-US" sz="2000" b="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图画</a:t>
                      </a:r>
                      <a:endParaRPr lang="zh-CN" altLang="en-US" sz="2000" b="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solidFill>
                      <a:srgbClr val="FEFCDE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2000" b="1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>
                    <a:solidFill>
                      <a:srgbClr val="FEFCDE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2000" b="1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>
                    <a:solidFill>
                      <a:srgbClr val="FEFCDE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2000" b="1" dirty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>
                    <a:solidFill>
                      <a:srgbClr val="FEF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28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000" b="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节奏</a:t>
                      </a:r>
                      <a:endParaRPr lang="zh-CN" altLang="en-US" sz="2000" b="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solidFill>
                      <a:srgbClr val="FEF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000" b="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悠扬舒缓</a:t>
                      </a:r>
                      <a:endParaRPr lang="zh-CN" altLang="en-US" sz="2000" b="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solidFill>
                      <a:srgbClr val="FEF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000" b="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气势增强</a:t>
                      </a:r>
                      <a:endParaRPr lang="zh-CN" altLang="en-US" sz="2000" b="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solidFill>
                      <a:srgbClr val="FEF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000" b="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高昂激越</a:t>
                      </a:r>
                      <a:endParaRPr lang="zh-CN" altLang="en-US" sz="2000" b="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solidFill>
                      <a:srgbClr val="FEF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" name="Picture 2" descr="D:\部编版六上 课件\部编版 六上课件 图片\月光曲图片\月光曲5.jpg"/>
          <p:cNvPicPr>
            <a:picLocks noChangeAspect="1" noChangeArrowheads="1"/>
          </p:cNvPicPr>
          <p:nvPr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1483276" y="2739901"/>
            <a:ext cx="1656381" cy="1134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3" cstate="email"/>
          <a:srcRect t="7747" b="3641"/>
          <a:stretch>
            <a:fillRect/>
          </a:stretch>
        </p:blipFill>
        <p:spPr bwMode="auto">
          <a:xfrm>
            <a:off x="6645637" y="2798321"/>
            <a:ext cx="1562958" cy="11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http://pic.51yuansu.com/pic/cover/00/11/48/5780f09b8b020_610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60" t="608" r="5944" b="-608"/>
          <a:stretch>
            <a:fillRect/>
          </a:stretch>
        </p:blipFill>
        <p:spPr bwMode="auto">
          <a:xfrm>
            <a:off x="4050652" y="2809116"/>
            <a:ext cx="1521041" cy="1140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/>
          <p:cNvSpPr txBox="1"/>
          <p:nvPr/>
        </p:nvSpPr>
        <p:spPr>
          <a:xfrm>
            <a:off x="680085" y="320675"/>
            <a:ext cx="54495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 dirty="0">
                <a:sym typeface="+mn-ea"/>
              </a:rPr>
              <a:t>《</a:t>
            </a:r>
            <a:r>
              <a:rPr lang="zh-CN" altLang="en-US" sz="2400" b="1" dirty="0">
                <a:sym typeface="+mn-ea"/>
              </a:rPr>
              <a:t>月光曲</a:t>
            </a:r>
            <a:r>
              <a:rPr lang="en-US" altLang="zh-CN" sz="2400" b="1" dirty="0">
                <a:sym typeface="+mn-ea"/>
              </a:rPr>
              <a:t>》</a:t>
            </a:r>
            <a:r>
              <a:rPr lang="zh-CN" altLang="en-US" sz="2400" b="1" dirty="0">
                <a:sym typeface="+mn-ea"/>
              </a:rPr>
              <a:t>为我们展现了三幅画面：</a:t>
            </a:r>
            <a:endParaRPr lang="zh-CN" altLang="en-US" sz="2400" b="1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59342" y="210090"/>
            <a:ext cx="8424936" cy="4571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习题点拨</a:t>
            </a:r>
            <a:r>
              <a:rPr lang="zh-CN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  <a:r>
              <a:rPr lang="zh-CN" altLang="en-US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贝多芬</a:t>
            </a: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为什么弹琴给盲姑娘听，为什么弹完一曲又弹一曲？</a:t>
            </a:r>
          </a:p>
          <a:p>
            <a:pPr>
              <a:lnSpc>
                <a:spcPct val="120000"/>
              </a:lnSpc>
            </a:pPr>
            <a:endParaRPr lang="zh-CN" altLang="en-US" sz="24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例举：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贝多芬听到茅屋里传来断断续续的钢琴声，弹的正是自己的曲子，感到惊喜。在听到兄妹俩的谈话后，为盲姑娘在艰苦生活中仍然热爱音乐所感动，所以决定给盲姑娘弹琴。一曲之后，盲姑娘对音乐的热爱和善解人心的心灵，更让贝多芬感动。在月光下美丽的景色中，在盲姑娘对音乐的热爱和理解中，在穷苦人美好的心地下，有了创作的灵感，所以弹了一曲又弹了一曲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1643056"/>
            <a:ext cx="58579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7200" b="1" dirty="0" smtClean="0"/>
              <a:t>《</a:t>
            </a:r>
            <a:r>
              <a:rPr lang="zh-CN" altLang="en-US" sz="7200" b="1" dirty="0" smtClean="0"/>
              <a:t>语文园地</a:t>
            </a:r>
            <a:r>
              <a:rPr lang="en-US" altLang="zh-CN" sz="7200" b="1" dirty="0" smtClean="0"/>
              <a:t>》</a:t>
            </a:r>
            <a:endParaRPr lang="zh-CN" altLang="en-US" sz="7200" b="1" dirty="0"/>
          </a:p>
        </p:txBody>
      </p:sp>
      <p:graphicFrame>
        <p:nvGraphicFramePr>
          <p:cNvPr id="3" name="图示 2"/>
          <p:cNvGraphicFramePr/>
          <p:nvPr/>
        </p:nvGraphicFramePr>
        <p:xfrm>
          <a:off x="0" y="0"/>
          <a:ext cx="7572396" cy="4616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71472" y="214296"/>
            <a:ext cx="78488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【交流平台】</a:t>
            </a: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如何做课堂笔记</a:t>
            </a:r>
            <a:r>
              <a:rPr lang="zh-CN" altLang="en-US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？</a:t>
            </a:r>
            <a:endParaRPr lang="en-US" altLang="zh-CN" sz="2800" dirty="0" smtClean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做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课堂笔记的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要点</a:t>
            </a:r>
            <a:r>
              <a:rPr lang="en-US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</a:p>
          <a:p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老师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所讲的重要内容。</a:t>
            </a: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有疑之处，需要进一步印证或思考的。</a:t>
            </a: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听课过程中的想法和感受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41350" y="2673350"/>
            <a:ext cx="6912610" cy="2445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ts val="3060"/>
              </a:lnSpc>
            </a:pPr>
            <a:r>
              <a:rPr lang="zh-CN" altLang="en-US" b="1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下列说法中不正确的一项是</a:t>
            </a:r>
            <a:r>
              <a:rPr lang="zh-CN" altLang="zh-CN" b="1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（</a:t>
            </a:r>
            <a:r>
              <a:rPr lang="en-US" altLang="zh-CN" b="1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   </a:t>
            </a:r>
            <a:r>
              <a:rPr lang="zh-CN" altLang="zh-CN" b="1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）</a:t>
            </a:r>
            <a:endParaRPr lang="en-US" altLang="zh-CN" b="1" dirty="0" smtClean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 fontAlgn="auto">
              <a:lnSpc>
                <a:spcPts val="3060"/>
              </a:lnSpc>
            </a:pP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A.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在动笔写习作之前，可以先列一个习作提纲。</a:t>
            </a:r>
            <a:endParaRPr lang="en-US" altLang="zh-CN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 fontAlgn="auto">
              <a:lnSpc>
                <a:spcPts val="3060"/>
              </a:lnSpc>
            </a:pP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B.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习作提纲一般包括：要写的主要内容；内容的顺序安排，哪些内容先写，哪些内容后写，以及对内容详略的安排等。</a:t>
            </a:r>
            <a:endParaRPr lang="en-US" altLang="zh-CN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 fontAlgn="auto">
              <a:lnSpc>
                <a:spcPts val="3060"/>
              </a:lnSpc>
            </a:pP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C.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好记性不如烂笔头。做课堂笔记，是一个非常好的学习习惯。</a:t>
            </a:r>
            <a:endParaRPr lang="en-US" altLang="zh-CN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 fontAlgn="auto">
              <a:lnSpc>
                <a:spcPts val="3060"/>
              </a:lnSpc>
            </a:pP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D.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好的课堂笔记，就是把课堂上老师讲的所有内容过都记录下来。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43136" y="143922"/>
            <a:ext cx="8424936" cy="2245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【词句段运用】</a:t>
            </a:r>
          </a:p>
          <a:p>
            <a:r>
              <a:rPr lang="zh-CN" altLang="en-US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与</a:t>
            </a: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传统戏曲有关的词语。</a:t>
            </a:r>
            <a:endParaRPr lang="en-US" altLang="zh-CN" sz="2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亮相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</a:rPr>
              <a:t>xiànɡ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行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</a:rPr>
              <a:t>hánɡ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当  压轴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</a:rPr>
              <a:t>zhòu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行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</a:rPr>
              <a:t>xínɡ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头</a:t>
            </a: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跑龙套      唱白脸    花架子     对台戏</a:t>
            </a: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粉墨登场    字正腔圆  有板有眼   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科班出身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95935" y="2475230"/>
            <a:ext cx="742696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zh-CN" b="1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下面</a:t>
            </a:r>
            <a:r>
              <a:rPr lang="zh-CN" altLang="en-US" b="1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对词语的理解有误的一项是</a:t>
            </a:r>
            <a:r>
              <a:rPr lang="zh-CN" altLang="zh-CN" b="1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（</a:t>
            </a:r>
            <a:r>
              <a:rPr lang="en-US" altLang="zh-CN" b="1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   </a:t>
            </a:r>
            <a:r>
              <a:rPr lang="zh-CN" altLang="zh-CN" b="1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）</a:t>
            </a:r>
            <a:endParaRPr lang="en-US" altLang="zh-CN" b="1" dirty="0" smtClean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/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A.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妈妈买了一身新衣服，星期天她就穿着这身</a:t>
            </a:r>
            <a:r>
              <a:rPr lang="zh-CN" altLang="en-US" u="sng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行头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去逛街了。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[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行头：戏曲演员演出时用的服装，包括盔头、靠把、衣服、靴子等。也泛指服装（含诙谐意）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]</a:t>
            </a:r>
            <a:endParaRPr lang="en-US" altLang="zh-CN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/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B.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工作学习都要讲求实效，不要做表面文章，摆</a:t>
            </a:r>
            <a:r>
              <a:rPr lang="zh-CN" altLang="en-US" u="sng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花架子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[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花架子：指花少而不实用的武术动作。比喻用来摆花瓶的架子。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]</a:t>
            </a:r>
            <a:endParaRPr lang="en-US" altLang="zh-CN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/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C.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咱班的学霸做起事情来</a:t>
            </a:r>
            <a:r>
              <a:rPr lang="zh-CN" altLang="en-US" u="sng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有板有眼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。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[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有板有眼：原指戏曲中的节拍，现多指说话、做事很有条理。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]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1520" y="123478"/>
            <a:ext cx="86409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【词句段运用</a:t>
            </a:r>
            <a:r>
              <a:rPr lang="en-US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  <a:r>
              <a:rPr lang="zh-CN" altLang="en-US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修改说明书中不清楚的地方。</a:t>
            </a:r>
            <a:endParaRPr lang="zh-CN" altLang="en-US" sz="28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根据下面的说明书制作不倒翁，但不倒翁却站立不起来。请你把说明书中不清楚的地方修改过来。</a:t>
            </a:r>
            <a:endParaRPr lang="en-US" altLang="zh-CN" sz="2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23528" y="1508473"/>
            <a:ext cx="8380092" cy="2492990"/>
          </a:xfrm>
          <a:prstGeom prst="rect">
            <a:avLst/>
          </a:prstGeom>
          <a:solidFill>
            <a:srgbClr val="FFFFB7"/>
          </a:solidFill>
        </p:spPr>
        <p:txBody>
          <a:bodyPr wrap="square">
            <a:spAutoFit/>
          </a:bodyPr>
          <a:lstStyle/>
          <a:p>
            <a:pPr lvl="0"/>
            <a:r>
              <a:rPr lang="zh-CN" altLang="en-US" sz="26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材料：</a:t>
            </a:r>
            <a:r>
              <a:rPr lang="zh-CN" altLang="en-US" sz="26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鸡蛋、筷子、画笔、胶水、沙子</a:t>
            </a:r>
            <a:endParaRPr lang="en-US" altLang="zh-CN" sz="2600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/>
            <a:r>
              <a:rPr lang="zh-CN" altLang="en-US" sz="26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做法：</a:t>
            </a:r>
            <a:r>
              <a:rPr lang="en-US" altLang="zh-CN" sz="26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26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用筷子在鸡蛋的顶端轻轻戳一个洞，搅乱蛋清与蛋黄，把蛋清蛋黄倒进碗里，再冲洗干净蛋壳，用软纸擦干。</a:t>
            </a:r>
            <a:r>
              <a:rPr lang="en-US" altLang="zh-CN" sz="26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26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用胶水搅拌沙子倒入蛋壳中，让沙子固定在蛋壳里。</a:t>
            </a:r>
            <a:r>
              <a:rPr lang="en-US" altLang="zh-CN" sz="26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26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用彩纸做一顶圆帽，粘在蛋壳顶端的洞口上。</a:t>
            </a:r>
            <a:r>
              <a:rPr lang="en-US" altLang="zh-CN" sz="26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4.</a:t>
            </a:r>
            <a:r>
              <a:rPr lang="zh-CN" altLang="en-US" sz="26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在蛋壳上画上眼睛、鼻子、嘴巴。</a:t>
            </a:r>
          </a:p>
        </p:txBody>
      </p:sp>
      <p:cxnSp>
        <p:nvCxnSpPr>
          <p:cNvPr id="5" name="直接连接符 4"/>
          <p:cNvCxnSpPr/>
          <p:nvPr/>
        </p:nvCxnSpPr>
        <p:spPr>
          <a:xfrm>
            <a:off x="1763688" y="3147814"/>
            <a:ext cx="662473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323528" y="3579862"/>
            <a:ext cx="122413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251520" y="4083918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用胶水搅拌沙子倒入蛋壳中，让沙子固定在蛋壳底部。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11810" y="171450"/>
            <a:ext cx="8463280" cy="4399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日积月累</a:t>
            </a:r>
            <a:r>
              <a:rPr lang="en-US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</a:p>
          <a:p>
            <a:r>
              <a:rPr lang="zh-CN" altLang="en-US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了解</a:t>
            </a: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与艺术有关的成语的意思，并背诵积累</a:t>
            </a:r>
            <a:r>
              <a:rPr lang="zh-CN" altLang="en-US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en-US" sz="28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高山流水	天籁之音	余音绕梁	黄钟大吕</a:t>
            </a: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轻歌曼舞	行云流水	巧夺天工	惟妙惟肖</a:t>
            </a: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画龙点睛	笔走龙蛇	妙笔生花	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栩栩如生</a:t>
            </a:r>
          </a:p>
          <a:p>
            <a:endParaRPr lang="zh-CN" altLang="en-US" sz="2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音乐动听：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天籁之音	余音绕梁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写书法好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行云流水   笔走龙蛇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写文章好：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妙笔生花   行云流水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绘画好：  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惟妙惟肖   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栩栩如生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图示 17"/>
          <p:cNvGraphicFramePr/>
          <p:nvPr/>
        </p:nvGraphicFramePr>
        <p:xfrm>
          <a:off x="71406" y="34814"/>
          <a:ext cx="9072594" cy="4616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圆角矩形 2"/>
          <p:cNvSpPr/>
          <p:nvPr/>
        </p:nvSpPr>
        <p:spPr>
          <a:xfrm>
            <a:off x="93573" y="2057982"/>
            <a:ext cx="1022043" cy="912187"/>
          </a:xfrm>
          <a:prstGeom prst="roundRect">
            <a:avLst/>
          </a:prstGeom>
          <a:noFill/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第七单元</a:t>
            </a:r>
          </a:p>
        </p:txBody>
      </p:sp>
      <p:cxnSp>
        <p:nvCxnSpPr>
          <p:cNvPr id="5" name="直接箭头连接符 4"/>
          <p:cNvCxnSpPr>
            <a:stCxn id="3" idx="3"/>
          </p:cNvCxnSpPr>
          <p:nvPr/>
        </p:nvCxnSpPr>
        <p:spPr>
          <a:xfrm flipV="1">
            <a:off x="1115616" y="1923678"/>
            <a:ext cx="432048" cy="59039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>
            <a:stCxn id="3" idx="3"/>
          </p:cNvCxnSpPr>
          <p:nvPr/>
        </p:nvCxnSpPr>
        <p:spPr>
          <a:xfrm>
            <a:off x="1115616" y="2514076"/>
            <a:ext cx="432048" cy="456093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圆角矩形 7"/>
          <p:cNvSpPr/>
          <p:nvPr/>
        </p:nvSpPr>
        <p:spPr>
          <a:xfrm>
            <a:off x="1555726" y="915565"/>
            <a:ext cx="1648122" cy="141070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语文要素</a:t>
            </a:r>
            <a:r>
              <a:rPr lang="zh-CN" altLang="en-US" sz="2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zh-CN" altLang="en-US" sz="24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借助文字展开想象</a:t>
            </a:r>
            <a:endParaRPr lang="zh-CN" altLang="en-US" sz="24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1555726" y="2970168"/>
            <a:ext cx="1661207" cy="1422269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400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人文主题</a:t>
            </a:r>
            <a:r>
              <a:rPr lang="zh-CN" altLang="en-US" sz="2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zh-CN" altLang="en-US" sz="24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体会艺术之美</a:t>
            </a:r>
            <a:endParaRPr lang="zh-CN" altLang="en-US" sz="24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3780765" y="623615"/>
            <a:ext cx="4320480" cy="3866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sz="20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伯牙鼓琴</a:t>
            </a:r>
            <a:r>
              <a:rPr lang="en-US" altLang="zh-CN" sz="20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sz="20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：读文字，想象画面</a:t>
            </a:r>
            <a:endParaRPr lang="zh-CN" altLang="en-US" sz="20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3750260" y="1124704"/>
            <a:ext cx="4355056" cy="4078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sz="20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书戴嵩画牛</a:t>
            </a:r>
            <a:r>
              <a:rPr lang="en-US" altLang="zh-CN" sz="20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sz="20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：合理想象，讲故事</a:t>
            </a:r>
            <a:endParaRPr lang="zh-CN" altLang="en-US" sz="20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3750260" y="1680578"/>
            <a:ext cx="4320480" cy="64569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0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sz="20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月光曲</a:t>
            </a:r>
            <a:r>
              <a:rPr lang="en-US" altLang="zh-CN" sz="20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sz="20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：读文字，进行想象，体会音乐的意境</a:t>
            </a:r>
            <a:endParaRPr lang="zh-CN" altLang="en-US" sz="20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0" name="圆角矩形 19"/>
          <p:cNvSpPr/>
          <p:nvPr/>
        </p:nvSpPr>
        <p:spPr>
          <a:xfrm>
            <a:off x="3750260" y="2412218"/>
            <a:ext cx="4629922" cy="3960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0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sz="20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京剧趣谈</a:t>
            </a:r>
            <a:r>
              <a:rPr lang="en-US" altLang="zh-CN" sz="20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sz="20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：想象京剧的场景和趣味</a:t>
            </a:r>
            <a:endParaRPr lang="zh-CN" altLang="en-US" sz="20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3751212" y="2970168"/>
            <a:ext cx="3671418" cy="359477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2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sz="22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伯牙鼓琴</a:t>
            </a:r>
            <a:r>
              <a:rPr lang="en-US" altLang="zh-CN" sz="22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sz="22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：古琴，友谊</a:t>
            </a:r>
            <a:endParaRPr lang="zh-CN" altLang="en-US" sz="2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3733113" y="3440607"/>
            <a:ext cx="3990092" cy="361695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sz="2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书戴嵩画牛</a:t>
            </a:r>
            <a:r>
              <a:rPr lang="en-US" altLang="zh-CN" sz="2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sz="2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：古画，哲理</a:t>
            </a:r>
          </a:p>
        </p:txBody>
      </p:sp>
      <p:sp>
        <p:nvSpPr>
          <p:cNvPr id="24" name="圆角矩形 23"/>
          <p:cNvSpPr/>
          <p:nvPr/>
        </p:nvSpPr>
        <p:spPr>
          <a:xfrm>
            <a:off x="3746189" y="3916707"/>
            <a:ext cx="3671418" cy="381145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sz="2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月光曲</a:t>
            </a:r>
            <a:r>
              <a:rPr lang="en-US" altLang="zh-CN" sz="2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sz="2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：钢琴，关怀</a:t>
            </a:r>
          </a:p>
        </p:txBody>
      </p:sp>
      <p:sp>
        <p:nvSpPr>
          <p:cNvPr id="25" name="圆角矩形 24"/>
          <p:cNvSpPr/>
          <p:nvPr/>
        </p:nvSpPr>
        <p:spPr>
          <a:xfrm>
            <a:off x="3733113" y="4443958"/>
            <a:ext cx="3671418" cy="393669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sz="2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京剧趣谈</a:t>
            </a:r>
            <a:r>
              <a:rPr lang="en-US" altLang="zh-CN" sz="2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sz="2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：京剧，文化</a:t>
            </a:r>
          </a:p>
        </p:txBody>
      </p:sp>
      <p:sp>
        <p:nvSpPr>
          <p:cNvPr id="29" name="左大括号 28"/>
          <p:cNvSpPr/>
          <p:nvPr/>
        </p:nvSpPr>
        <p:spPr>
          <a:xfrm>
            <a:off x="3347864" y="2970169"/>
            <a:ext cx="223686" cy="1781009"/>
          </a:xfrm>
          <a:prstGeom prst="leftBrac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左大括号 31"/>
          <p:cNvSpPr/>
          <p:nvPr/>
        </p:nvSpPr>
        <p:spPr>
          <a:xfrm>
            <a:off x="3347864" y="635172"/>
            <a:ext cx="223686" cy="2009057"/>
          </a:xfrm>
          <a:prstGeom prst="lef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67544" y="195486"/>
            <a:ext cx="8208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当堂练</a:t>
            </a:r>
            <a:r>
              <a:rPr lang="zh-CN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  <a:endParaRPr lang="en-US" altLang="zh-CN" sz="2800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补充词语，完成练习。</a:t>
            </a:r>
            <a:endParaRPr lang="en-US" altLang="zh-CN" sz="2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800" u="sng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800" u="sng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en-US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山流水   黄</a:t>
            </a:r>
            <a:r>
              <a:rPr lang="zh-CN" altLang="en-US" sz="2800" u="sng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en-US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大吕   画龙点</a:t>
            </a:r>
            <a:r>
              <a:rPr lang="zh-CN" altLang="en-US" sz="2800" u="sng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en-US" sz="2800" u="sng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800" u="sng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惟妙</a:t>
            </a:r>
            <a:r>
              <a:rPr lang="zh-CN" altLang="en-US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惟</a:t>
            </a:r>
            <a:r>
              <a:rPr lang="zh-CN" altLang="en-US" sz="2800" u="sng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轻歌曼</a:t>
            </a:r>
            <a:r>
              <a:rPr lang="zh-CN" altLang="en-US" sz="2800" u="sng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en-US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行</a:t>
            </a:r>
            <a:r>
              <a:rPr lang="zh-CN" altLang="en-US" sz="2800" u="sng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en-US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流水</a:t>
            </a:r>
            <a:endParaRPr lang="en-US" altLang="zh-CN" sz="2800" dirty="0" smtClean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笔走龙</a:t>
            </a:r>
            <a:r>
              <a:rPr lang="zh-CN" altLang="en-US" sz="2800" u="sng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en-US" sz="2800" u="sng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</a:t>
            </a:r>
            <a:r>
              <a:rPr lang="zh-CN" altLang="en-US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如生</a:t>
            </a:r>
            <a:endParaRPr lang="zh-CN" altLang="zh-CN" sz="28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与“伯牙鼓琴”的故事相关的成语是（        ）</a:t>
            </a:r>
            <a:endParaRPr lang="en-US" altLang="zh-CN" sz="2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用来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形容书法作品生动有气势，风格洒脱的成语是（        ）</a:t>
            </a:r>
            <a:endParaRPr lang="en-US" altLang="zh-CN" sz="2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以上成语中（        ）和（       ）是近义词。</a:t>
            </a:r>
            <a:endParaRPr lang="zh-CN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83568" y="987574"/>
            <a:ext cx="5453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高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275856" y="987574"/>
            <a:ext cx="5453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钟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039957" y="987574"/>
            <a:ext cx="5453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睛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691680" y="1419622"/>
            <a:ext cx="5453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肖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920022" y="1412164"/>
            <a:ext cx="5040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舞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433213" y="1438417"/>
            <a:ext cx="5453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云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693427" y="1892458"/>
            <a:ext cx="5453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蛇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059832" y="1888004"/>
            <a:ext cx="906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栩栩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876256" y="2283718"/>
            <a:ext cx="1627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高山流水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135996" y="3209747"/>
            <a:ext cx="16602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笔走龙蛇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910050" y="3642584"/>
            <a:ext cx="16619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惟妙惟肖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433212" y="3579862"/>
            <a:ext cx="17310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栩栩如生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0" y="71420"/>
            <a:ext cx="7572396" cy="452790"/>
            <a:chOff x="0" y="4437"/>
            <a:chExt cx="7572396" cy="452790"/>
          </a:xfrm>
          <a:scene3d>
            <a:camera prst="orthographicFront"/>
            <a:lightRig rig="flat" dir="t"/>
          </a:scene3d>
        </p:grpSpPr>
        <p:sp>
          <p:nvSpPr>
            <p:cNvPr id="4" name="圆角矩形 3"/>
            <p:cNvSpPr/>
            <p:nvPr/>
          </p:nvSpPr>
          <p:spPr>
            <a:xfrm>
              <a:off x="0" y="4437"/>
              <a:ext cx="7572396" cy="452790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" name="圆角矩形 4"/>
            <p:cNvSpPr/>
            <p:nvPr/>
          </p:nvSpPr>
          <p:spPr>
            <a:xfrm>
              <a:off x="22103" y="26540"/>
              <a:ext cx="7528190" cy="40858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sz="1800" kern="1200" dirty="0" smtClean="0"/>
                <a:t>任务</a:t>
              </a:r>
              <a:r>
                <a:rPr lang="zh-CN" altLang="en-US" dirty="0" smtClean="0"/>
                <a:t>五</a:t>
              </a:r>
              <a:r>
                <a:rPr lang="zh-CN" sz="1800" kern="1200" dirty="0" smtClean="0"/>
                <a:t>：</a:t>
              </a:r>
              <a:r>
                <a:rPr lang="zh-CN" altLang="en-US" dirty="0" smtClean="0"/>
                <a:t>评价检测</a:t>
              </a:r>
              <a:r>
                <a:rPr lang="zh-CN" sz="1800" kern="1200" dirty="0" smtClean="0"/>
                <a:t>。</a:t>
              </a:r>
              <a:endParaRPr lang="zh-CN" sz="1800" kern="1200" dirty="0"/>
            </a:p>
          </p:txBody>
        </p:sp>
      </p:grpSp>
      <p:pic>
        <p:nvPicPr>
          <p:cNvPr id="6" name="图片 5" descr="微信图片_202412151045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714362"/>
            <a:ext cx="8001056" cy="4000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57158" y="71420"/>
            <a:ext cx="8424936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 smtClean="0"/>
              <a:t> </a:t>
            </a:r>
            <a:r>
              <a:rPr lang="en-US" altLang="zh-CN" dirty="0" smtClean="0"/>
              <a:t>2</a:t>
            </a:r>
            <a:r>
              <a:rPr lang="zh-CN" altLang="en-US" dirty="0" smtClean="0"/>
              <a:t>、请你给下面的形近字组词，并填入括号里。</a:t>
            </a:r>
            <a:endParaRPr lang="en-US" altLang="zh-CN" dirty="0" smtClean="0"/>
          </a:p>
          <a:p>
            <a:r>
              <a:rPr lang="zh-CN" altLang="en-US" b="1" dirty="0" smtClean="0"/>
              <a:t>键     健</a:t>
            </a:r>
            <a:endParaRPr lang="en-US" altLang="zh-CN" b="1" dirty="0" smtClean="0"/>
          </a:p>
          <a:p>
            <a:r>
              <a:rPr lang="en-US" altLang="zh-CN" dirty="0" smtClean="0"/>
              <a:t>(1)</a:t>
            </a:r>
            <a:r>
              <a:rPr lang="zh-CN" altLang="en-US" dirty="0" smtClean="0"/>
              <a:t>许多同辈相继去世，</a:t>
            </a:r>
            <a:r>
              <a:rPr lang="en-US" altLang="zh-CN" dirty="0" smtClean="0"/>
              <a:t>(         )</a:t>
            </a:r>
            <a:r>
              <a:rPr lang="zh-CN" altLang="en-US" dirty="0" smtClean="0"/>
              <a:t>的屈指可数了。</a:t>
            </a:r>
            <a:endParaRPr lang="en-US" altLang="zh-CN" dirty="0" smtClean="0"/>
          </a:p>
          <a:p>
            <a:r>
              <a:rPr lang="en-US" altLang="zh-CN" dirty="0" smtClean="0"/>
              <a:t>(2)</a:t>
            </a:r>
            <a:r>
              <a:rPr lang="zh-CN" altLang="en-US" dirty="0" smtClean="0"/>
              <a:t>马小跳一时心血来潮，接着清幽的月光，按起</a:t>
            </a:r>
            <a:r>
              <a:rPr lang="en-US" altLang="zh-CN" dirty="0" smtClean="0"/>
              <a:t>(        )</a:t>
            </a:r>
            <a:r>
              <a:rPr lang="zh-CN" altLang="en-US" dirty="0" smtClean="0"/>
              <a:t>来。</a:t>
            </a:r>
            <a:endParaRPr lang="en-US" altLang="zh-CN" dirty="0" smtClean="0"/>
          </a:p>
          <a:p>
            <a:r>
              <a:rPr lang="zh-CN" altLang="en-US" b="1" dirty="0" smtClean="0"/>
              <a:t>卷     券</a:t>
            </a:r>
            <a:r>
              <a:rPr lang="zh-CN" altLang="en-US" dirty="0" smtClean="0"/>
              <a:t>	</a:t>
            </a:r>
            <a:endParaRPr lang="en-US" altLang="zh-CN" dirty="0" smtClean="0"/>
          </a:p>
          <a:p>
            <a:r>
              <a:rPr lang="en-US" altLang="zh-CN" dirty="0" smtClean="0"/>
              <a:t>(3)</a:t>
            </a:r>
            <a:r>
              <a:rPr lang="zh-CN" altLang="en-US" dirty="0" smtClean="0"/>
              <a:t>拿着满分的</a:t>
            </a:r>
            <a:r>
              <a:rPr lang="en-US" altLang="zh-CN" dirty="0" smtClean="0"/>
              <a:t>(       )</a:t>
            </a:r>
            <a:r>
              <a:rPr lang="zh-CN" altLang="en-US" dirty="0" smtClean="0"/>
              <a:t>，想象着妈妈欣慰的笑容，她不由得加快了回家的步伐。</a:t>
            </a:r>
            <a:endParaRPr lang="en-US" altLang="zh-CN" dirty="0" smtClean="0"/>
          </a:p>
          <a:p>
            <a:r>
              <a:rPr lang="en-US" altLang="zh-CN" dirty="0" smtClean="0"/>
              <a:t>(4)</a:t>
            </a:r>
            <a:r>
              <a:rPr lang="zh-CN" altLang="en-US" dirty="0" smtClean="0"/>
              <a:t>为了买到一张自己期待已久的</a:t>
            </a:r>
            <a:r>
              <a:rPr lang="en-US" altLang="zh-CN" dirty="0" smtClean="0"/>
              <a:t>(          )</a:t>
            </a:r>
            <a:r>
              <a:rPr lang="zh-CN" altLang="en-US" dirty="0" smtClean="0"/>
              <a:t>，晓征费劲了心思。</a:t>
            </a:r>
            <a:endParaRPr lang="en-US" altLang="zh-CN" dirty="0" smtClean="0"/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、给句子中划横线的字选择正确的解释。</a:t>
            </a:r>
            <a:endParaRPr lang="en-US" altLang="zh-CN" dirty="0" smtClean="0"/>
          </a:p>
          <a:p>
            <a:r>
              <a:rPr lang="en-US" altLang="zh-CN" dirty="0" smtClean="0"/>
              <a:t>(1)</a:t>
            </a:r>
            <a:r>
              <a:rPr lang="zh-CN" altLang="en-US" dirty="0" smtClean="0"/>
              <a:t>以为世无</a:t>
            </a:r>
            <a:r>
              <a:rPr lang="zh-CN" altLang="en-US" u="sng" dirty="0" smtClean="0">
                <a:cs typeface="Times New Roman"/>
              </a:rPr>
              <a:t>足</a:t>
            </a:r>
            <a:r>
              <a:rPr lang="zh-CN" altLang="en-US" dirty="0" smtClean="0"/>
              <a:t>复为鼓琴者。</a:t>
            </a:r>
            <a:r>
              <a:rPr lang="en-US" altLang="zh-CN" dirty="0" smtClean="0"/>
              <a:t>(          )</a:t>
            </a:r>
          </a:p>
          <a:p>
            <a:r>
              <a:rPr lang="en-US" altLang="zh-CN" dirty="0" smtClean="0"/>
              <a:t>A.</a:t>
            </a:r>
            <a:r>
              <a:rPr lang="zh-CN" altLang="en-US" dirty="0" smtClean="0"/>
              <a:t>能达到一定的重量或长度标准        </a:t>
            </a:r>
            <a:r>
              <a:rPr lang="en-US" altLang="zh-CN" dirty="0" smtClean="0"/>
              <a:t>B.</a:t>
            </a:r>
            <a:r>
              <a:rPr lang="zh-CN" altLang="en-US" dirty="0" smtClean="0"/>
              <a:t>脚	</a:t>
            </a:r>
            <a:r>
              <a:rPr lang="en-US" altLang="zh-CN" dirty="0" smtClean="0"/>
              <a:t>C.</a:t>
            </a:r>
            <a:r>
              <a:rPr lang="zh-CN" altLang="en-US" dirty="0" smtClean="0"/>
              <a:t>值得	</a:t>
            </a:r>
            <a:endParaRPr lang="en-US" altLang="zh-CN" dirty="0" smtClean="0"/>
          </a:p>
          <a:p>
            <a:r>
              <a:rPr lang="en-US" altLang="zh-CN" dirty="0" smtClean="0"/>
              <a:t>(2)</a:t>
            </a:r>
            <a:r>
              <a:rPr lang="zh-CN" altLang="en-US" dirty="0" smtClean="0"/>
              <a:t>伯牙破琴</a:t>
            </a:r>
            <a:r>
              <a:rPr lang="zh-CN" altLang="en-US" u="sng" dirty="0" smtClean="0"/>
              <a:t>绝</a:t>
            </a:r>
            <a:r>
              <a:rPr lang="zh-CN" altLang="en-US" dirty="0" smtClean="0"/>
              <a:t>弦。</a:t>
            </a:r>
            <a:r>
              <a:rPr lang="en-US" altLang="zh-CN" dirty="0" smtClean="0"/>
              <a:t>(          )</a:t>
            </a:r>
          </a:p>
          <a:p>
            <a:r>
              <a:rPr lang="en-US" altLang="zh-CN" dirty="0" smtClean="0"/>
              <a:t>A.</a:t>
            </a:r>
            <a:r>
              <a:rPr lang="zh-CN" altLang="en-US" dirty="0" smtClean="0"/>
              <a:t>断	</a:t>
            </a:r>
            <a:r>
              <a:rPr lang="en-US" altLang="zh-CN" dirty="0" smtClean="0"/>
              <a:t>B.</a:t>
            </a:r>
            <a:r>
              <a:rPr lang="zh-CN" altLang="en-US" dirty="0" smtClean="0"/>
              <a:t>尽，穷尽	</a:t>
            </a:r>
            <a:r>
              <a:rPr lang="en-US" altLang="zh-CN" dirty="0" smtClean="0"/>
              <a:t>C.</a:t>
            </a:r>
            <a:r>
              <a:rPr lang="zh-CN" altLang="en-US" dirty="0" smtClean="0"/>
              <a:t>极，极端的	</a:t>
            </a:r>
            <a:r>
              <a:rPr lang="en-US" altLang="zh-CN" dirty="0" smtClean="0"/>
              <a:t>D.</a:t>
            </a:r>
            <a:r>
              <a:rPr lang="zh-CN" altLang="en-US" dirty="0" smtClean="0"/>
              <a:t>一定的，肯定的	</a:t>
            </a:r>
            <a:endParaRPr lang="en-US" altLang="zh-CN" dirty="0" smtClean="0"/>
          </a:p>
          <a:p>
            <a:r>
              <a:rPr lang="en-US" altLang="zh-CN" dirty="0" smtClean="0"/>
              <a:t>(3)</a:t>
            </a:r>
            <a:r>
              <a:rPr lang="zh-CN" altLang="en-US" dirty="0" smtClean="0"/>
              <a:t>今乃</a:t>
            </a:r>
            <a:r>
              <a:rPr lang="zh-CN" altLang="en-US" u="sng" dirty="0" smtClean="0"/>
              <a:t>掉</a:t>
            </a:r>
            <a:r>
              <a:rPr lang="zh-CN" altLang="en-US" dirty="0" smtClean="0"/>
              <a:t>尾而斗。</a:t>
            </a:r>
            <a:r>
              <a:rPr lang="en-US" altLang="zh-CN" dirty="0" smtClean="0"/>
              <a:t>(            )</a:t>
            </a:r>
          </a:p>
          <a:p>
            <a:r>
              <a:rPr lang="en-US" altLang="zh-CN" dirty="0" smtClean="0"/>
              <a:t>A.</a:t>
            </a:r>
            <a:r>
              <a:rPr lang="zh-CN" altLang="en-US" dirty="0" smtClean="0"/>
              <a:t>减损，消失	</a:t>
            </a:r>
            <a:r>
              <a:rPr lang="en-US" altLang="zh-CN" dirty="0" smtClean="0"/>
              <a:t>B.</a:t>
            </a:r>
            <a:r>
              <a:rPr lang="zh-CN" altLang="en-US" dirty="0" smtClean="0"/>
              <a:t>摇摆	</a:t>
            </a:r>
            <a:r>
              <a:rPr lang="en-US" altLang="zh-CN" dirty="0" smtClean="0"/>
              <a:t>C.</a:t>
            </a:r>
            <a:r>
              <a:rPr lang="zh-CN" altLang="en-US" dirty="0" smtClean="0"/>
              <a:t>遗失，遗漏	</a:t>
            </a:r>
            <a:r>
              <a:rPr lang="en-US" altLang="zh-CN" dirty="0" smtClean="0"/>
              <a:t>D.</a:t>
            </a:r>
            <a:r>
              <a:rPr lang="zh-CN" altLang="en-US" dirty="0" smtClean="0"/>
              <a:t>落下	</a:t>
            </a:r>
            <a:endParaRPr lang="en-US" altLang="zh-CN" dirty="0" smtClean="0"/>
          </a:p>
          <a:p>
            <a:r>
              <a:rPr lang="en-US" altLang="zh-CN" dirty="0" smtClean="0"/>
              <a:t>4.</a:t>
            </a:r>
            <a:r>
              <a:rPr lang="zh-CN" altLang="en-US" dirty="0" smtClean="0"/>
              <a:t>写出下列词语的近义词。</a:t>
            </a:r>
            <a:endParaRPr lang="en-US" altLang="zh-CN" dirty="0" smtClean="0"/>
          </a:p>
          <a:p>
            <a:r>
              <a:rPr lang="zh-CN" altLang="en-US" dirty="0" smtClean="0"/>
              <a:t>清幽</a:t>
            </a:r>
            <a:r>
              <a:rPr lang="en-US" altLang="zh-CN" dirty="0" smtClean="0"/>
              <a:t>(         )     </a:t>
            </a:r>
            <a:r>
              <a:rPr lang="zh-CN" altLang="en-US" dirty="0" smtClean="0"/>
              <a:t>恬静</a:t>
            </a:r>
            <a:r>
              <a:rPr lang="en-US" altLang="zh-CN" dirty="0" smtClean="0"/>
              <a:t>(           )      </a:t>
            </a:r>
            <a:r>
              <a:rPr lang="zh-CN" altLang="en-US" dirty="0" smtClean="0"/>
              <a:t>照耀</a:t>
            </a:r>
            <a:r>
              <a:rPr lang="en-US" altLang="zh-CN" dirty="0" smtClean="0"/>
              <a:t>(           )</a:t>
            </a:r>
          </a:p>
          <a:p>
            <a:r>
              <a:rPr lang="zh-CN" altLang="en-US" dirty="0" smtClean="0"/>
              <a:t>陶醉</a:t>
            </a:r>
            <a:r>
              <a:rPr lang="en-US" altLang="zh-CN" dirty="0" smtClean="0"/>
              <a:t>(         )     </a:t>
            </a:r>
            <a:r>
              <a:rPr lang="zh-CN" altLang="en-US" dirty="0" smtClean="0"/>
              <a:t>苏醒</a:t>
            </a:r>
            <a:r>
              <a:rPr lang="en-US" altLang="zh-CN" dirty="0" smtClean="0"/>
              <a:t>(           )      </a:t>
            </a:r>
            <a:r>
              <a:rPr lang="zh-CN" altLang="en-US" dirty="0" smtClean="0"/>
              <a:t>激烈</a:t>
            </a:r>
            <a:r>
              <a:rPr lang="en-US" altLang="zh-CN" dirty="0" smtClean="0"/>
              <a:t>(           )	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59342" y="210090"/>
            <a:ext cx="842493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5</a:t>
            </a:r>
            <a:r>
              <a:rPr lang="zh-CN" altLang="en-US" sz="2400" dirty="0" smtClean="0"/>
              <a:t>、阅读理解</a:t>
            </a:r>
            <a:endParaRPr lang="en-US" altLang="zh-CN" sz="2400" dirty="0" smtClean="0"/>
          </a:p>
          <a:p>
            <a:r>
              <a:rPr lang="zh-CN" altLang="en-US" sz="2400" dirty="0" smtClean="0"/>
              <a:t>          一阵风把蜡烛吹灭了。月光照进窗子，茅屋里的一切好像披上了银纱，显得格外清幽。贝多芬望了望站在他身旁的兄妹俩，借着清幽的月光，按起了琴键。</a:t>
            </a:r>
          </a:p>
          <a:p>
            <a:r>
              <a:rPr lang="zh-CN" altLang="en-US" sz="2400" dirty="0" smtClean="0"/>
              <a:t>         皮鞋匠静静地听着。他好像面对着大海，月亮正从</a:t>
            </a:r>
            <a:r>
              <a:rPr lang="en-US" sz="2400" dirty="0" smtClean="0"/>
              <a:t>(      )</a:t>
            </a:r>
            <a:r>
              <a:rPr lang="zh-CN" altLang="en-US" sz="2400" dirty="0" smtClean="0"/>
              <a:t>的地方升起来。</a:t>
            </a:r>
            <a:r>
              <a:rPr lang="en-US" sz="2400" dirty="0" smtClean="0"/>
              <a:t>(      )</a:t>
            </a:r>
            <a:r>
              <a:rPr lang="zh-CN" altLang="en-US" sz="2400" dirty="0" smtClean="0"/>
              <a:t>的海面上，霎时间洒满了银光。月亮越升越高，穿过</a:t>
            </a:r>
            <a:r>
              <a:rPr lang="en-US" sz="2400" dirty="0" smtClean="0"/>
              <a:t>(       )</a:t>
            </a:r>
            <a:r>
              <a:rPr lang="zh-CN" altLang="en-US" sz="2400" dirty="0" smtClean="0"/>
              <a:t>轻纱似的微云。忽然，海面上刮起了大风，卷起了巨浪。被月光照得雪亮的浪花，一个连一个朝着岸边涌过来</a:t>
            </a:r>
            <a:r>
              <a:rPr lang="en-US" altLang="zh-CN" sz="2400" dirty="0" smtClean="0"/>
              <a:t>……</a:t>
            </a:r>
            <a:r>
              <a:rPr lang="zh-CN" altLang="en-US" sz="2400" dirty="0" smtClean="0"/>
              <a:t>皮鞋匠看看妹妹，月光正照在她那</a:t>
            </a:r>
            <a:r>
              <a:rPr lang="en-US" sz="2400" dirty="0" smtClean="0"/>
              <a:t>(       )</a:t>
            </a:r>
            <a:r>
              <a:rPr lang="zh-CN" altLang="en-US" sz="2400" dirty="0" smtClean="0"/>
              <a:t>的脸上，照着她睁得大大的眼睛。她仿佛也看到了，看到了她从来没有看到过的景象，月光照耀下的波涛汹涌的大海。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59342" y="210090"/>
            <a:ext cx="842493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/>
              <a:t>（</a:t>
            </a:r>
            <a:r>
              <a:rPr lang="en-US" altLang="zh-CN" sz="2400" dirty="0" smtClean="0"/>
              <a:t>1</a:t>
            </a:r>
            <a:r>
              <a:rPr lang="zh-CN" altLang="en-US" sz="2400" dirty="0" smtClean="0"/>
              <a:t>）按原文填空。</a:t>
            </a:r>
          </a:p>
          <a:p>
            <a:r>
              <a:rPr lang="zh-CN" altLang="en-US" sz="2400" dirty="0" smtClean="0"/>
              <a:t>（</a:t>
            </a:r>
            <a:r>
              <a:rPr lang="en-US" altLang="zh-CN" sz="2400" dirty="0" smtClean="0"/>
              <a:t>2</a:t>
            </a:r>
            <a:r>
              <a:rPr lang="zh-CN" altLang="en-US" sz="2400" dirty="0" smtClean="0"/>
              <a:t>）下面不是比喻句的一句是</a:t>
            </a:r>
            <a:r>
              <a:rPr lang="en-US" altLang="zh-CN" sz="2400" dirty="0" smtClean="0"/>
              <a:t>(       )</a:t>
            </a:r>
            <a:r>
              <a:rPr lang="zh-CN" altLang="en-US" sz="2400" dirty="0" smtClean="0"/>
              <a:t>。</a:t>
            </a:r>
          </a:p>
          <a:p>
            <a:r>
              <a:rPr lang="zh-CN" altLang="en-US" sz="2400" dirty="0" smtClean="0"/>
              <a:t>①月光照进窗子，茅屋里的一切好像披上了银纱</a:t>
            </a:r>
          </a:p>
          <a:p>
            <a:r>
              <a:rPr lang="zh-CN" altLang="en-US" sz="2400" dirty="0" smtClean="0"/>
              <a:t>②月亮越升越高，穿过轻纱似的微云。</a:t>
            </a:r>
          </a:p>
          <a:p>
            <a:r>
              <a:rPr lang="zh-CN" altLang="en-US" sz="2400" dirty="0" smtClean="0"/>
              <a:t>③她仿佛也看到了，看到了她从来没有看到过的景象。</a:t>
            </a:r>
          </a:p>
          <a:p>
            <a:r>
              <a:rPr lang="zh-CN" altLang="en-US" sz="2400" dirty="0" smtClean="0"/>
              <a:t>（</a:t>
            </a:r>
            <a:r>
              <a:rPr lang="en-US" altLang="zh-CN" sz="2400" dirty="0" smtClean="0"/>
              <a:t>3</a:t>
            </a:r>
            <a:r>
              <a:rPr lang="zh-CN" altLang="en-US" sz="2400" dirty="0" smtClean="0"/>
              <a:t>）皮鞋匠的第一次联想描绘了三幅画面，它们是</a:t>
            </a:r>
            <a:r>
              <a:rPr lang="en-US" altLang="zh-CN" sz="2400" dirty="0" smtClean="0"/>
              <a:t>:</a:t>
            </a:r>
          </a:p>
          <a:p>
            <a:r>
              <a:rPr lang="en-US" altLang="zh-CN" sz="2400" dirty="0" smtClean="0"/>
              <a:t>A</a:t>
            </a:r>
            <a:r>
              <a:rPr lang="zh-CN" altLang="en-US" sz="2400" dirty="0" smtClean="0"/>
              <a:t>、                      </a:t>
            </a:r>
          </a:p>
          <a:p>
            <a:r>
              <a:rPr lang="en-US" altLang="zh-CN" sz="2400" dirty="0" smtClean="0"/>
              <a:t>B</a:t>
            </a:r>
            <a:r>
              <a:rPr lang="zh-CN" altLang="en-US" sz="2400" dirty="0" smtClean="0"/>
              <a:t>、                      </a:t>
            </a:r>
          </a:p>
          <a:p>
            <a:r>
              <a:rPr lang="en-US" altLang="zh-CN" sz="2400" dirty="0" smtClean="0"/>
              <a:t>C</a:t>
            </a:r>
            <a:r>
              <a:rPr lang="zh-CN" altLang="en-US" sz="2400" dirty="0" smtClean="0"/>
              <a:t>、                      </a:t>
            </a:r>
          </a:p>
          <a:p>
            <a:r>
              <a:rPr lang="zh-CN" altLang="en-US" sz="2400" dirty="0" smtClean="0"/>
              <a:t>（</a:t>
            </a:r>
            <a:r>
              <a:rPr lang="en-US" altLang="zh-CN" sz="2400" dirty="0" smtClean="0"/>
              <a:t>4</a:t>
            </a:r>
            <a:r>
              <a:rPr lang="zh-CN" altLang="en-US" sz="2400" dirty="0" smtClean="0"/>
              <a:t>）为什么说盲姑娘“仿佛”也看到了她从来没有看见过的景象</a:t>
            </a:r>
            <a:r>
              <a:rPr lang="en-US" altLang="zh-CN" sz="2400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1643056"/>
            <a:ext cx="58579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7200" b="1" dirty="0" smtClean="0"/>
              <a:t>《</a:t>
            </a:r>
            <a:r>
              <a:rPr lang="zh-CN" altLang="en-US" sz="7200" b="1" dirty="0" smtClean="0"/>
              <a:t>伯牙鼓琴</a:t>
            </a:r>
            <a:r>
              <a:rPr lang="en-US" altLang="zh-CN" sz="7200" b="1" dirty="0" smtClean="0"/>
              <a:t>》</a:t>
            </a:r>
            <a:endParaRPr lang="zh-CN" altLang="en-US" sz="7200" b="1" dirty="0"/>
          </a:p>
        </p:txBody>
      </p:sp>
      <p:graphicFrame>
        <p:nvGraphicFramePr>
          <p:cNvPr id="3" name="图示 2"/>
          <p:cNvGraphicFramePr/>
          <p:nvPr/>
        </p:nvGraphicFramePr>
        <p:xfrm>
          <a:off x="0" y="0"/>
          <a:ext cx="7572396" cy="4616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14282" y="142858"/>
            <a:ext cx="835292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【读音】</a:t>
            </a:r>
            <a:endParaRPr lang="zh-CN" altLang="zh-CN" sz="26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zh-CN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少</a:t>
            </a:r>
            <a:r>
              <a:rPr lang="en-US" altLang="zh-CN" sz="2600" dirty="0" err="1">
                <a:latin typeface="黑体" panose="02010609060101010101" pitchFamily="49" charset="-122"/>
                <a:ea typeface="黑体" panose="02010609060101010101" pitchFamily="49" charset="-122"/>
              </a:rPr>
              <a:t>shǎo</a:t>
            </a:r>
            <a:r>
              <a:rPr lang="zh-CN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选，汤</a:t>
            </a:r>
            <a:r>
              <a:rPr lang="en-US" altLang="zh-CN" sz="2600" dirty="0" err="1" smtClean="0">
                <a:latin typeface="黑体" panose="02010609060101010101" pitchFamily="49" charset="-122"/>
                <a:ea typeface="黑体" panose="02010609060101010101" pitchFamily="49" charset="-122"/>
              </a:rPr>
              <a:t>shānɡ</a:t>
            </a:r>
            <a:r>
              <a:rPr lang="zh-CN" altLang="zh-CN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汤</a:t>
            </a:r>
            <a:r>
              <a:rPr lang="zh-CN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乎，复为</a:t>
            </a:r>
            <a:r>
              <a:rPr lang="en-US" altLang="zh-CN" sz="2600" dirty="0" err="1">
                <a:latin typeface="黑体" panose="02010609060101010101" pitchFamily="49" charset="-122"/>
                <a:ea typeface="黑体" panose="02010609060101010101" pitchFamily="49" charset="-122"/>
              </a:rPr>
              <a:t>wèi</a:t>
            </a:r>
            <a:r>
              <a:rPr lang="zh-CN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鼓琴者</a:t>
            </a:r>
          </a:p>
          <a:p>
            <a:r>
              <a:rPr lang="zh-CN" altLang="zh-CN" sz="2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【注释】</a:t>
            </a:r>
            <a:endParaRPr lang="zh-CN" altLang="zh-CN" sz="26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【方】</a:t>
            </a:r>
            <a:r>
              <a:rPr lang="zh-CN" altLang="zh-CN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刚刚</a:t>
            </a:r>
            <a:r>
              <a:rPr lang="zh-CN" altLang="en-US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r>
              <a:rPr lang="en-US" altLang="zh-CN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          </a:t>
            </a:r>
            <a:r>
              <a:rPr lang="zh-CN" altLang="zh-CN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【志】</a:t>
            </a:r>
            <a:r>
              <a:rPr lang="zh-CN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心志，情</a:t>
            </a:r>
            <a:r>
              <a:rPr lang="zh-CN" altLang="zh-CN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志</a:t>
            </a:r>
            <a:r>
              <a:rPr lang="zh-CN" altLang="en-US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zh-CN" sz="2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【太山】大山，</a:t>
            </a:r>
            <a:r>
              <a:rPr lang="zh-CN" altLang="zh-CN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高山</a:t>
            </a:r>
            <a:r>
              <a:rPr lang="zh-CN" altLang="en-US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r>
              <a:rPr lang="en-US" altLang="zh-CN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  </a:t>
            </a:r>
            <a:r>
              <a:rPr lang="zh-CN" altLang="zh-CN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【善哉】</a:t>
            </a:r>
            <a:r>
              <a:rPr lang="zh-CN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好</a:t>
            </a:r>
            <a:r>
              <a:rPr lang="zh-CN" altLang="zh-CN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啊</a:t>
            </a:r>
            <a:r>
              <a:rPr lang="zh-CN" altLang="en-US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zh-CN" sz="2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【巍巍乎若太山】像大山一样高峻。巍巍，</a:t>
            </a:r>
            <a:r>
              <a:rPr lang="zh-CN" altLang="zh-CN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高</a:t>
            </a:r>
            <a:r>
              <a:rPr lang="zh-CN" altLang="en-US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大</a:t>
            </a:r>
            <a:r>
              <a:rPr lang="zh-CN" altLang="zh-CN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的</a:t>
            </a:r>
            <a:r>
              <a:rPr lang="zh-CN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样子。若，像</a:t>
            </a:r>
          </a:p>
          <a:p>
            <a:r>
              <a:rPr lang="zh-CN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【少选】一会儿，</a:t>
            </a:r>
            <a:r>
              <a:rPr lang="zh-CN" altLang="zh-CN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不久</a:t>
            </a:r>
            <a:r>
              <a:rPr lang="zh-CN" altLang="en-US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r>
              <a:rPr lang="en-US" altLang="zh-CN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zh-CN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【足】值得</a:t>
            </a:r>
            <a:r>
              <a:rPr lang="zh-CN" altLang="en-US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zh-CN" sz="2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【汤汤乎若流水】像流水一样浩荡。汤汤，水流大而急的</a:t>
            </a:r>
            <a:r>
              <a:rPr lang="zh-CN" altLang="zh-CN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样子</a:t>
            </a:r>
            <a:r>
              <a:rPr lang="zh-CN" altLang="en-US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zh-CN" sz="2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【以为世无足复为鼓琴者】</a:t>
            </a:r>
            <a:r>
              <a:rPr lang="zh-CN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认为世上再没有值得他为之弹琴的人</a:t>
            </a:r>
            <a:r>
              <a:rPr lang="zh-CN" altLang="zh-CN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了</a:t>
            </a:r>
            <a:r>
              <a:rPr lang="zh-CN" altLang="en-US" sz="2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zh-CN" sz="2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85980" y="987574"/>
            <a:ext cx="8496944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cap="none" spc="50" dirty="0" smtClean="0">
                <a:solidFill>
                  <a:srgbClr val="0033CC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    伯牙鼓琴，锺子期听之</a:t>
            </a:r>
            <a:r>
              <a:rPr lang="zh-CN" altLang="en-US" sz="2800" spc="5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。方</a:t>
            </a:r>
            <a:r>
              <a:rPr lang="zh-CN" altLang="en-US" sz="2800" spc="5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鼓琴而</a:t>
            </a:r>
            <a:r>
              <a:rPr lang="zh-CN" altLang="en-US" sz="2800" spc="5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志在太山，</a:t>
            </a:r>
            <a:r>
              <a:rPr lang="zh-CN" altLang="en-US" sz="2800" spc="5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锺子期曰：“善</a:t>
            </a:r>
            <a:r>
              <a:rPr lang="zh-CN" altLang="en-US" sz="2800" spc="5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哉乎</a:t>
            </a:r>
            <a:r>
              <a:rPr lang="zh-CN" altLang="en-US" sz="2800" spc="5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鼓琴，巍巍乎若</a:t>
            </a:r>
            <a:r>
              <a:rPr lang="zh-CN" altLang="en-US" sz="2800" spc="5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太山。”</a:t>
            </a:r>
            <a:r>
              <a:rPr lang="zh-CN" altLang="en-US" sz="2800" spc="5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少</a:t>
            </a:r>
            <a:r>
              <a:rPr lang="zh-CN" altLang="en-US" sz="2800" spc="5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选之间</a:t>
            </a:r>
            <a:r>
              <a:rPr lang="zh-CN" altLang="en-US" sz="2800" spc="5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而志在流水，锺子期又曰：“善哉乎鼓琴，汤汤乎若</a:t>
            </a:r>
            <a:r>
              <a:rPr lang="zh-CN" altLang="en-US" sz="2800" spc="5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流水。</a:t>
            </a: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锺子期死，伯牙</a:t>
            </a: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破琴绝弦，终身不复鼓琴，以为世无足复为鼓琴</a:t>
            </a:r>
            <a:r>
              <a:rPr lang="zh-CN" altLang="en-US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者</a:t>
            </a:r>
            <a:r>
              <a:rPr lang="zh-CN" altLang="en-US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en-US" sz="28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143504" y="500048"/>
            <a:ext cx="3605530" cy="460375"/>
          </a:xfrm>
          <a:prstGeom prst="rect">
            <a:avLst/>
          </a:prstGeom>
          <a:solidFill>
            <a:srgbClr val="FFFFE5"/>
          </a:solidFill>
        </p:spPr>
        <p:txBody>
          <a:bodyPr wrap="none">
            <a:spAutoFit/>
          </a:bodyPr>
          <a:lstStyle/>
          <a:p>
            <a:r>
              <a:rPr lang="zh-CN" altLang="en-US" sz="2400" spc="50" dirty="0" smtClean="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选自</a:t>
            </a:r>
            <a:r>
              <a:rPr lang="en-US" altLang="zh-CN" sz="2400" spc="50" dirty="0" smtClean="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《</a:t>
            </a:r>
            <a:r>
              <a:rPr lang="zh-CN" altLang="en-US" sz="2400" spc="50" dirty="0" smtClean="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吕氏春秋</a:t>
            </a:r>
            <a:r>
              <a:rPr lang="en-US" altLang="zh-CN" sz="2400" spc="50" dirty="0" smtClean="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·</a:t>
            </a:r>
            <a:r>
              <a:rPr lang="zh-CN" altLang="en-US" sz="2400" spc="50" dirty="0" smtClean="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本味</a:t>
            </a:r>
            <a:r>
              <a:rPr lang="en-US" altLang="zh-CN" sz="2400" spc="50" dirty="0" smtClean="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》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57158" y="1071552"/>
            <a:ext cx="8496944" cy="224536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cap="none" spc="50" dirty="0" smtClean="0">
                <a:solidFill>
                  <a:srgbClr val="0033CC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    伯牙鼓琴，锺子期听之</a:t>
            </a:r>
            <a:r>
              <a:rPr lang="zh-CN" altLang="en-US" sz="2800" spc="5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。方</a:t>
            </a:r>
            <a:r>
              <a:rPr lang="zh-CN" altLang="en-US" sz="2800" spc="5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鼓琴而</a:t>
            </a:r>
            <a:r>
              <a:rPr lang="zh-CN" altLang="en-US" sz="2800" spc="5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志在太山</a:t>
            </a:r>
            <a:r>
              <a:rPr lang="zh-CN" altLang="en-US" sz="2800" spc="5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，</a:t>
            </a:r>
            <a:r>
              <a:rPr lang="zh-CN" altLang="en-US" sz="2800" spc="5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锺子期曰：“</a:t>
            </a:r>
            <a:r>
              <a:rPr lang="zh-CN" altLang="en-US" sz="2800" u="sng" spc="5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善</a:t>
            </a:r>
            <a:r>
              <a:rPr lang="zh-CN" altLang="en-US" sz="2800" u="sng" spc="5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哉乎</a:t>
            </a:r>
            <a:r>
              <a:rPr lang="zh-CN" altLang="en-US" sz="2800" u="sng" spc="5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鼓琴，巍巍乎若</a:t>
            </a:r>
            <a:r>
              <a:rPr lang="zh-CN" altLang="en-US" sz="2800" u="sng" spc="5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太山</a:t>
            </a:r>
            <a:r>
              <a:rPr lang="zh-CN" altLang="en-US" sz="2800" spc="5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。”</a:t>
            </a:r>
            <a:r>
              <a:rPr lang="zh-CN" altLang="en-US" sz="2800" spc="5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少</a:t>
            </a:r>
            <a:r>
              <a:rPr lang="zh-CN" altLang="en-US" sz="2800" spc="5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选之间</a:t>
            </a:r>
            <a:r>
              <a:rPr lang="zh-CN" altLang="en-US" sz="2800" spc="5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而</a:t>
            </a:r>
            <a:r>
              <a:rPr lang="zh-CN" altLang="en-US" sz="2800" spc="5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志在流水</a:t>
            </a:r>
            <a:r>
              <a:rPr lang="zh-CN" altLang="en-US" sz="2800" spc="5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，锺子期又曰：“</a:t>
            </a:r>
            <a:r>
              <a:rPr lang="zh-CN" altLang="en-US" sz="2800" b="1" u="sng" spc="5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善哉乎鼓琴，汤汤乎若</a:t>
            </a:r>
            <a:r>
              <a:rPr lang="zh-CN" altLang="en-US" sz="2800" b="1" u="sng" spc="5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流水</a:t>
            </a:r>
            <a:r>
              <a:rPr lang="zh-CN" altLang="en-US" sz="2800" spc="5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。</a:t>
            </a: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锺子期死，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伯牙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破琴绝弦，终身不复鼓琴，以为世无足复为鼓琴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者</a:t>
            </a:r>
            <a:r>
              <a:rPr lang="zh-CN" altLang="en-US" sz="2800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en-US" sz="28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071802" y="428610"/>
            <a:ext cx="1833880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3200" spc="50" dirty="0" smtClean="0">
                <a:solidFill>
                  <a:srgbClr val="0033CC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  <a:sym typeface="+mn-ea"/>
              </a:rPr>
              <a:t>伯牙鼓琴</a:t>
            </a:r>
            <a:endParaRPr lang="zh-CN" altLang="en-US" sz="3200" dirty="0"/>
          </a:p>
        </p:txBody>
      </p:sp>
      <p:sp>
        <p:nvSpPr>
          <p:cNvPr id="9" name="矩形 8"/>
          <p:cNvSpPr/>
          <p:nvPr/>
        </p:nvSpPr>
        <p:spPr>
          <a:xfrm>
            <a:off x="571472" y="3214692"/>
            <a:ext cx="82868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</a:t>
            </a:r>
            <a:r>
              <a:rPr lang="zh-CN" altLang="en-US" dirty="0" smtClean="0"/>
              <a:t>、俞伯牙善于弹琴，并且琴艺超群，那么在文中又表现在哪里呢</a:t>
            </a:r>
            <a:r>
              <a:rPr lang="en-US" dirty="0" smtClean="0"/>
              <a:t>?</a:t>
            </a:r>
            <a:r>
              <a:rPr lang="zh-CN" altLang="en-US" dirty="0" smtClean="0"/>
              <a:t>请用自己的话回答。</a:t>
            </a:r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、那么樵夫锺子期“善听”，又表现在哪里呢</a:t>
            </a:r>
            <a:r>
              <a:rPr lang="en-US" dirty="0" smtClean="0"/>
              <a:t>?</a:t>
            </a:r>
            <a:r>
              <a:rPr lang="zh-CN" altLang="en-US" dirty="0" smtClean="0"/>
              <a:t>请用文中语句回答。</a:t>
            </a:r>
            <a:endParaRPr lang="en-US" altLang="zh-CN" dirty="0" smtClean="0"/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、从哪句话可以看出子期堪称伯牙的“知音”</a:t>
            </a:r>
            <a:r>
              <a:rPr lang="en-US" dirty="0" smtClean="0"/>
              <a:t>? </a:t>
            </a:r>
            <a:r>
              <a:rPr lang="zh-CN" altLang="en-US" dirty="0" smtClean="0"/>
              <a:t>请用文中语句回答。</a:t>
            </a:r>
            <a:endParaRPr lang="en-US" altLang="zh-CN" dirty="0" smtClean="0"/>
          </a:p>
          <a:p>
            <a:r>
              <a:rPr lang="en-US" altLang="zh-CN" dirty="0" smtClean="0"/>
              <a:t>4</a:t>
            </a:r>
            <a:r>
              <a:rPr lang="zh-CN" altLang="en-US" dirty="0" smtClean="0"/>
              <a:t>、伯牙为什么“破琴绝弦”</a:t>
            </a:r>
            <a:r>
              <a:rPr lang="en-US" dirty="0" smtClean="0"/>
              <a:t>? </a:t>
            </a:r>
            <a:r>
              <a:rPr lang="zh-CN" altLang="en-US" dirty="0" smtClean="0"/>
              <a:t>请用文中语句回答。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614482" y="187851"/>
            <a:ext cx="7914079" cy="213750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本文讲述了一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个千古流传的高山流水遇知音的故事。故事的主人公</a:t>
            </a:r>
            <a:r>
              <a:rPr lang="zh-CN" altLang="en-US" sz="2800" u="sng" dirty="0">
                <a:latin typeface="黑体" panose="02010609060101010101" pitchFamily="49" charset="-122"/>
                <a:ea typeface="黑体" panose="02010609060101010101" pitchFamily="49" charset="-122"/>
              </a:rPr>
              <a:t>     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与</a:t>
            </a:r>
            <a:r>
              <a:rPr lang="zh-CN" altLang="en-US" sz="2800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   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的真挚情谊令人感动，表达了朋友间相互理解、相互欣赏的真挚友情，以及</a:t>
            </a:r>
            <a:r>
              <a:rPr lang="zh-CN" altLang="en-US" sz="2800" u="sng" dirty="0">
                <a:latin typeface="黑体" panose="02010609060101010101" pitchFamily="49" charset="-122"/>
                <a:ea typeface="黑体" panose="02010609060101010101" pitchFamily="49" charset="-122"/>
              </a:rPr>
              <a:t>         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2800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     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的情感。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422512" y="700521"/>
            <a:ext cx="872490" cy="5067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7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伯牙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727050" y="700521"/>
            <a:ext cx="1217295" cy="5067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7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dirty="0">
                <a:sym typeface="+mn-ea"/>
              </a:rPr>
              <a:t>锺子期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660894" y="1700019"/>
            <a:ext cx="1562100" cy="5067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7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dirty="0">
                <a:sym typeface="+mn-ea"/>
              </a:rPr>
              <a:t>知音难觅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727050" y="1700019"/>
            <a:ext cx="1562100" cy="5067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7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dirty="0">
                <a:sym typeface="+mn-ea"/>
              </a:rPr>
              <a:t>珍惜知音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880795" y="2958483"/>
            <a:ext cx="6408712" cy="18637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20000"/>
              </a:lnSpc>
            </a:pPr>
            <a:r>
              <a:rPr lang="zh-CN" sz="2400" dirty="0" smtClean="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A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.</a:t>
            </a:r>
            <a:r>
              <a:rPr lang="zh-CN" sz="2400" dirty="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能弹出美妙音韵的</a:t>
            </a:r>
            <a:r>
              <a:rPr lang="zh-CN" sz="2400" dirty="0" smtClean="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人</a:t>
            </a:r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  <a:cs typeface="楷体" panose="02010609060101010101" pitchFamily="49" charset="-122"/>
            </a:endParaRPr>
          </a:p>
          <a:p>
            <a:pPr indent="0">
              <a:lnSpc>
                <a:spcPct val="120000"/>
              </a:lnSpc>
            </a:pPr>
            <a:r>
              <a:rPr lang="zh-CN" sz="2400" dirty="0" smtClean="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B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.</a:t>
            </a:r>
            <a:r>
              <a:rPr lang="zh-CN" sz="2400" dirty="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理解自己的心意，有共同语言的人。</a:t>
            </a:r>
          </a:p>
          <a:p>
            <a:pPr indent="0">
              <a:lnSpc>
                <a:spcPct val="120000"/>
              </a:lnSpc>
            </a:pPr>
            <a:r>
              <a:rPr lang="zh-CN" sz="2400" dirty="0" smtClean="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C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.</a:t>
            </a:r>
            <a:r>
              <a:rPr lang="zh-CN" sz="2400" dirty="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能够听懂别人弹琴的人。</a:t>
            </a:r>
          </a:p>
          <a:p>
            <a:pPr indent="0">
              <a:lnSpc>
                <a:spcPct val="120000"/>
              </a:lnSpc>
            </a:pPr>
            <a:r>
              <a:rPr lang="zh-CN" sz="2400" dirty="0" smtClean="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D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.</a:t>
            </a:r>
            <a:r>
              <a:rPr lang="zh-CN" sz="2400" dirty="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对音律有研究的人。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815906" y="2467821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下列</a:t>
            </a:r>
            <a:r>
              <a:rPr lang="zh-CN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对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“</a:t>
            </a:r>
            <a:r>
              <a:rPr lang="zh-CN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知音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r>
              <a:rPr lang="zh-CN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一词理解正确的是（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） 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46483"/>
            <a:ext cx="7981256" cy="3370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直接连接符 3"/>
          <p:cNvCxnSpPr/>
          <p:nvPr/>
        </p:nvCxnSpPr>
        <p:spPr>
          <a:xfrm flipH="1">
            <a:off x="3851920" y="1635646"/>
            <a:ext cx="108012" cy="35698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H="1">
            <a:off x="1763688" y="2499742"/>
            <a:ext cx="108012" cy="35698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 flipH="1">
            <a:off x="4932040" y="2427734"/>
            <a:ext cx="108012" cy="35698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>
            <a:off x="7668344" y="2427734"/>
            <a:ext cx="108012" cy="35698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flipH="1">
            <a:off x="1709682" y="3344433"/>
            <a:ext cx="108012" cy="35698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H="1">
            <a:off x="2801855" y="3810324"/>
            <a:ext cx="108012" cy="35698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H="1">
            <a:off x="4878034" y="3810323"/>
            <a:ext cx="108012" cy="35698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H="1">
            <a:off x="971600" y="4227934"/>
            <a:ext cx="108012" cy="35698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H="1">
            <a:off x="3959963" y="4307944"/>
            <a:ext cx="108012" cy="35698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H="1">
            <a:off x="5284460" y="4307944"/>
            <a:ext cx="108012" cy="35698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圆角矩形 14"/>
          <p:cNvSpPr/>
          <p:nvPr/>
        </p:nvSpPr>
        <p:spPr>
          <a:xfrm>
            <a:off x="3545840" y="4198620"/>
            <a:ext cx="2880360" cy="575945"/>
          </a:xfrm>
          <a:prstGeom prst="round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lt1"/>
                </a:solidFill>
              </a14:hiddenFill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6" name="组合 15"/>
          <p:cNvGrpSpPr/>
          <p:nvPr/>
        </p:nvGrpSpPr>
        <p:grpSpPr>
          <a:xfrm>
            <a:off x="142844" y="714362"/>
            <a:ext cx="7572396" cy="452790"/>
            <a:chOff x="0" y="4437"/>
            <a:chExt cx="7572396" cy="452790"/>
          </a:xfrm>
          <a:scene3d>
            <a:camera prst="orthographicFront"/>
            <a:lightRig rig="flat" dir="t"/>
          </a:scene3d>
        </p:grpSpPr>
        <p:sp>
          <p:nvSpPr>
            <p:cNvPr id="17" name="圆角矩形 16"/>
            <p:cNvSpPr/>
            <p:nvPr/>
          </p:nvSpPr>
          <p:spPr>
            <a:xfrm>
              <a:off x="0" y="4437"/>
              <a:ext cx="7572396" cy="452790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8" name="圆角矩形 4"/>
            <p:cNvSpPr/>
            <p:nvPr/>
          </p:nvSpPr>
          <p:spPr>
            <a:xfrm>
              <a:off x="22103" y="26540"/>
              <a:ext cx="7528190" cy="40858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sz="1800" kern="1200" dirty="0" smtClean="0"/>
                <a:t>任务二：借助相关资料，再读小古文，体会深刻含义。</a:t>
              </a:r>
              <a:endParaRPr lang="zh-CN" sz="18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39552" y="267494"/>
            <a:ext cx="7776864" cy="4399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zh-CN" sz="2800" b="1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读音</a:t>
            </a:r>
            <a:r>
              <a:rPr lang="en-US" altLang="zh-CN" sz="2800" b="1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  <a:endParaRPr lang="zh-CN" altLang="zh-CN" sz="28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以百数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</a:rPr>
              <a:t>shǔ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（计算），  曝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</a:rPr>
              <a:t>pù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书画</a:t>
            </a:r>
            <a:endParaRPr lang="en-US" altLang="zh-CN" sz="2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800" b="1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zh-CN" sz="2800" b="1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注释</a:t>
            </a:r>
            <a:r>
              <a:rPr lang="en-US" altLang="zh-CN" sz="2800" b="1" dirty="0" smtClean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[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所宝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]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所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珍藏的（书画）</a:t>
            </a: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[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《牛》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]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指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戴嵩所画的《斗牛图》</a:t>
            </a: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[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拊掌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]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拍手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      [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搐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]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收缩</a:t>
            </a:r>
            <a:endParaRPr lang="zh-CN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[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股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]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大腿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        [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今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]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现在</a:t>
            </a:r>
            <a:endParaRPr lang="zh-CN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[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乃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]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却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          [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掉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]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摆动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，摇</a:t>
            </a:r>
          </a:p>
          <a:p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[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谬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]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错误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        [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然之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]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认为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他说得对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212457"/>
            <a:ext cx="8137033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indent="0">
              <a:lnSpc>
                <a:spcPct val="100000"/>
              </a:lnSpc>
              <a:defRPr sz="2800"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defRPr>
            </a:lvl1pPr>
          </a:lstStyle>
          <a:p>
            <a:r>
              <a:rPr lang="en-US" altLang="zh-CN" dirty="0"/>
              <a:t>    </a:t>
            </a:r>
            <a:r>
              <a:rPr lang="zh-CN" altLang="en-US" dirty="0"/>
              <a:t>对于牧童笑指</a:t>
            </a:r>
            <a:r>
              <a:rPr lang="en-US" altLang="zh-CN" dirty="0"/>
              <a:t>《</a:t>
            </a:r>
            <a:r>
              <a:rPr lang="zh-CN" altLang="en-US" dirty="0"/>
              <a:t>斗牛图</a:t>
            </a:r>
            <a:r>
              <a:rPr lang="en-US" altLang="zh-CN" dirty="0"/>
              <a:t>》</a:t>
            </a:r>
            <a:r>
              <a:rPr lang="zh-CN" altLang="en-US" dirty="0"/>
              <a:t>一事，牧童、杜处士、苏轼分别是怎样的态度呢？</a:t>
            </a:r>
          </a:p>
        </p:txBody>
      </p:sp>
      <p:sp>
        <p:nvSpPr>
          <p:cNvPr id="4" name="圆角矩形 3"/>
          <p:cNvSpPr/>
          <p:nvPr/>
        </p:nvSpPr>
        <p:spPr>
          <a:xfrm>
            <a:off x="644833" y="2810778"/>
            <a:ext cx="7993018" cy="648072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altLang="zh-CN" sz="2800" dirty="0" smtClean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苏轼</a:t>
            </a:r>
            <a:r>
              <a:rPr lang="zh-CN" altLang="en-US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：“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耕当问奴，织当问婢。</a:t>
            </a:r>
            <a:r>
              <a:rPr lang="zh-CN" altLang="en-US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”不可改也。</a:t>
            </a:r>
          </a:p>
          <a:p>
            <a:pPr algn="ctr">
              <a:lnSpc>
                <a:spcPct val="150000"/>
              </a:lnSpc>
            </a:pPr>
            <a:endParaRPr lang="zh-CN" altLang="en-US" sz="28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圆角矩形标注 5"/>
          <p:cNvSpPr/>
          <p:nvPr/>
        </p:nvSpPr>
        <p:spPr>
          <a:xfrm>
            <a:off x="732790" y="3713480"/>
            <a:ext cx="7679690" cy="631825"/>
          </a:xfrm>
          <a:prstGeom prst="wedgeRoundRectCallout">
            <a:avLst>
              <a:gd name="adj1" fmla="val 49874"/>
              <a:gd name="adj2" fmla="val 30405"/>
              <a:gd name="adj3" fmla="val 16667"/>
            </a:avLst>
          </a:prstGeom>
          <a:solidFill>
            <a:srgbClr val="CAFAFE"/>
          </a:solidFill>
          <a:ln w="12700">
            <a:noFill/>
          </a:ln>
          <a:effectLst>
            <a:outerShdw blurRad="444500" dist="254000" dir="8100000" algn="tr" rotWithShape="0">
              <a:schemeClr val="bg1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30000"/>
              </a:lnSpc>
            </a:pPr>
            <a:r>
              <a:rPr lang="en-US" altLang="zh-CN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en-US" altLang="zh-CN" sz="24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4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做事要向专家请教，向有实践经验的人虚心学习。</a:t>
            </a:r>
          </a:p>
        </p:txBody>
      </p:sp>
      <p:sp>
        <p:nvSpPr>
          <p:cNvPr id="5" name="圆角矩形 4"/>
          <p:cNvSpPr/>
          <p:nvPr/>
        </p:nvSpPr>
        <p:spPr>
          <a:xfrm>
            <a:off x="576253" y="1952893"/>
            <a:ext cx="7993018" cy="648072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altLang="zh-CN" sz="2800" dirty="0" smtClean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4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杜</a:t>
            </a:r>
            <a:r>
              <a:rPr lang="zh-CN" altLang="en-US" sz="24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处士“笑而然之”（品质：</a:t>
            </a:r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虚心、乐于接受他人意见</a:t>
            </a:r>
            <a:r>
              <a:rPr lang="zh-CN" altLang="en-US" sz="24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）</a:t>
            </a:r>
            <a:endParaRPr lang="zh-CN" altLang="en-US" sz="28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</a:t>
            </a:r>
          </a:p>
        </p:txBody>
      </p:sp>
      <p:sp>
        <p:nvSpPr>
          <p:cNvPr id="7" name="圆角矩形 6"/>
          <p:cNvSpPr/>
          <p:nvPr/>
        </p:nvSpPr>
        <p:spPr>
          <a:xfrm>
            <a:off x="576253" y="1166128"/>
            <a:ext cx="7993018" cy="648072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altLang="zh-CN" sz="2800" dirty="0" smtClean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4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牧童</a:t>
            </a:r>
            <a:r>
              <a:rPr lang="zh-CN" altLang="en-US" sz="24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“</a:t>
            </a:r>
            <a:r>
              <a:rPr lang="zh-CN" altLang="en-US" sz="2400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拊掌大笑</a:t>
            </a:r>
            <a:r>
              <a:rPr lang="zh-CN" altLang="en-US" sz="24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”（品质：</a:t>
            </a:r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率真可爱、直言不讳</a:t>
            </a:r>
            <a:r>
              <a:rPr lang="zh-CN" altLang="en-US" sz="24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）</a:t>
            </a:r>
            <a:endParaRPr lang="zh-CN" altLang="en-US" sz="28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5" grpId="0" animBg="1"/>
      <p:bldP spid="7" grpId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2265</Words>
  <Application>Microsoft Office PowerPoint</Application>
  <PresentationFormat>全屏显示(16:9)</PresentationFormat>
  <Paragraphs>197</Paragraphs>
  <Slides>24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1" baseType="lpstr">
      <vt:lpstr>黑体</vt:lpstr>
      <vt:lpstr>楷体</vt:lpstr>
      <vt:lpstr>宋体</vt:lpstr>
      <vt:lpstr>Arial</vt:lpstr>
      <vt:lpstr>Calibri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陈雷</cp:lastModifiedBy>
  <cp:revision>135</cp:revision>
  <dcterms:created xsi:type="dcterms:W3CDTF">2022-10-16T13:53:00Z</dcterms:created>
  <dcterms:modified xsi:type="dcterms:W3CDTF">2024-12-15T23:09:08Z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2052-10.8.0.6470</vt:lpwstr>
  </property>
</Properties>
</file>