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1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F1E"/>
    <a:srgbClr val="64BFED"/>
    <a:srgbClr val="586788"/>
    <a:srgbClr val="F0E2E2"/>
    <a:srgbClr val="EBD3D3"/>
    <a:srgbClr val="ECD6D8"/>
    <a:srgbClr val="EBD1D2"/>
    <a:srgbClr val="5D5D5D"/>
    <a:srgbClr val="F2F2F2"/>
    <a:srgbClr val="51B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66" autoAdjust="0"/>
  </p:normalViewPr>
  <p:slideViewPr>
    <p:cSldViewPr snapToGrid="0">
      <p:cViewPr>
        <p:scale>
          <a:sx n="93" d="100"/>
          <a:sy n="93" d="100"/>
        </p:scale>
        <p:origin x="6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32AEA1C-F99E-43F0-A999-CC71348E0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FEC2E3FD-1B2D-4B5A-A5B2-5A5253CBF3F2}"/>
              </a:ext>
            </a:extLst>
          </p:cNvPr>
          <p:cNvSpPr/>
          <p:nvPr userDrawn="1"/>
        </p:nvSpPr>
        <p:spPr>
          <a:xfrm>
            <a:off x="11028218" y="351905"/>
            <a:ext cx="1163782" cy="155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7B0E781B-64A8-407B-9142-04093D665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5942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5F356DD4-80BD-4921-98EA-0B2778962D35}"/>
              </a:ext>
            </a:extLst>
          </p:cNvPr>
          <p:cNvSpPr/>
          <p:nvPr userDrawn="1"/>
        </p:nvSpPr>
        <p:spPr>
          <a:xfrm>
            <a:off x="-1" y="964277"/>
            <a:ext cx="12191999" cy="5677592"/>
          </a:xfrm>
          <a:prstGeom prst="rect">
            <a:avLst/>
          </a:prstGeom>
          <a:solidFill>
            <a:srgbClr val="5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F8FC8185-61C3-4391-BF1D-BC955FA07A9A}"/>
              </a:ext>
            </a:extLst>
          </p:cNvPr>
          <p:cNvSpPr/>
          <p:nvPr userDrawn="1"/>
        </p:nvSpPr>
        <p:spPr>
          <a:xfrm>
            <a:off x="10462953" y="2450868"/>
            <a:ext cx="1729045" cy="3212869"/>
          </a:xfrm>
          <a:prstGeom prst="rect">
            <a:avLst/>
          </a:prstGeom>
          <a:solidFill>
            <a:srgbClr val="586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CA7A22AE-A56F-4AE6-8CD3-DF695E724D95}"/>
              </a:ext>
            </a:extLst>
          </p:cNvPr>
          <p:cNvSpPr>
            <a:spLocks noGrp="1"/>
          </p:cNvSpPr>
          <p:nvPr/>
        </p:nvSpPr>
        <p:spPr>
          <a:xfrm>
            <a:off x="1733353" y="2077496"/>
            <a:ext cx="8725293" cy="1470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SzTx/>
              <a:buFontTx/>
              <a:buNone/>
            </a:pPr>
            <a:r>
              <a:rPr lang="zh-CN" altLang="en-US" sz="8800" dirty="0" smtClean="0">
                <a:solidFill>
                  <a:schemeClr val="bg1"/>
                </a:solidFill>
                <a:latin typeface="Aa西瓜大郎" panose="03000502000000000000" charset="-122"/>
                <a:ea typeface="Aa西瓜大郎" panose="03000502000000000000" charset="-122"/>
                <a:cs typeface="Aa西瓜大郎" panose="03000502000000000000" charset="-122"/>
              </a:rPr>
              <a:t>信息学编程</a:t>
            </a:r>
            <a:endParaRPr lang="zh-CN" altLang="en-US" sz="8800" dirty="0">
              <a:solidFill>
                <a:schemeClr val="bg1"/>
              </a:solidFill>
              <a:latin typeface="Aa西瓜大郎" panose="03000502000000000000" charset="-122"/>
              <a:ea typeface="Aa西瓜大郎" panose="03000502000000000000" charset="-122"/>
              <a:cs typeface="Aa西瓜大郎" panose="03000502000000000000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35C7EB7D-5338-4B6E-B87F-82EEC271F854}"/>
              </a:ext>
            </a:extLst>
          </p:cNvPr>
          <p:cNvSpPr txBox="1"/>
          <p:nvPr/>
        </p:nvSpPr>
        <p:spPr>
          <a:xfrm>
            <a:off x="4556441" y="3613642"/>
            <a:ext cx="439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Aa西瓜大郎" panose="03000502000000000000" charset="-122"/>
                <a:ea typeface="Aa西瓜大郎" panose="03000502000000000000" charset="-122"/>
              </a:rPr>
              <a:t>C++  For </a:t>
            </a:r>
            <a:r>
              <a:rPr lang="zh-CN" altLang="en-US" sz="3200" dirty="0" smtClean="0">
                <a:solidFill>
                  <a:schemeClr val="bg1"/>
                </a:solidFill>
                <a:latin typeface="Aa西瓜大郎" panose="03000502000000000000" charset="-122"/>
                <a:ea typeface="Aa西瓜大郎" panose="03000502000000000000" charset="-122"/>
              </a:rPr>
              <a:t>循环语句</a:t>
            </a:r>
            <a:endParaRPr lang="zh-CN" altLang="en-US" sz="3200" dirty="0">
              <a:solidFill>
                <a:schemeClr val="bg1"/>
              </a:solidFill>
              <a:latin typeface="Aa西瓜大郎" panose="03000502000000000000" charset="-122"/>
              <a:ea typeface="Aa西瓜大郎" panose="03000502000000000000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01765AB-6DC6-40CB-952F-6275CDB93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723">
            <a:off x="1281506" y="2298840"/>
            <a:ext cx="4839111" cy="345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33801" y="448591"/>
            <a:ext cx="84581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+mn-ea"/>
              </a:rPr>
              <a:t>运行以下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程序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#include&lt;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iostream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&gt;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using namespace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std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;</a:t>
            </a:r>
          </a:p>
          <a:p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int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 main() {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	for (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int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 = 1;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 &lt;=9;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++)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	{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		for (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int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  j = 1; j &lt;=9;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j++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)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		{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	</a:t>
            </a:r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                 </a:t>
            </a:r>
            <a:r>
              <a:rPr lang="en-US" altLang="zh-CN" sz="2000" dirty="0" err="1" smtClean="0">
                <a:solidFill>
                  <a:schemeClr val="bg1"/>
                </a:solidFill>
                <a:latin typeface="+mn-ea"/>
              </a:rPr>
              <a:t>cout</a:t>
            </a:r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&lt;&lt; j &lt;&lt; "*" &lt;&lt;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 &lt;&lt; "=" &lt;&lt; (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i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 * j) &lt;&lt; " </a:t>
            </a:r>
            <a:r>
              <a:rPr lang="en-US" altLang="zh-CN" sz="2000" dirty="0" smtClean="0">
                <a:solidFill>
                  <a:schemeClr val="bg1"/>
                </a:solidFill>
                <a:latin typeface="+mn-ea"/>
              </a:rPr>
              <a:t> ";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		}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		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cout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 &lt;&lt;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</a:rPr>
              <a:t>endl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;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	}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}</a:t>
            </a:r>
          </a:p>
          <a:p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、你看到的运行结果是什么？</a:t>
            </a:r>
            <a:endParaRPr lang="en-US" altLang="zh-CN" sz="28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、行</a:t>
            </a: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数由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哪个变量</a:t>
            </a: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控制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？每行列数由哪个变量</a:t>
            </a: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控制？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</a:rPr>
              <a:t>、列</a:t>
            </a: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之间有什么分隔？控制字符在哪？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800" dirty="0">
                <a:solidFill>
                  <a:schemeClr val="bg1"/>
                </a:solidFill>
                <a:latin typeface="+mn-ea"/>
              </a:rPr>
              <a:t>、行的控制在哪个语句？</a:t>
            </a:r>
          </a:p>
          <a:p>
            <a:endParaRPr lang="en-US" altLang="zh-CN" sz="2000" dirty="0" smtClean="0">
              <a:solidFill>
                <a:schemeClr val="bg1"/>
              </a:solidFill>
              <a:latin typeface="+mn-ea"/>
            </a:endParaRPr>
          </a:p>
          <a:p>
            <a:endParaRPr lang="zh-CN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29839" y="18698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C000"/>
                </a:solidFill>
                <a:latin typeface="+mj-ea"/>
                <a:cs typeface="+mj-ea"/>
              </a:rPr>
              <a:t>任务四</a:t>
            </a:r>
            <a:endParaRPr lang="en-US" altLang="zh-CN" sz="2800" dirty="0">
              <a:solidFill>
                <a:srgbClr val="FFC000"/>
              </a:solidFill>
              <a:latin typeface="+mj-ea"/>
              <a:cs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564" y="1576654"/>
            <a:ext cx="4521562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标题 1"/>
          <p:cNvSpPr>
            <a:spLocks noGrp="1"/>
          </p:cNvSpPr>
          <p:nvPr/>
        </p:nvSpPr>
        <p:spPr>
          <a:xfrm>
            <a:off x="2208848" y="57912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迷你简秀英" panose="02010609000101010101" pitchFamily="49" charset="-122"/>
                <a:ea typeface="迷你简秀英" panose="02010609000101010101" pitchFamily="49" charset="-122"/>
                <a:cs typeface="经典粗黑简" panose="02010609000101010101" pitchFamily="49" charset="-122"/>
              </a:defRPr>
            </a:lvl1pPr>
          </a:lstStyle>
          <a:p>
            <a:pPr defTabSz="914400"/>
            <a:endParaRPr lang="zh-CN" altLang="en-US" b="0" kern="1200" dirty="0">
              <a:solidFill>
                <a:schemeClr val="bg1"/>
              </a:solidFill>
              <a:latin typeface="Aa西瓜大郎" panose="03000502000000000000" charset="-122"/>
              <a:ea typeface="Aa西瓜大郎" panose="03000502000000000000" charset="-122"/>
              <a:cs typeface="+mj-cs"/>
            </a:endParaRPr>
          </a:p>
        </p:txBody>
      </p:sp>
      <p:sp>
        <p:nvSpPr>
          <p:cNvPr id="4100" name="内容占位符 2"/>
          <p:cNvSpPr>
            <a:spLocks noGrp="1"/>
          </p:cNvSpPr>
          <p:nvPr/>
        </p:nvSpPr>
        <p:spPr>
          <a:xfrm>
            <a:off x="2208848" y="1620520"/>
            <a:ext cx="8229600" cy="865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、你能不能改成我们常见的乘法口诀表吗？</a:t>
            </a:r>
          </a:p>
          <a:p>
            <a:pPr defTabSz="914400"/>
            <a:endParaRPr lang="zh-CN" altLang="en-US" kern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149" name="Picture 53" descr="h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78" y="2638425"/>
            <a:ext cx="7969078" cy="29908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9"/>
          <p:cNvSpPr>
            <a:spLocks noGrp="1"/>
          </p:cNvSpPr>
          <p:nvPr/>
        </p:nvSpPr>
        <p:spPr>
          <a:xfrm>
            <a:off x="1698251" y="252268"/>
            <a:ext cx="1468899" cy="5291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dirty="0" smtClean="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想一想</a:t>
            </a:r>
            <a:endParaRPr lang="en-US" altLang="zh-CN" kern="1200" dirty="0">
              <a:solidFill>
                <a:srgbClr val="FFC000"/>
              </a:solidFill>
              <a:latin typeface="+mj-ea"/>
              <a:ea typeface="+mj-ea"/>
              <a:cs typeface="+mj-ea"/>
            </a:endParaRPr>
          </a:p>
          <a:p>
            <a:pPr defTabSz="914400"/>
            <a:endParaRPr lang="en-US" altLang="zh-CN" kern="12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99016"/>
            <a:ext cx="9144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599340" y="23375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C000"/>
                </a:solidFill>
                <a:latin typeface="+mj-ea"/>
                <a:cs typeface="+mj-ea"/>
              </a:rPr>
              <a:t>任务五</a:t>
            </a:r>
            <a:endParaRPr lang="en-US" altLang="zh-CN" sz="2800" dirty="0">
              <a:solidFill>
                <a:srgbClr val="FFC000"/>
              </a:solidFill>
              <a:latin typeface="+mj-ea"/>
              <a:cs typeface="+mj-ea"/>
            </a:endParaRPr>
          </a:p>
        </p:txBody>
      </p:sp>
      <p:pic>
        <p:nvPicPr>
          <p:cNvPr id="5171" name="Picture 51" descr="20210628214105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3" y="2384603"/>
            <a:ext cx="5198723" cy="43297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73303" y="814942"/>
            <a:ext cx="10849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问题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：</a:t>
            </a:r>
            <a:endParaRPr lang="zh-CN" altLang="en-US" sz="32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、几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行？每行有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什么字符组成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？</a:t>
            </a:r>
          </a:p>
          <a:p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、每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行中先打印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哪个字符？</a:t>
            </a:r>
            <a:r>
              <a:rPr lang="zh-CN" altLang="en-US" sz="3200" dirty="0">
                <a:solidFill>
                  <a:schemeClr val="bg1"/>
                </a:solidFill>
                <a:latin typeface="+mn-ea"/>
              </a:rPr>
              <a:t>后打印</a:t>
            </a:r>
            <a:r>
              <a:rPr lang="zh-CN" altLang="en-US" sz="3200" dirty="0" smtClean="0">
                <a:solidFill>
                  <a:schemeClr val="bg1"/>
                </a:solidFill>
                <a:latin typeface="+mn-ea"/>
              </a:rPr>
              <a:t>哪个字符？</a:t>
            </a:r>
            <a:endParaRPr lang="zh-CN" altLang="en-US" sz="3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24552"/>
              </p:ext>
            </p:extLst>
          </p:nvPr>
        </p:nvGraphicFramePr>
        <p:xfrm>
          <a:off x="452064" y="914401"/>
          <a:ext cx="8784404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705">
                  <a:extLst>
                    <a:ext uri="{9D8B030D-6E8A-4147-A177-3AD203B41FA5}">
                      <a16:colId xmlns:a16="http://schemas.microsoft.com/office/drawing/2014/main" xmlns="" val="3933901764"/>
                    </a:ext>
                  </a:extLst>
                </a:gridCol>
                <a:gridCol w="1380067">
                  <a:extLst>
                    <a:ext uri="{9D8B030D-6E8A-4147-A177-3AD203B41FA5}">
                      <a16:colId xmlns:a16="http://schemas.microsoft.com/office/drawing/2014/main" xmlns="" val="2476011031"/>
                    </a:ext>
                  </a:extLst>
                </a:gridCol>
                <a:gridCol w="1545379">
                  <a:extLst>
                    <a:ext uri="{9D8B030D-6E8A-4147-A177-3AD203B41FA5}">
                      <a16:colId xmlns:a16="http://schemas.microsoft.com/office/drawing/2014/main" xmlns="" val="544817117"/>
                    </a:ext>
                  </a:extLst>
                </a:gridCol>
                <a:gridCol w="2410790">
                  <a:extLst>
                    <a:ext uri="{9D8B030D-6E8A-4147-A177-3AD203B41FA5}">
                      <a16:colId xmlns:a16="http://schemas.microsoft.com/office/drawing/2014/main" xmlns="" val="3615991553"/>
                    </a:ext>
                  </a:extLst>
                </a:gridCol>
                <a:gridCol w="2297463">
                  <a:extLst>
                    <a:ext uri="{9D8B030D-6E8A-4147-A177-3AD203B41FA5}">
                      <a16:colId xmlns:a16="http://schemas.microsoft.com/office/drawing/2014/main" xmlns="" val="55574814"/>
                    </a:ext>
                  </a:extLst>
                </a:gridCol>
              </a:tblGrid>
              <a:tr h="944316"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effectLst/>
                        </a:rPr>
                        <a:t>行</a:t>
                      </a:r>
                      <a:endParaRPr lang="en-US" altLang="zh-CN" sz="32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33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3200" kern="100" dirty="0" smtClean="0">
                          <a:effectLst/>
                        </a:rPr>
                        <a:t>（</a:t>
                      </a:r>
                      <a:r>
                        <a:rPr lang="en-US" altLang="zh-CN" sz="3200" kern="100" dirty="0" err="1" smtClean="0">
                          <a:effectLst/>
                        </a:rPr>
                        <a:t>i</a:t>
                      </a:r>
                      <a:r>
                        <a:rPr lang="zh-CN" altLang="en-US" sz="3200" kern="100" dirty="0" smtClean="0">
                          <a:effectLst/>
                        </a:rPr>
                        <a:t>）</a:t>
                      </a:r>
                      <a:endParaRPr lang="zh-CN" sz="32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空格</a:t>
                      </a:r>
                      <a:r>
                        <a:rPr lang="zh-CN" sz="3200" kern="100" dirty="0" smtClean="0">
                          <a:effectLst/>
                        </a:rPr>
                        <a:t>数</a:t>
                      </a:r>
                      <a:r>
                        <a:rPr lang="en-US" altLang="zh-CN" sz="3200" kern="100" dirty="0" smtClean="0">
                          <a:effectLst/>
                        </a:rPr>
                        <a:t>(a)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星</a:t>
                      </a:r>
                      <a:r>
                        <a:rPr lang="zh-CN" sz="3200" kern="100" dirty="0" smtClean="0">
                          <a:effectLst/>
                        </a:rPr>
                        <a:t>数</a:t>
                      </a:r>
                      <a:endParaRPr lang="en-US" altLang="zh-CN" sz="32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(b)</a:t>
                      </a:r>
                      <a:endParaRPr lang="en-US" altLang="zh-CN" sz="3200" kern="1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空格数与行的关法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zh-CN" sz="3200" kern="100" dirty="0">
                          <a:effectLst/>
                        </a:rPr>
                        <a:t>星数</a:t>
                      </a:r>
                      <a:r>
                        <a:rPr lang="zh-CN" sz="3200" kern="100" dirty="0" smtClean="0">
                          <a:effectLst/>
                        </a:rPr>
                        <a:t>与</a:t>
                      </a:r>
                      <a:r>
                        <a:rPr lang="zh-CN" altLang="en-US" sz="3200" kern="100" dirty="0" smtClean="0">
                          <a:effectLst/>
                        </a:rPr>
                        <a:t>行</a:t>
                      </a:r>
                      <a:r>
                        <a:rPr lang="zh-CN" sz="3200" kern="100" dirty="0" smtClean="0">
                          <a:effectLst/>
                        </a:rPr>
                        <a:t>的</a:t>
                      </a:r>
                      <a:r>
                        <a:rPr lang="zh-CN" sz="3200" kern="100" dirty="0">
                          <a:effectLst/>
                        </a:rPr>
                        <a:t>关系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06577068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5559604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2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302693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1744550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4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301810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5</a:t>
                      </a: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6256574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6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649362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7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8041841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8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736643"/>
                  </a:ext>
                </a:extLst>
              </a:tr>
              <a:tr h="5554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9</a:t>
                      </a:r>
                      <a:endParaRPr lang="zh-CN" sz="3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CN" sz="3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40966"/>
                  </a:ext>
                </a:extLst>
              </a:tr>
            </a:tbl>
          </a:graphicData>
        </a:graphic>
      </p:graphicFrame>
      <p:pic>
        <p:nvPicPr>
          <p:cNvPr id="8" name="Picture 51" descr="20210628214105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770" y="102741"/>
            <a:ext cx="2009563" cy="19572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9365323" y="2138416"/>
            <a:ext cx="2579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For ()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{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}</a:t>
            </a:r>
          </a:p>
        </p:txBody>
      </p:sp>
      <p:sp>
        <p:nvSpPr>
          <p:cNvPr id="7" name="内容占位符 9"/>
          <p:cNvSpPr>
            <a:spLocks noGrp="1"/>
          </p:cNvSpPr>
          <p:nvPr/>
        </p:nvSpPr>
        <p:spPr>
          <a:xfrm>
            <a:off x="1698251" y="252268"/>
            <a:ext cx="1468899" cy="5291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dirty="0" smtClean="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想一想</a:t>
            </a:r>
            <a:endParaRPr lang="en-US" altLang="zh-CN" kern="1200" dirty="0">
              <a:solidFill>
                <a:srgbClr val="FFC000"/>
              </a:solidFill>
              <a:latin typeface="+mj-ea"/>
              <a:ea typeface="+mj-ea"/>
              <a:cs typeface="+mj-ea"/>
            </a:endParaRPr>
          </a:p>
          <a:p>
            <a:pPr defTabSz="914400"/>
            <a:endParaRPr lang="en-US" altLang="zh-CN" kern="12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2088" y="1091883"/>
            <a:ext cx="675056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修改程序，使运行结果为以下内容：</a:t>
            </a: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09614" y="23856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C000"/>
                </a:solidFill>
                <a:latin typeface="+mj-ea"/>
                <a:cs typeface="+mj-ea"/>
              </a:rPr>
              <a:t>任务</a:t>
            </a:r>
            <a:r>
              <a:rPr lang="zh-CN" altLang="en-US" sz="2800" dirty="0">
                <a:solidFill>
                  <a:srgbClr val="FFC000"/>
                </a:solidFill>
                <a:latin typeface="+mj-ea"/>
                <a:cs typeface="+mj-ea"/>
              </a:rPr>
              <a:t>六</a:t>
            </a:r>
            <a:endParaRPr lang="en-US" altLang="zh-CN" sz="2800" dirty="0">
              <a:solidFill>
                <a:srgbClr val="FFC000"/>
              </a:solidFill>
              <a:latin typeface="+mj-ea"/>
              <a:cs typeface="+mj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35895" y="2068314"/>
            <a:ext cx="231250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9697" name="Picture 1" descr="20210628214105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68" y="2310248"/>
            <a:ext cx="3950530" cy="431185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1676399"/>
            <a:ext cx="5057775" cy="5057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7770" y="2514600"/>
            <a:ext cx="4696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Aa西瓜大郎" panose="03000502000000000000" charset="-122"/>
                <a:ea typeface="Aa西瓜大郎" panose="03000502000000000000" charset="-122"/>
              </a:rPr>
              <a:t>感谢收看！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8"/>
          <p:cNvSpPr>
            <a:spLocks noGrp="1"/>
          </p:cNvSpPr>
          <p:nvPr/>
        </p:nvSpPr>
        <p:spPr>
          <a:xfrm>
            <a:off x="1598497" y="3147464"/>
            <a:ext cx="8933727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迷你简秀英" panose="02010609000101010101" pitchFamily="49" charset="-122"/>
                <a:ea typeface="迷你简秀英" panose="02010609000101010101" pitchFamily="49" charset="-122"/>
                <a:cs typeface="经典粗黑简" panose="02010609000101010101" pitchFamily="49" charset="-122"/>
              </a:defRPr>
            </a:lvl1pPr>
          </a:lstStyle>
          <a:p>
            <a:r>
              <a:rPr lang="zh-CN" altLang="en-US" b="0" dirty="0" smtClean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我们</a:t>
            </a:r>
            <a:r>
              <a:rPr lang="zh-CN" altLang="en-US" b="0" dirty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上节课已简单学习了</a:t>
            </a:r>
            <a:r>
              <a:rPr lang="en-US" altLang="zh-CN" b="0" dirty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for</a:t>
            </a:r>
            <a:r>
              <a:rPr lang="zh-CN" altLang="en-US" b="0" dirty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循环语句，下面想请同学们完成以下</a:t>
            </a:r>
            <a:r>
              <a:rPr lang="zh-CN" altLang="en-US" b="0" dirty="0" smtClean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任务</a:t>
            </a:r>
            <a:endParaRPr lang="en-US" altLang="zh-CN" b="0" dirty="0" smtClean="0">
              <a:solidFill>
                <a:schemeClr val="bg1"/>
              </a:solidFill>
              <a:latin typeface="+mn-ea"/>
              <a:ea typeface="+mn-ea"/>
              <a:cs typeface="Aa西瓜大郎" panose="03000502000000000000" charset="-122"/>
            </a:endParaRPr>
          </a:p>
          <a:p>
            <a:endParaRPr lang="zh-CN" altLang="en-US" b="0" dirty="0">
              <a:solidFill>
                <a:schemeClr val="bg1"/>
              </a:solidFill>
              <a:latin typeface="+mn-ea"/>
              <a:ea typeface="+mn-ea"/>
              <a:cs typeface="Aa西瓜大郎" panose="03000502000000000000" charset="-122"/>
            </a:endParaRPr>
          </a:p>
          <a:p>
            <a:r>
              <a:rPr lang="zh-CN" altLang="en-US" b="0" dirty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任务</a:t>
            </a:r>
            <a:r>
              <a:rPr lang="en-US" altLang="zh-CN" b="0" dirty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1</a:t>
            </a:r>
            <a:r>
              <a:rPr lang="zh-CN" altLang="en-US" b="0" dirty="0" smtClean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：</a:t>
            </a:r>
            <a:endParaRPr lang="en-US" altLang="zh-CN" b="0" dirty="0" smtClean="0">
              <a:solidFill>
                <a:schemeClr val="bg1"/>
              </a:solidFill>
              <a:latin typeface="+mn-ea"/>
              <a:ea typeface="+mn-ea"/>
              <a:cs typeface="Aa西瓜大郎" panose="03000502000000000000" charset="-122"/>
            </a:endParaRPr>
          </a:p>
          <a:p>
            <a:r>
              <a:rPr lang="zh-CN" altLang="en-US" b="0" dirty="0" smtClean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求</a:t>
            </a:r>
            <a:r>
              <a:rPr lang="en-US" altLang="zh-CN" b="0" dirty="0" smtClean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1-10</a:t>
            </a:r>
            <a:r>
              <a:rPr lang="zh-CN" altLang="en-US" b="0" dirty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的和？</a:t>
            </a:r>
          </a:p>
          <a:p>
            <a:pPr defTabSz="914400"/>
            <a:r>
              <a:rPr lang="en-US" altLang="zh-CN" b="0" kern="1200" dirty="0" smtClean="0">
                <a:solidFill>
                  <a:schemeClr val="bg1"/>
                </a:solidFill>
                <a:latin typeface="+mn-ea"/>
                <a:ea typeface="+mn-ea"/>
                <a:cs typeface="Aa西瓜大郎" panose="03000502000000000000" charset="-122"/>
              </a:rPr>
              <a:t>.</a:t>
            </a:r>
            <a:endParaRPr lang="zh-CN" altLang="en-US" b="0" kern="1200" dirty="0">
              <a:solidFill>
                <a:schemeClr val="bg1"/>
              </a:solidFill>
              <a:latin typeface="+mn-ea"/>
              <a:ea typeface="+mn-ea"/>
              <a:cs typeface="Aa西瓜大郎" panose="03000502000000000000" charset="-122"/>
            </a:endParaRPr>
          </a:p>
        </p:txBody>
      </p:sp>
      <p:sp>
        <p:nvSpPr>
          <p:cNvPr id="29699" name="内容占位符 9"/>
          <p:cNvSpPr>
            <a:spLocks noGrp="1"/>
          </p:cNvSpPr>
          <p:nvPr/>
        </p:nvSpPr>
        <p:spPr>
          <a:xfrm>
            <a:off x="1698251" y="252268"/>
            <a:ext cx="1468899" cy="5291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kern="1200" dirty="0" smtClean="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任务一</a:t>
            </a:r>
            <a:endParaRPr lang="en-US" altLang="zh-CN" kern="1200" dirty="0">
              <a:solidFill>
                <a:srgbClr val="FFC000"/>
              </a:solidFill>
              <a:latin typeface="+mj-ea"/>
              <a:ea typeface="+mj-ea"/>
              <a:cs typeface="+mj-ea"/>
            </a:endParaRPr>
          </a:p>
          <a:p>
            <a:pPr defTabSz="914400"/>
            <a:endParaRPr lang="en-US" altLang="zh-CN" kern="12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/>
        </p:nvSpPr>
        <p:spPr>
          <a:xfrm>
            <a:off x="2130742" y="67734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迷你简秀英" panose="02010609000101010101" pitchFamily="49" charset="-122"/>
                <a:ea typeface="迷你简秀英" panose="02010609000101010101" pitchFamily="49" charset="-122"/>
                <a:cs typeface="经典粗黑简" panose="02010609000101010101" pitchFamily="49" charset="-122"/>
              </a:defRPr>
            </a:lvl1pPr>
          </a:lstStyle>
          <a:p>
            <a:pPr defTabSz="914400"/>
            <a:endParaRPr lang="zh-CN" altLang="en-US" b="0" kern="1200" dirty="0">
              <a:solidFill>
                <a:schemeClr val="bg1"/>
              </a:solidFill>
              <a:latin typeface="Aa西瓜大郎" panose="03000502000000000000" charset="-122"/>
              <a:ea typeface="Aa西瓜大郎" panose="03000502000000000000" charset="-122"/>
              <a:cs typeface="Aa西瓜大郎" panose="03000502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378" y="1399000"/>
            <a:ext cx="117458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For</a:t>
            </a:r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语句的一般形式</a:t>
            </a:r>
            <a:r>
              <a:rPr lang="en-US" altLang="zh-CN" sz="4400" dirty="0">
                <a:solidFill>
                  <a:schemeClr val="bg1"/>
                </a:solidFill>
                <a:latin typeface="+mn-ea"/>
              </a:rPr>
              <a:t>:</a:t>
            </a:r>
          </a:p>
          <a:p>
            <a:endParaRPr lang="en-US" altLang="zh-CN" sz="44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For</a:t>
            </a: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zh-CN" altLang="en-US" sz="4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初始化变量</a:t>
            </a:r>
            <a:r>
              <a:rPr lang="zh-CN" alt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；</a:t>
            </a:r>
            <a:r>
              <a:rPr lang="zh-CN" altLang="en-US" sz="4400" dirty="0">
                <a:solidFill>
                  <a:srgbClr val="FFC000"/>
                </a:solidFill>
                <a:latin typeface="+mn-ea"/>
              </a:rPr>
              <a:t>循环条件</a:t>
            </a:r>
            <a:r>
              <a:rPr lang="zh-CN" alt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ea"/>
              </a:rPr>
              <a:t>；</a:t>
            </a:r>
            <a:r>
              <a:rPr lang="zh-CN" altLang="en-US" sz="4400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变量</a:t>
            </a:r>
            <a:r>
              <a:rPr lang="zh-CN" altLang="en-US" sz="4400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自增或自减</a:t>
            </a: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en-US" altLang="zh-CN" sz="44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{ </a:t>
            </a:r>
          </a:p>
          <a:p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循环体</a:t>
            </a: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语句</a:t>
            </a:r>
            <a:endParaRPr lang="en-US" altLang="zh-CN" sz="44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}</a:t>
            </a:r>
            <a:endParaRPr lang="en-US" altLang="zh-CN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内容占位符 9"/>
          <p:cNvSpPr>
            <a:spLocks noGrp="1"/>
          </p:cNvSpPr>
          <p:nvPr/>
        </p:nvSpPr>
        <p:spPr>
          <a:xfrm>
            <a:off x="1412501" y="220292"/>
            <a:ext cx="1721224" cy="5291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kern="1200" dirty="0" smtClean="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一般形式</a:t>
            </a:r>
            <a:endParaRPr lang="en-US" altLang="zh-CN" kern="1200" dirty="0">
              <a:solidFill>
                <a:srgbClr val="FFC000"/>
              </a:solidFill>
              <a:latin typeface="+mj-ea"/>
              <a:ea typeface="+mj-ea"/>
              <a:cs typeface="+mj-ea"/>
            </a:endParaRPr>
          </a:p>
          <a:p>
            <a:pPr defTabSz="914400"/>
            <a:endParaRPr lang="en-US" altLang="zh-CN" kern="12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/>
        </p:nvSpPr>
        <p:spPr>
          <a:xfrm>
            <a:off x="1735788" y="66087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00FF"/>
                </a:solidFill>
                <a:latin typeface="迷你简秀英" panose="02010609000101010101" pitchFamily="49" charset="-122"/>
                <a:ea typeface="迷你简秀英" panose="02010609000101010101" pitchFamily="49" charset="-122"/>
                <a:cs typeface="经典粗黑简" panose="02010609000101010101" pitchFamily="49" charset="-122"/>
              </a:defRPr>
            </a:lvl1pPr>
          </a:lstStyle>
          <a:p>
            <a:pPr defTabSz="914400"/>
            <a:endParaRPr lang="zh-CN" altLang="en-US" b="0" kern="1200" dirty="0">
              <a:solidFill>
                <a:schemeClr val="bg1"/>
              </a:solidFill>
              <a:latin typeface="Aa西瓜大郎" panose="03000502000000000000" charset="-122"/>
              <a:ea typeface="Aa西瓜大郎" panose="03000502000000000000" charset="-122"/>
              <a:cs typeface="Aa西瓜大郎" panose="03000502000000000000" charset="-122"/>
            </a:endParaRPr>
          </a:p>
        </p:txBody>
      </p:sp>
      <p:sp>
        <p:nvSpPr>
          <p:cNvPr id="6" name="内容占位符 9"/>
          <p:cNvSpPr>
            <a:spLocks noGrp="1"/>
          </p:cNvSpPr>
          <p:nvPr/>
        </p:nvSpPr>
        <p:spPr>
          <a:xfrm>
            <a:off x="1698251" y="252268"/>
            <a:ext cx="1468899" cy="5291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dirty="0" smtClean="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流程图</a:t>
            </a:r>
            <a:endParaRPr lang="en-US" altLang="zh-CN" kern="1200" dirty="0">
              <a:solidFill>
                <a:srgbClr val="FFC000"/>
              </a:solidFill>
              <a:latin typeface="+mj-ea"/>
              <a:ea typeface="+mj-ea"/>
              <a:cs typeface="+mj-ea"/>
            </a:endParaRPr>
          </a:p>
          <a:p>
            <a:pPr defTabSz="914400"/>
            <a:endParaRPr lang="en-US" altLang="zh-CN" kern="12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8" name="图片 7" descr="51miz-E846436-228FEE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95" y="1057910"/>
            <a:ext cx="3292948" cy="2791007"/>
          </a:xfrm>
          <a:prstGeom prst="rect">
            <a:avLst/>
          </a:prstGeom>
        </p:spPr>
      </p:pic>
      <p:pic>
        <p:nvPicPr>
          <p:cNvPr id="1073" name="Picture 49" descr="f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3" y="516832"/>
            <a:ext cx="5367102" cy="61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382806" y="3151520"/>
            <a:ext cx="209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认真想一想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366931" y="474164"/>
            <a:ext cx="9345237" cy="6498017"/>
            <a:chOff x="247650" y="800100"/>
            <a:chExt cx="6875551" cy="52101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1008151" y="1152525"/>
              <a:ext cx="6115050" cy="485775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直角三角形 5"/>
            <p:cNvSpPr/>
            <p:nvPr/>
          </p:nvSpPr>
          <p:spPr>
            <a:xfrm rot="589553">
              <a:off x="247650" y="800100"/>
              <a:ext cx="5705475" cy="328612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191802" y="856357"/>
            <a:ext cx="76645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#include &lt;</a:t>
            </a:r>
            <a:r>
              <a:rPr lang="en-US" altLang="zh-CN" sz="2400" dirty="0" err="1"/>
              <a:t>iostream</a:t>
            </a:r>
            <a:r>
              <a:rPr lang="en-US" altLang="zh-CN" sz="2400" dirty="0"/>
              <a:t>&gt; </a:t>
            </a:r>
          </a:p>
          <a:p>
            <a:r>
              <a:rPr lang="en-US" altLang="zh-CN" sz="2400" dirty="0"/>
              <a:t>using namespace </a:t>
            </a:r>
            <a:r>
              <a:rPr lang="en-US" altLang="zh-CN" sz="2400" dirty="0" err="1"/>
              <a:t>std</a:t>
            </a:r>
            <a:r>
              <a:rPr lang="en-US" altLang="zh-CN" sz="2400" dirty="0"/>
              <a:t>;</a:t>
            </a:r>
          </a:p>
          <a:p>
            <a:r>
              <a:rPr lang="en-US" altLang="zh-CN" sz="2400" dirty="0" err="1" smtClean="0"/>
              <a:t>int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main () { </a:t>
            </a:r>
          </a:p>
          <a:p>
            <a:r>
              <a:rPr lang="en-US" altLang="zh-CN" sz="2400" dirty="0" err="1"/>
              <a:t>int</a:t>
            </a:r>
            <a:r>
              <a:rPr lang="en-US" altLang="zh-CN" sz="2400" dirty="0"/>
              <a:t> A</a:t>
            </a:r>
            <a:r>
              <a:rPr lang="en-US" altLang="zh-CN" sz="2400" dirty="0" smtClean="0"/>
              <a:t>=0</a:t>
            </a:r>
            <a:r>
              <a:rPr lang="en-US" altLang="zh-CN" sz="2400" dirty="0"/>
              <a:t>;</a:t>
            </a:r>
          </a:p>
          <a:p>
            <a:r>
              <a:rPr lang="en-US" altLang="zh-CN" sz="2400" dirty="0"/>
              <a:t>for( </a:t>
            </a:r>
            <a:r>
              <a:rPr lang="en-US" altLang="zh-CN" sz="2400" dirty="0" err="1"/>
              <a:t>int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= 1;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 &lt;= 10;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++) {</a:t>
            </a:r>
          </a:p>
          <a:p>
            <a:r>
              <a:rPr lang="en-US" altLang="zh-CN" sz="2400" dirty="0"/>
              <a:t> A</a:t>
            </a:r>
            <a:r>
              <a:rPr lang="en-US" altLang="zh-CN" sz="2400" dirty="0" smtClean="0"/>
              <a:t>+=</a:t>
            </a:r>
            <a:r>
              <a:rPr lang="en-US" altLang="zh-CN" sz="2400" dirty="0" err="1"/>
              <a:t>i</a:t>
            </a:r>
            <a:r>
              <a:rPr lang="en-US" altLang="zh-CN" sz="2400" dirty="0"/>
              <a:t>; </a:t>
            </a:r>
          </a:p>
          <a:p>
            <a:r>
              <a:rPr lang="en-US" altLang="zh-CN" sz="2400" dirty="0"/>
              <a:t>}</a:t>
            </a:r>
          </a:p>
          <a:p>
            <a:r>
              <a:rPr lang="en-US" altLang="zh-CN" sz="2400" dirty="0" err="1" smtClean="0"/>
              <a:t>cout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&lt;&lt; </a:t>
            </a:r>
            <a:r>
              <a:rPr lang="en-US" altLang="zh-CN" sz="2400" dirty="0" smtClean="0"/>
              <a:t>“1-10</a:t>
            </a:r>
            <a:r>
              <a:rPr lang="zh-CN" altLang="en-US" sz="2400" dirty="0"/>
              <a:t>的</a:t>
            </a:r>
            <a:r>
              <a:rPr lang="zh-CN" altLang="en-US" sz="2400" dirty="0" smtClean="0"/>
              <a:t>和等于</a:t>
            </a:r>
            <a:r>
              <a:rPr lang="en-US" altLang="zh-CN" sz="2400" dirty="0" smtClean="0"/>
              <a:t>" </a:t>
            </a:r>
            <a:r>
              <a:rPr lang="en-US" altLang="zh-CN" sz="2400" dirty="0"/>
              <a:t>&lt;&lt; A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&lt;&lt; </a:t>
            </a:r>
            <a:r>
              <a:rPr lang="en-US" altLang="zh-CN" sz="2400" dirty="0" err="1"/>
              <a:t>endl</a:t>
            </a:r>
            <a:r>
              <a:rPr lang="en-US" altLang="zh-CN" sz="2400" dirty="0"/>
              <a:t>;</a:t>
            </a:r>
          </a:p>
          <a:p>
            <a:r>
              <a:rPr lang="en-US" altLang="zh-CN" sz="2400" dirty="0"/>
              <a:t> return 0;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}</a:t>
            </a:r>
          </a:p>
          <a:p>
            <a:endParaRPr lang="en-US" altLang="zh-CN" sz="2400" dirty="0"/>
          </a:p>
          <a:p>
            <a:r>
              <a:rPr lang="zh-CN" altLang="en-US" sz="2400" dirty="0" smtClean="0"/>
              <a:t> 阅读</a:t>
            </a:r>
            <a:r>
              <a:rPr lang="zh-CN" altLang="en-US" sz="2400" dirty="0"/>
              <a:t>程序，完成以下问题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、变量初始值？</a:t>
            </a:r>
            <a:r>
              <a:rPr lang="en-US" altLang="zh-CN" sz="2400" dirty="0"/>
              <a:t>2</a:t>
            </a:r>
            <a:r>
              <a:rPr lang="zh-CN" altLang="en-US" sz="2400" dirty="0"/>
              <a:t>、循环条件？</a:t>
            </a:r>
            <a:r>
              <a:rPr lang="en-US" altLang="zh-CN" sz="2400" dirty="0"/>
              <a:t>3</a:t>
            </a:r>
            <a:r>
              <a:rPr lang="zh-CN" altLang="en-US" sz="2400" dirty="0" smtClean="0"/>
              <a:t>、变量自</a:t>
            </a:r>
            <a:r>
              <a:rPr lang="zh-CN" altLang="en-US" sz="2400" dirty="0"/>
              <a:t>增或自</a:t>
            </a:r>
            <a:r>
              <a:rPr lang="zh-CN" altLang="en-US" sz="2400" dirty="0" smtClean="0"/>
              <a:t>减？</a:t>
            </a:r>
            <a:endParaRPr lang="zh-CN" altLang="en-US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、循环了几次？</a:t>
            </a:r>
          </a:p>
        </p:txBody>
      </p:sp>
      <p:sp>
        <p:nvSpPr>
          <p:cNvPr id="4" name="矩形 3"/>
          <p:cNvSpPr/>
          <p:nvPr/>
        </p:nvSpPr>
        <p:spPr>
          <a:xfrm>
            <a:off x="1660984" y="21666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C000"/>
                </a:solidFill>
                <a:latin typeface="+mj-ea"/>
                <a:cs typeface="+mj-ea"/>
              </a:rPr>
              <a:t>任务二</a:t>
            </a:r>
            <a:endParaRPr lang="en-US" altLang="zh-CN" sz="2800" dirty="0">
              <a:solidFill>
                <a:srgbClr val="FFC000"/>
              </a:solidFill>
              <a:latin typeface="+mj-ea"/>
              <a:cs typeface="+mj-ea"/>
            </a:endParaRPr>
          </a:p>
        </p:txBody>
      </p:sp>
      <p:pic>
        <p:nvPicPr>
          <p:cNvPr id="8" name="图片 7" descr="51miz-E789754-905FF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317" y="2570480"/>
            <a:ext cx="5213985" cy="5213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5497" y="1784297"/>
            <a:ext cx="105823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4800" dirty="0" smtClean="0">
                <a:solidFill>
                  <a:schemeClr val="bg1"/>
                </a:solidFill>
                <a:latin typeface="+mj-ea"/>
                <a:ea typeface="+mj-ea"/>
              </a:rPr>
              <a:t>A</a:t>
            </a:r>
            <a:r>
              <a:rPr lang="zh-CN" altLang="en-US" sz="4800" dirty="0" smtClean="0">
                <a:solidFill>
                  <a:schemeClr val="bg1"/>
                </a:solidFill>
                <a:latin typeface="+mj-ea"/>
                <a:ea typeface="+mj-ea"/>
              </a:rPr>
              <a:t>、改</a:t>
            </a: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下程序，求</a:t>
            </a:r>
            <a:r>
              <a:rPr lang="en-US" altLang="zh-CN" sz="4800" dirty="0">
                <a:solidFill>
                  <a:schemeClr val="bg1"/>
                </a:solidFill>
                <a:latin typeface="+mj-ea"/>
                <a:ea typeface="+mj-ea"/>
              </a:rPr>
              <a:t>1-10</a:t>
            </a: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之间奇数的</a:t>
            </a:r>
            <a:r>
              <a:rPr lang="zh-CN" altLang="en-US" sz="4800" dirty="0" smtClean="0">
                <a:solidFill>
                  <a:schemeClr val="bg1"/>
                </a:solidFill>
                <a:latin typeface="+mj-ea"/>
                <a:ea typeface="+mj-ea"/>
              </a:rPr>
              <a:t>和。</a:t>
            </a:r>
            <a:endParaRPr lang="en-US" altLang="zh-CN" sz="4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CN" sz="4800" dirty="0">
                <a:solidFill>
                  <a:schemeClr val="bg1"/>
                </a:solidFill>
                <a:latin typeface="+mj-ea"/>
                <a:ea typeface="+mj-ea"/>
              </a:rPr>
              <a:t>B</a:t>
            </a:r>
            <a:r>
              <a:rPr lang="zh-CN" altLang="en-US" sz="4800" dirty="0" smtClean="0">
                <a:solidFill>
                  <a:schemeClr val="bg1"/>
                </a:solidFill>
                <a:latin typeface="+mj-ea"/>
                <a:ea typeface="+mj-ea"/>
              </a:rPr>
              <a:t>、改</a:t>
            </a: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下程序，求</a:t>
            </a:r>
            <a:r>
              <a:rPr lang="en-US" altLang="zh-CN" sz="4800" dirty="0">
                <a:solidFill>
                  <a:schemeClr val="bg1"/>
                </a:solidFill>
                <a:latin typeface="+mj-ea"/>
                <a:ea typeface="+mj-ea"/>
              </a:rPr>
              <a:t>1-10</a:t>
            </a:r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之间偶数的</a:t>
            </a:r>
            <a:r>
              <a:rPr lang="zh-CN" altLang="en-US" sz="4800" dirty="0" smtClean="0">
                <a:solidFill>
                  <a:schemeClr val="bg1"/>
                </a:solidFill>
                <a:latin typeface="+mj-ea"/>
                <a:ea typeface="+mj-ea"/>
              </a:rPr>
              <a:t>和。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内容占位符 9"/>
          <p:cNvSpPr>
            <a:spLocks noGrp="1"/>
          </p:cNvSpPr>
          <p:nvPr/>
        </p:nvSpPr>
        <p:spPr>
          <a:xfrm>
            <a:off x="1698251" y="252268"/>
            <a:ext cx="1468899" cy="5291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dirty="0" smtClean="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想一想</a:t>
            </a:r>
            <a:endParaRPr lang="en-US" altLang="zh-CN" kern="1200" dirty="0">
              <a:solidFill>
                <a:srgbClr val="FFC000"/>
              </a:solidFill>
              <a:latin typeface="+mj-ea"/>
              <a:ea typeface="+mj-ea"/>
              <a:cs typeface="+mj-ea"/>
            </a:endParaRPr>
          </a:p>
          <a:p>
            <a:pPr defTabSz="914400"/>
            <a:endParaRPr lang="en-US" altLang="zh-CN" kern="12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1" y="2902267"/>
            <a:ext cx="3438525" cy="3438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305174" y="195852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读下面的程序</a:t>
            </a:r>
            <a:endParaRPr lang="zh-CN" altLang="en-US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#include&lt;</a:t>
            </a:r>
            <a:r>
              <a:rPr lang="en-US" altLang="zh-CN" sz="2800" dirty="0" err="1">
                <a:solidFill>
                  <a:schemeClr val="bg1"/>
                </a:solidFill>
              </a:rPr>
              <a:t>iostream</a:t>
            </a:r>
            <a:r>
              <a:rPr lang="en-US" altLang="zh-CN" sz="2800" dirty="0">
                <a:solidFill>
                  <a:schemeClr val="bg1"/>
                </a:solidFill>
              </a:rPr>
              <a:t>&gt;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using namespace </a:t>
            </a:r>
            <a:r>
              <a:rPr lang="en-US" altLang="zh-CN" sz="2800" dirty="0" err="1">
                <a:solidFill>
                  <a:schemeClr val="bg1"/>
                </a:solidFill>
              </a:rPr>
              <a:t>std</a:t>
            </a:r>
            <a:r>
              <a:rPr lang="en-US" altLang="zh-CN" sz="2800" dirty="0">
                <a:solidFill>
                  <a:schemeClr val="bg1"/>
                </a:solidFill>
              </a:rPr>
              <a:t>;</a:t>
            </a:r>
          </a:p>
          <a:p>
            <a:r>
              <a:rPr lang="en-US" altLang="zh-CN" sz="2800" dirty="0" err="1">
                <a:solidFill>
                  <a:schemeClr val="bg1"/>
                </a:solidFill>
              </a:rPr>
              <a:t>int</a:t>
            </a:r>
            <a:r>
              <a:rPr lang="en-US" altLang="zh-CN" sz="2800" dirty="0">
                <a:solidFill>
                  <a:schemeClr val="bg1"/>
                </a:solidFill>
              </a:rPr>
              <a:t> main() {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	for (</a:t>
            </a:r>
            <a:r>
              <a:rPr lang="en-US" altLang="zh-CN" sz="2800" dirty="0" err="1">
                <a:solidFill>
                  <a:schemeClr val="bg1"/>
                </a:solidFill>
              </a:rPr>
              <a:t>int</a:t>
            </a:r>
            <a:r>
              <a:rPr lang="en-US" altLang="zh-CN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</a:rPr>
              <a:t>i</a:t>
            </a:r>
            <a:r>
              <a:rPr lang="en-US" altLang="zh-CN" sz="2800" dirty="0">
                <a:solidFill>
                  <a:schemeClr val="bg1"/>
                </a:solidFill>
              </a:rPr>
              <a:t> = 1; </a:t>
            </a:r>
            <a:r>
              <a:rPr lang="en-US" altLang="zh-CN" sz="2800" dirty="0" err="1">
                <a:solidFill>
                  <a:schemeClr val="bg1"/>
                </a:solidFill>
              </a:rPr>
              <a:t>i</a:t>
            </a:r>
            <a:r>
              <a:rPr lang="en-US" altLang="zh-CN" sz="2800" dirty="0">
                <a:solidFill>
                  <a:schemeClr val="bg1"/>
                </a:solidFill>
              </a:rPr>
              <a:t> &lt;=9; </a:t>
            </a:r>
            <a:r>
              <a:rPr lang="en-US" altLang="zh-CN" sz="2800" dirty="0" err="1">
                <a:solidFill>
                  <a:schemeClr val="bg1"/>
                </a:solidFill>
              </a:rPr>
              <a:t>i</a:t>
            </a:r>
            <a:r>
              <a:rPr lang="en-US" altLang="zh-CN" sz="2800" dirty="0">
                <a:solidFill>
                  <a:schemeClr val="bg1"/>
                </a:solidFill>
              </a:rPr>
              <a:t>++)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	{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		for (</a:t>
            </a:r>
            <a:r>
              <a:rPr lang="en-US" altLang="zh-CN" sz="2800" dirty="0" err="1">
                <a:solidFill>
                  <a:schemeClr val="bg1"/>
                </a:solidFill>
              </a:rPr>
              <a:t>int</a:t>
            </a:r>
            <a:r>
              <a:rPr lang="en-US" altLang="zh-CN" sz="2800" dirty="0">
                <a:solidFill>
                  <a:schemeClr val="bg1"/>
                </a:solidFill>
              </a:rPr>
              <a:t>  j = 1; j &lt;=9; </a:t>
            </a:r>
            <a:r>
              <a:rPr lang="en-US" altLang="zh-CN" sz="2800" dirty="0" err="1">
                <a:solidFill>
                  <a:schemeClr val="bg1"/>
                </a:solidFill>
              </a:rPr>
              <a:t>j++</a:t>
            </a:r>
            <a:r>
              <a:rPr lang="en-US" altLang="zh-CN" sz="2800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		{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	</a:t>
            </a:r>
            <a:r>
              <a:rPr lang="en-US" altLang="zh-CN" sz="2800" dirty="0" err="1">
                <a:solidFill>
                  <a:schemeClr val="bg1"/>
                </a:solidFill>
              </a:rPr>
              <a:t>cout</a:t>
            </a:r>
            <a:r>
              <a:rPr lang="en-US" altLang="zh-CN" sz="2800" dirty="0">
                <a:solidFill>
                  <a:schemeClr val="bg1"/>
                </a:solidFill>
              </a:rPr>
              <a:t> &lt;&lt; "*";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		}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		</a:t>
            </a:r>
            <a:r>
              <a:rPr lang="en-US" altLang="zh-CN" sz="2800" dirty="0" err="1">
                <a:solidFill>
                  <a:schemeClr val="bg1"/>
                </a:solidFill>
              </a:rPr>
              <a:t>cout</a:t>
            </a:r>
            <a:r>
              <a:rPr lang="en-US" altLang="zh-CN" sz="2800" dirty="0">
                <a:solidFill>
                  <a:schemeClr val="bg1"/>
                </a:solidFill>
              </a:rPr>
              <a:t> &lt;&lt; </a:t>
            </a:r>
            <a:r>
              <a:rPr lang="en-US" altLang="zh-CN" sz="2800" dirty="0" err="1">
                <a:solidFill>
                  <a:schemeClr val="bg1"/>
                </a:solidFill>
              </a:rPr>
              <a:t>endl</a:t>
            </a:r>
            <a:r>
              <a:rPr lang="en-US" altLang="zh-CN" sz="2800" dirty="0">
                <a:solidFill>
                  <a:schemeClr val="bg1"/>
                </a:solidFill>
              </a:rPr>
              <a:t>;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	}</a:t>
            </a:r>
          </a:p>
          <a:p>
            <a:r>
              <a:rPr lang="en-US" altLang="zh-CN" sz="2800" dirty="0">
                <a:solidFill>
                  <a:schemeClr val="bg1"/>
                </a:solidFill>
              </a:rPr>
              <a:t>}</a:t>
            </a: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程序运行结果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0985" y="26803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C000"/>
                </a:solidFill>
                <a:latin typeface="+mj-ea"/>
                <a:cs typeface="+mj-ea"/>
              </a:rPr>
              <a:t>任务三</a:t>
            </a:r>
            <a:endParaRPr lang="en-US" altLang="zh-CN" sz="2800" dirty="0">
              <a:solidFill>
                <a:srgbClr val="FFC000"/>
              </a:solidFill>
              <a:latin typeface="+mj-ea"/>
              <a:cs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04178" y="1441867"/>
            <a:ext cx="4667250" cy="29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  <a:p>
            <a:pPr>
              <a:lnSpc>
                <a:spcPts val="2400"/>
              </a:lnSpc>
            </a:pPr>
            <a:r>
              <a:rPr lang="zh-CN" altLang="en-US" sz="4000" kern="3500" dirty="0" smtClean="0">
                <a:solidFill>
                  <a:schemeClr val="bg1"/>
                </a:solidFill>
              </a:rPr>
              <a:t>* * * * * * * * *</a:t>
            </a:r>
            <a:endParaRPr lang="zh-CN" altLang="en-US" sz="4000" kern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3708" y="1738273"/>
            <a:ext cx="85891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n-ea"/>
              </a:rPr>
              <a:t>问题：</a:t>
            </a:r>
            <a:endParaRPr lang="en-US" altLang="zh-CN" sz="4000" dirty="0" smtClean="0">
              <a:solidFill>
                <a:schemeClr val="bg1"/>
              </a:solidFill>
              <a:latin typeface="+mn-ea"/>
            </a:endParaRPr>
          </a:p>
          <a:p>
            <a:endParaRPr lang="en-US" altLang="zh-CN" sz="40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4000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</a:rPr>
              <a:t>、行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数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</a:rPr>
              <a:t>？每行星的数量？</a:t>
            </a:r>
            <a:endParaRPr lang="zh-CN" altLang="en-US" sz="4000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</a:rPr>
              <a:t>、行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数有哪个变量控制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</a:rPr>
              <a:t>？</a:t>
            </a:r>
            <a:endParaRPr lang="en-US" altLang="zh-CN" sz="4000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  <a:latin typeface="+mn-ea"/>
              </a:rPr>
              <a:t>      每行星的数量有哪个变量</a:t>
            </a:r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控制</a:t>
            </a:r>
            <a:r>
              <a:rPr lang="zh-CN" altLang="en-US" sz="4000" dirty="0" smtClean="0">
                <a:solidFill>
                  <a:schemeClr val="bg1"/>
                </a:solidFill>
              </a:rPr>
              <a:t>？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28" y="625553"/>
            <a:ext cx="4943475" cy="4943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82688" y="3225067"/>
            <a:ext cx="902811" cy="523220"/>
          </a:xfrm>
          <a:prstGeom prst="rect">
            <a:avLst/>
          </a:prstGeom>
          <a:solidFill>
            <a:srgbClr val="EB833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问题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内容占位符 9"/>
          <p:cNvSpPr>
            <a:spLocks noGrp="1"/>
          </p:cNvSpPr>
          <p:nvPr/>
        </p:nvSpPr>
        <p:spPr>
          <a:xfrm>
            <a:off x="1698251" y="252268"/>
            <a:ext cx="1468899" cy="5291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dirty="0" smtClean="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想一想</a:t>
            </a:r>
            <a:endParaRPr lang="en-US" altLang="zh-CN" kern="1200" dirty="0">
              <a:solidFill>
                <a:srgbClr val="FFC000"/>
              </a:solidFill>
              <a:latin typeface="+mj-ea"/>
              <a:ea typeface="+mj-ea"/>
              <a:cs typeface="+mj-ea"/>
            </a:endParaRPr>
          </a:p>
          <a:p>
            <a:pPr defTabSz="914400"/>
            <a:endParaRPr lang="en-US" altLang="zh-CN" kern="12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894538-1DE600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5" y="3789870"/>
            <a:ext cx="2330404" cy="28125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05150" y="325815"/>
            <a:ext cx="8648700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600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、变化</a:t>
            </a:r>
            <a:r>
              <a:rPr lang="zh-CN" altLang="en-US" sz="3600" dirty="0" smtClean="0">
                <a:solidFill>
                  <a:schemeClr val="bg1"/>
                </a:solidFill>
                <a:latin typeface="+mn-ea"/>
              </a:rPr>
              <a:t>成如下直角三角形</a:t>
            </a: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？改程序？</a:t>
            </a:r>
          </a:p>
          <a:p>
            <a:pPr>
              <a:lnSpc>
                <a:spcPts val="4000"/>
              </a:lnSpc>
            </a:pPr>
            <a:endParaRPr lang="en-US" altLang="zh-CN" sz="4400" dirty="0" smtClean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*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**</a:t>
            </a:r>
          </a:p>
          <a:p>
            <a:pPr>
              <a:lnSpc>
                <a:spcPts val="4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***</a:t>
            </a:r>
          </a:p>
          <a:p>
            <a:pPr>
              <a:lnSpc>
                <a:spcPts val="4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****</a:t>
            </a:r>
          </a:p>
          <a:p>
            <a:pPr>
              <a:lnSpc>
                <a:spcPts val="4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+mn-ea"/>
              </a:rPr>
              <a:t>*****</a:t>
            </a:r>
          </a:p>
          <a:p>
            <a:pPr>
              <a:lnSpc>
                <a:spcPts val="4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*****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*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******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*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*******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*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4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+mn-ea"/>
              </a:rPr>
              <a:t>********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</a:rPr>
              <a:t>*</a:t>
            </a:r>
            <a:endParaRPr lang="zh-CN" altLang="en-US" sz="4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内容占位符 9"/>
          <p:cNvSpPr>
            <a:spLocks noGrp="1"/>
          </p:cNvSpPr>
          <p:nvPr/>
        </p:nvSpPr>
        <p:spPr>
          <a:xfrm>
            <a:off x="1698251" y="252268"/>
            <a:ext cx="1468899" cy="52912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经典粗黑简" panose="02010609000101010101" pitchFamily="49" charset="-122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00FF"/>
                </a:solidFill>
                <a:latin typeface="迷你简艺黑" panose="03000509000000000000" pitchFamily="65" charset="-122"/>
                <a:ea typeface="迷你简艺黑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dirty="0" smtClean="0">
                <a:solidFill>
                  <a:srgbClr val="FFC000"/>
                </a:solidFill>
                <a:latin typeface="+mj-ea"/>
                <a:ea typeface="+mj-ea"/>
                <a:cs typeface="+mj-ea"/>
              </a:rPr>
              <a:t>想一想</a:t>
            </a:r>
            <a:endParaRPr lang="en-US" altLang="zh-CN" kern="1200" dirty="0">
              <a:solidFill>
                <a:srgbClr val="FFC000"/>
              </a:solidFill>
              <a:latin typeface="+mj-ea"/>
              <a:ea typeface="+mj-ea"/>
              <a:cs typeface="+mj-ea"/>
            </a:endParaRPr>
          </a:p>
          <a:p>
            <a:pPr defTabSz="914400"/>
            <a:endParaRPr lang="en-US" altLang="zh-CN" kern="12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453</Words>
  <Application>Microsoft Office PowerPoint</Application>
  <PresentationFormat>自定义</PresentationFormat>
  <Paragraphs>145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徐金南</cp:lastModifiedBy>
  <cp:revision>71</cp:revision>
  <dcterms:created xsi:type="dcterms:W3CDTF">2020-09-06T06:41:18Z</dcterms:created>
  <dcterms:modified xsi:type="dcterms:W3CDTF">2023-02-17T02:19:14Z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