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4.svg" ContentType="image/svg+xml"/>
  <Override PartName="/ppt/media/image28.svg" ContentType="image/svg+xml"/>
  <Override PartName="/ppt/media/image31.svg" ContentType="image/svg+xml"/>
  <Override PartName="/ppt/media/image3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3"/>
    <p:sldId id="264" r:id="rId4"/>
    <p:sldId id="268" r:id="rId5"/>
    <p:sldId id="310" r:id="rId6"/>
    <p:sldId id="272" r:id="rId7"/>
    <p:sldId id="267" r:id="rId8"/>
    <p:sldId id="274" r:id="rId9"/>
    <p:sldId id="281" r:id="rId10"/>
    <p:sldId id="266" r:id="rId11"/>
    <p:sldId id="338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83F"/>
    <a:srgbClr val="E68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6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image" Target="../media/image6.png"/><Relationship Id="rId13" Type="http://schemas.openxmlformats.org/officeDocument/2006/relationships/tags" Target="../tags/tag7.xml"/><Relationship Id="rId12" Type="http://schemas.openxmlformats.org/officeDocument/2006/relationships/image" Target="../media/image5.png"/><Relationship Id="rId11" Type="http://schemas.openxmlformats.org/officeDocument/2006/relationships/tags" Target="../tags/tag6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7.pn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3.png"/><Relationship Id="rId7" Type="http://schemas.openxmlformats.org/officeDocument/2006/relationships/tags" Target="../tags/tag79.xml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1.png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tags" Target="../tags/tag76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image" Target="../media/image2.png"/><Relationship Id="rId13" Type="http://schemas.openxmlformats.org/officeDocument/2006/relationships/tags" Target="../tags/tag82.xml"/><Relationship Id="rId12" Type="http://schemas.openxmlformats.org/officeDocument/2006/relationships/image" Target="../media/image5.png"/><Relationship Id="rId11" Type="http://schemas.openxmlformats.org/officeDocument/2006/relationships/tags" Target="../tags/tag81.xml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13.png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image" Target="../media/image14.png"/><Relationship Id="rId5" Type="http://schemas.openxmlformats.org/officeDocument/2006/relationships/tags" Target="../tags/tag97.xml"/><Relationship Id="rId4" Type="http://schemas.openxmlformats.org/officeDocument/2006/relationships/image" Target="../media/image13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image" Target="../media/image15.png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image" Target="../media/image16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image" Target="../media/image17.png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image" Target="../media/image17.png"/><Relationship Id="rId2" Type="http://schemas.openxmlformats.org/officeDocument/2006/relationships/tags" Target="../tags/tag12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image" Target="../media/image19.png"/><Relationship Id="rId5" Type="http://schemas.openxmlformats.org/officeDocument/2006/relationships/tags" Target="../tags/tag139.xml"/><Relationship Id="rId4" Type="http://schemas.openxmlformats.org/officeDocument/2006/relationships/image" Target="../media/image18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7.png"/><Relationship Id="rId2" Type="http://schemas.openxmlformats.org/officeDocument/2006/relationships/tags" Target="../tags/tag34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10.png"/><Relationship Id="rId7" Type="http://schemas.openxmlformats.org/officeDocument/2006/relationships/tags" Target="../tags/tag46.xml"/><Relationship Id="rId6" Type="http://schemas.openxmlformats.org/officeDocument/2006/relationships/image" Target="../media/image9.png"/><Relationship Id="rId5" Type="http://schemas.openxmlformats.org/officeDocument/2006/relationships/tags" Target="../tags/tag45.xml"/><Relationship Id="rId4" Type="http://schemas.openxmlformats.org/officeDocument/2006/relationships/image" Target="../media/image1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image" Target="../media/image12.png"/><Relationship Id="rId13" Type="http://schemas.openxmlformats.org/officeDocument/2006/relationships/tags" Target="../tags/tag49.xml"/><Relationship Id="rId12" Type="http://schemas.openxmlformats.org/officeDocument/2006/relationships/image" Target="../media/image11.png"/><Relationship Id="rId11" Type="http://schemas.openxmlformats.org/officeDocument/2006/relationships/tags" Target="../tags/tag48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7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image" Target="../media/image7.png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2-底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0795" y="-4445"/>
            <a:ext cx="12195175" cy="68554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4418570" y="1965760"/>
            <a:ext cx="598882" cy="604520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121285" y="-56515"/>
            <a:ext cx="11998960" cy="6936105"/>
            <a:chOff x="191" y="-89"/>
            <a:chExt cx="18896" cy="10923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000">
              <a:off x="12506" y="7768"/>
              <a:ext cx="3609" cy="30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 rot="21300000">
              <a:off x="14635" y="-89"/>
              <a:ext cx="4452" cy="10146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 userDrawn="1"/>
          </p:nvGrpSpPr>
          <p:grpSpPr>
            <a:xfrm>
              <a:off x="191" y="278"/>
              <a:ext cx="6488" cy="10244"/>
              <a:chOff x="191" y="278"/>
              <a:chExt cx="6488" cy="10244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>
                <p:custDataLst>
                  <p:tags r:id="rId11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 rot="14760000">
                <a:off x="5425" y="3"/>
                <a:ext cx="623" cy="1887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 userDrawn="1">
                <p:custDataLst>
                  <p:tags r:id="rId13"/>
                </p:custDataLst>
              </p:nvPr>
            </p:nvPicPr>
            <p:blipFill rotWithShape="1">
              <a:blip r:embed="rId14"/>
              <a:srcRect/>
              <a:stretch>
                <a:fillRect/>
              </a:stretch>
            </p:blipFill>
            <p:spPr>
              <a:xfrm>
                <a:off x="191" y="278"/>
                <a:ext cx="4871" cy="10245"/>
              </a:xfrm>
              <a:prstGeom prst="rect">
                <a:avLst/>
              </a:prstGeom>
            </p:spPr>
          </p:pic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6168222" y="3802112"/>
            <a:ext cx="2646000" cy="5040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9"/>
            </p:custDataLst>
          </p:nvPr>
        </p:nvSpPr>
        <p:spPr>
          <a:xfrm>
            <a:off x="3440792" y="3802112"/>
            <a:ext cx="2646000" cy="5040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0"/>
            </p:custDataLst>
          </p:nvPr>
        </p:nvSpPr>
        <p:spPr>
          <a:xfrm>
            <a:off x="5046662" y="1951725"/>
            <a:ext cx="2099945" cy="6048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b="1" u="none" strike="noStrike" kern="1200" cap="none" spc="200" normalizeH="0" baseline="0">
                <a:solidFill>
                  <a:schemeClr val="accent1">
                    <a:lumMod val="75000"/>
                  </a:schemeClr>
                </a:solidFill>
                <a:uFillTx/>
                <a:ea typeface="方正幼线_GBK" panose="020000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1"/>
            </p:custDataLst>
          </p:nvPr>
        </p:nvSpPr>
        <p:spPr>
          <a:xfrm>
            <a:off x="2250440" y="2602865"/>
            <a:ext cx="7691120" cy="1134745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6000" spc="600" baseline="0">
                <a:solidFill>
                  <a:schemeClr val="accent1">
                    <a:lumMod val="75000"/>
                  </a:schemeClr>
                </a:solidFill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1300000">
            <a:off x="11354805" y="5794300"/>
            <a:ext cx="738866" cy="111106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-底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9685" y="-4445"/>
            <a:ext cx="12195175" cy="685546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>
            <p:custDataLst>
              <p:tags r:id="rId4"/>
            </p:custDataLst>
          </p:nvPr>
        </p:nvGrpSpPr>
        <p:grpSpPr>
          <a:xfrm>
            <a:off x="121285" y="-56515"/>
            <a:ext cx="11998960" cy="6936740"/>
            <a:chOff x="191" y="-89"/>
            <a:chExt cx="18896" cy="10924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21300000">
              <a:off x="14635" y="-89"/>
              <a:ext cx="4452" cy="1014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000">
              <a:off x="12506" y="7768"/>
              <a:ext cx="3609" cy="3067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 userDrawn="1"/>
          </p:nvGrpSpPr>
          <p:grpSpPr>
            <a:xfrm>
              <a:off x="191" y="278"/>
              <a:ext cx="6489" cy="10245"/>
              <a:chOff x="191" y="278"/>
              <a:chExt cx="6489" cy="10245"/>
            </a:xfrm>
          </p:grpSpPr>
          <p:pic>
            <p:nvPicPr>
              <p:cNvPr id="8" name="图片 7"/>
              <p:cNvPicPr>
                <a:picLocks noChangeAspect="1"/>
              </p:cNvPicPr>
              <p:nvPr userDrawn="1">
                <p:custDataLst>
                  <p:tags r:id="rId9"/>
                </p:custDataLst>
              </p:nvPr>
            </p:nvPicPr>
            <p:blipFill rotWithShape="1">
              <a:blip r:embed="rId10"/>
              <a:srcRect/>
              <a:stretch>
                <a:fillRect/>
              </a:stretch>
            </p:blipFill>
            <p:spPr>
              <a:xfrm>
                <a:off x="191" y="278"/>
                <a:ext cx="4871" cy="1024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 userDrawn="1">
                <p:custDataLst>
                  <p:tags r:id="rId11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 rot="14760000">
                <a:off x="5425" y="3"/>
                <a:ext cx="623" cy="1887"/>
              </a:xfrm>
              <a:prstGeom prst="rect">
                <a:avLst/>
              </a:prstGeom>
            </p:spPr>
          </p:pic>
        </p:grpSp>
      </p:grpSp>
      <p:pic>
        <p:nvPicPr>
          <p:cNvPr id="11" name="图片 10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>
            <a:off x="4447114" y="1991713"/>
            <a:ext cx="598882" cy="6045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lIns="90170" tIns="46990" rIns="90170" bIns="46990"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 lIns="90170" tIns="46990" rIns="90170" bIns="469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 lIns="90170" tIns="46990" rIns="90170" bIns="46990"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5045773" y="1992099"/>
            <a:ext cx="2100503" cy="604520"/>
          </a:xfrm>
        </p:spPr>
        <p:txBody>
          <a:bodyPr lIns="90170" tIns="46990" rIns="90170" bIns="46990" anchor="ctr" anchorCtr="1">
            <a:normAutofit/>
          </a:bodyPr>
          <a:lstStyle>
            <a:lvl1pPr marL="0" indent="0" algn="ctr">
              <a:buNone/>
              <a:defRPr sz="2800" b="1" baseline="0">
                <a:solidFill>
                  <a:schemeClr val="accent1">
                    <a:lumMod val="75000"/>
                  </a:schemeClr>
                </a:solidFill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  <p:custDataLst>
              <p:tags r:id="rId19"/>
            </p:custDataLst>
          </p:nvPr>
        </p:nvSpPr>
        <p:spPr>
          <a:xfrm>
            <a:off x="3361041" y="3863237"/>
            <a:ext cx="2663313" cy="495451"/>
          </a:xfrm>
        </p:spPr>
        <p:txBody>
          <a:bodyPr lIns="90170" tIns="46990" rIns="90170" bIns="46990" anchor="ctr" anchorCtr="1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  <p:custDataLst>
              <p:tags r:id="rId20"/>
            </p:custDataLst>
          </p:nvPr>
        </p:nvSpPr>
        <p:spPr>
          <a:xfrm>
            <a:off x="6318871" y="3873079"/>
            <a:ext cx="2801938" cy="495450"/>
          </a:xfrm>
        </p:spPr>
        <p:txBody>
          <a:bodyPr lIns="90170" tIns="46990" rIns="90170" bIns="46990" anchor="ctr" anchorCtr="1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1"/>
            </p:custDataLst>
          </p:nvPr>
        </p:nvSpPr>
        <p:spPr>
          <a:xfrm>
            <a:off x="2808848" y="2647855"/>
            <a:ext cx="6678593" cy="1158748"/>
          </a:xfrm>
        </p:spPr>
        <p:txBody>
          <a:bodyPr vert="horz" lIns="90170" tIns="46990" rIns="90170" bIns="4699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33744" y="5010752"/>
            <a:ext cx="1658256" cy="18472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幼线_GBK" panose="02000000000000000000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33744" y="5010752"/>
            <a:ext cx="1658256" cy="18472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194920" cy="92667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幼线_GBK" panose="02000000000000000000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" y="5411755"/>
            <a:ext cx="1489272" cy="14462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幼线_GBK" panose="02000000000000000000" charset="-122"/>
              <a:sym typeface="+mn-ea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56860" y="0"/>
            <a:ext cx="1335140" cy="14875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幼线_GBK" panose="02000000000000000000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56860" y="5370447"/>
            <a:ext cx="1335140" cy="14875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56825" y="5373301"/>
            <a:ext cx="1335140" cy="1487553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幼线_GBK" panose="02000000000000000000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幼线_GBK" panose="02000000000000000000" charset="-122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2072522"/>
            <a:ext cx="2172881" cy="27129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0810606" y="2092773"/>
            <a:ext cx="1381394" cy="31153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1300000">
            <a:off x="11354805" y="5794300"/>
            <a:ext cx="738866" cy="1111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26135" y="0"/>
            <a:ext cx="1053973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598" h="10800">
                <a:moveTo>
                  <a:pt x="0" y="0"/>
                </a:moveTo>
                <a:lnTo>
                  <a:pt x="16598" y="0"/>
                </a:lnTo>
                <a:lnTo>
                  <a:pt x="16598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3579741" y="3590911"/>
            <a:ext cx="4785507" cy="791029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579740" y="2453834"/>
            <a:ext cx="4785507" cy="1079342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u="none" strike="noStrike" kern="1200" cap="none" spc="300" normalizeH="0" baseline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1300000">
            <a:off x="11354805" y="5794300"/>
            <a:ext cx="738866" cy="1111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1300000">
            <a:off x="11354805" y="5794300"/>
            <a:ext cx="738866" cy="1111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-10795" y="-4445"/>
            <a:ext cx="12194540" cy="6855460"/>
            <a:chOff x="-17" y="-7"/>
            <a:chExt cx="19204" cy="10796"/>
          </a:xfrm>
        </p:grpSpPr>
        <p:pic>
          <p:nvPicPr>
            <p:cNvPr id="7" name="图片 6" descr="2-底图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-17" y="-7"/>
              <a:ext cx="19205" cy="1079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4403" y="3000"/>
              <a:ext cx="4452" cy="715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/>
            <a:srcRect/>
            <a:stretch>
              <a:fillRect/>
            </a:stretch>
          </p:blipFill>
          <p:spPr>
            <a:xfrm rot="15180000">
              <a:off x="1068" y="4348"/>
              <a:ext cx="3180" cy="356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300000">
              <a:off x="1673" y="6674"/>
              <a:ext cx="3609" cy="306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 rot="21000000">
              <a:off x="1317" y="3648"/>
              <a:ext cx="1062" cy="137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880000">
              <a:off x="2417" y="1802"/>
              <a:ext cx="1223" cy="158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5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880000">
              <a:off x="14915" y="1614"/>
              <a:ext cx="1223" cy="15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1300000">
            <a:off x="11354805" y="5794300"/>
            <a:ext cx="738866" cy="1111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1300000">
            <a:off x="11354805" y="5794300"/>
            <a:ext cx="738866" cy="111106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方正幼线_GBK" panose="02000000000000000000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幼线_GBK" panose="020000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170" tIns="46990" rIns="90170" bIns="46990">
            <a:normAutofit/>
          </a:bodyPr>
          <a:lstStyle>
            <a:lvl1pPr>
              <a:defRPr baseline="0">
                <a:latin typeface="Arial" panose="020B0604020202020204" pitchFamily="34" charset="0"/>
                <a:ea typeface="方正幼线_GBK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170" tIns="46990" rIns="90170" bIns="4699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方正幼线_GBK" panose="02000000000000000000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方正幼线_GBK" panose="02000000000000000000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方正幼线_GBK" panose="02000000000000000000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方正幼线_GBK" panose="02000000000000000000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方正幼线_GBK" panose="02000000000000000000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方正幼线_GBK" panose="020000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64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8.xml"/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tags" Target="../tags/tag15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59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4" Type="http://schemas.openxmlformats.org/officeDocument/2006/relationships/image" Target="../media/image25.png"/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61.xml"/><Relationship Id="rId4" Type="http://schemas.openxmlformats.org/officeDocument/2006/relationships/image" Target="../media/image32.png"/><Relationship Id="rId3" Type="http://schemas.openxmlformats.org/officeDocument/2006/relationships/image" Target="../media/image25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162.xml"/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163.xml"/><Relationship Id="rId5" Type="http://schemas.openxmlformats.org/officeDocument/2006/relationships/image" Target="../media/image25.png"/><Relationship Id="rId4" Type="http://schemas.openxmlformats.org/officeDocument/2006/relationships/image" Target="../media/image37.png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2525395" y="3429000"/>
            <a:ext cx="7611745" cy="504190"/>
          </a:xfrm>
        </p:spPr>
        <p:txBody>
          <a:bodyPr>
            <a:noAutofit/>
          </a:bodyPr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48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编码传递</a:t>
            </a:r>
            <a:r>
              <a:rPr lang="zh-CN" altLang="en-US" sz="48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信息</a:t>
            </a:r>
            <a:endParaRPr lang="zh-CN" altLang="en-US" sz="48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46680" y="2131695"/>
            <a:ext cx="7691120" cy="11347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>
                <a:solidFill>
                  <a:schemeClr val="accent1"/>
                </a:solidFill>
                <a:latin typeface="华文隶书" panose="02010800040101010101" charset="-122"/>
                <a:ea typeface="华文隶书" panose="02010800040101010101" charset="-122"/>
              </a:rPr>
              <a:t>第</a:t>
            </a:r>
            <a:r>
              <a:rPr lang="zh-CN" altLang="en-US" sz="4400">
                <a:solidFill>
                  <a:schemeClr val="accent1"/>
                </a:solidFill>
                <a:latin typeface="华文隶书" panose="02010800040101010101" charset="-122"/>
                <a:ea typeface="华文隶书" panose="02010800040101010101" charset="-122"/>
              </a:rPr>
              <a:t>四单元</a:t>
            </a:r>
            <a:endParaRPr lang="zh-CN" altLang="en-US" sz="4400">
              <a:solidFill>
                <a:schemeClr val="accent1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399415"/>
            <a:ext cx="36703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27000">
              <a:schemeClr val="accent1">
                <a:alpha val="10000"/>
              </a:schemeClr>
            </a:glow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  <a:sym typeface="+mn-ea"/>
              </a:rPr>
              <a:t>数字化传输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1900" y="1022985"/>
            <a:ext cx="5802630" cy="5835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10000"/>
              </a:lnSpc>
              <a:buClrTx/>
              <a:buSzTx/>
              <a:buFontTx/>
            </a:pPr>
            <a:r>
              <a:rPr lang="en-US" altLang="zh-CN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5G</a:t>
            </a:r>
            <a:endParaRPr lang="en-US" altLang="zh-CN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5G指的是</a:t>
            </a:r>
            <a:r>
              <a:rPr sz="2400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第五代移动通信技术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。我国以先进的科技水平在5G发展中取得了显著的成就:市场规模全球第一，基础设施完善、技术创新领先、行业应用广泛并具有全球影响力。</a:t>
            </a:r>
            <a:endParaRPr sz="240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10000"/>
              </a:lnSpc>
              <a:buClrTx/>
              <a:buSzTx/>
              <a:buFontTx/>
            </a:pPr>
            <a:r>
              <a:rPr sz="24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5G 网络传输具有</a:t>
            </a:r>
            <a:r>
              <a:rPr sz="24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超低延迟、高可靠、大容量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的特点。它不仅解决了人与人之间的通信问题，还为用户提供了</a:t>
            </a:r>
            <a:r>
              <a:rPr sz="24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增强现实、虚拟现实、超高清视频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等通信体验，同时解决了人与物:物与物之间的通信问题。例如，满足</a:t>
            </a:r>
            <a:r>
              <a:rPr sz="24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智慧医疗、车联网、智能家居、工业控制、环境监测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等物联网应用需求。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90000"/>
              </a:lnSpc>
              <a:buClrTx/>
              <a:buSzTx/>
              <a:buFontTx/>
            </a:pP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书本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9765" y="1099185"/>
            <a:ext cx="648335" cy="648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430" y="1099185"/>
            <a:ext cx="3475355" cy="2545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130" y="3644265"/>
            <a:ext cx="3390265" cy="2527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33744" y="5010752"/>
            <a:ext cx="1658256" cy="18472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4565" y="615315"/>
            <a:ext cx="10126980" cy="1426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小智、小慧即将与结对学校的同学开展“阅读分享”活动。为了在活动方案制订和活动开展过程中提高沟通效率，他们计划采用数字化方式进行交流。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30" y="2319020"/>
            <a:ext cx="4526280" cy="3246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2589530"/>
            <a:ext cx="4452620" cy="27044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数字化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传输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</a:t>
            </a:r>
            <a:r>
              <a:rPr lang="en-US" altLang="zh-CN"/>
              <a:t>1</a:t>
            </a:r>
            <a:r>
              <a:rPr lang="zh-CN" altLang="en-US"/>
              <a:t>课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33744" y="5010752"/>
            <a:ext cx="1658256" cy="18472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6870" y="1159510"/>
            <a:ext cx="5568950" cy="4953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4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从“飞鸽传书”到“网络通信”，跨越千年的通信历程见证了人类文明的进步。通信技术的发展成为人类社会进步的重要标志。</a:t>
            </a:r>
            <a:r>
              <a:rPr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数字化传输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与互联网相辅相成，在现代通信技术中扮演着至关重要的角色。数字化传输为互联网提供了</a:t>
            </a:r>
            <a:r>
              <a:rPr sz="2800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高效、稳定、可靠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的信息传输基础。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399415"/>
            <a:ext cx="36703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27000">
              <a:schemeClr val="accent1">
                <a:alpha val="10000"/>
              </a:schemeClr>
            </a:glow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  <a:sym typeface="+mn-ea"/>
              </a:rPr>
              <a:t>数字化</a:t>
            </a:r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  <a:sym typeface="+mn-ea"/>
              </a:rPr>
              <a:t>传输</a:t>
            </a:r>
            <a:endParaRPr lang="zh-CN" sz="2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" y="1508760"/>
            <a:ext cx="4839335" cy="4277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399415"/>
            <a:ext cx="36703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27000">
              <a:schemeClr val="accent1">
                <a:alpha val="10000"/>
              </a:schemeClr>
            </a:glow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  <a:sym typeface="+mn-ea"/>
              </a:rPr>
              <a:t>数字化传输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pic>
        <p:nvPicPr>
          <p:cNvPr id="4" name="图片 3" descr="问题点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690" y="1341755"/>
            <a:ext cx="571500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27785" y="1341755"/>
            <a:ext cx="99618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观察下图，你见过类似的数字化传输应用场景吗?想一想:小智可以采用哪种方式和同学们交流“阅读分享”活动的方案?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93460" y="2832100"/>
            <a:ext cx="5057140" cy="2330450"/>
            <a:chOff x="9596" y="4460"/>
            <a:chExt cx="7964" cy="3670"/>
          </a:xfrm>
        </p:grpSpPr>
        <p:sp>
          <p:nvSpPr>
            <p:cNvPr id="9" name="文本框 8"/>
            <p:cNvSpPr txBox="1"/>
            <p:nvPr/>
          </p:nvSpPr>
          <p:spPr>
            <a:xfrm>
              <a:off x="9596" y="4460"/>
              <a:ext cx="7964" cy="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sz="2800">
                  <a:effectLst/>
                  <a:latin typeface="楷体" panose="02010609060101010101" charset="-122"/>
                  <a:ea typeface="楷体" panose="02010609060101010101" charset="-122"/>
                </a:rPr>
                <a:t>    </a:t>
              </a:r>
              <a:r>
                <a:rPr sz="2800">
                  <a:effectLst/>
                  <a:latin typeface="楷体" panose="02010609060101010101" charset="-122"/>
                  <a:ea typeface="楷体" panose="02010609060101010101" charset="-122"/>
                </a:rPr>
                <a:t>随着数字设备和网络通信技术的不断发展，数字化传输在教育、交通等多个领域中得到了普及。</a:t>
              </a:r>
              <a:endParaRPr sz="2800">
                <a:effectLst/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2" name="图片 11" descr="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4" y="4588"/>
              <a:ext cx="812" cy="81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60" y="2241550"/>
            <a:ext cx="4866005" cy="4470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399415"/>
            <a:ext cx="36703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27000">
              <a:schemeClr val="accent1">
                <a:alpha val="10000"/>
              </a:schemeClr>
            </a:glow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  <a:sym typeface="+mn-ea"/>
              </a:rPr>
              <a:t>数字化传输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pic>
        <p:nvPicPr>
          <p:cNvPr id="13" name="图片 12" descr="写字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1640" y="1153160"/>
            <a:ext cx="914400" cy="914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35405" y="1153160"/>
            <a:ext cx="10383520" cy="1640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网络为信息的数字化传输提供了必要的通道和平台，使得数字化信息能快速地从一个地方传输到另一个地方。找一找，你身边有哪些可以连接网络的数字设备，观察并了解这些设备分别是通过什么方式接入网络的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5" y="2793365"/>
            <a:ext cx="3579495" cy="355790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547995" y="2567940"/>
            <a:ext cx="5195570" cy="3708400"/>
            <a:chOff x="8737" y="4044"/>
            <a:chExt cx="8182" cy="5840"/>
          </a:xfrm>
        </p:grpSpPr>
        <p:sp>
          <p:nvSpPr>
            <p:cNvPr id="8" name="文本框 7"/>
            <p:cNvSpPr txBox="1"/>
            <p:nvPr/>
          </p:nvSpPr>
          <p:spPr>
            <a:xfrm>
              <a:off x="8737" y="4044"/>
              <a:ext cx="8183" cy="58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20000"/>
                </a:lnSpc>
                <a:buClrTx/>
                <a:buSzTx/>
                <a:buFontTx/>
              </a:pPr>
              <a:r>
                <a:rPr lang="en-US" sz="2800">
                  <a:effectLst/>
                  <a:latin typeface="楷体" panose="02010609060101010101" charset="-122"/>
                  <a:ea typeface="楷体" panose="02010609060101010101" charset="-122"/>
                </a:rPr>
                <a:t>    </a:t>
              </a:r>
              <a:r>
                <a:rPr sz="2800">
                  <a:effectLst/>
                  <a:latin typeface="楷体" panose="02010609060101010101" charset="-122"/>
                  <a:ea typeface="楷体" panose="02010609060101010101" charset="-122"/>
                </a:rPr>
                <a:t>计算机通过</a:t>
              </a:r>
              <a:r>
                <a:rPr sz="2800" b="1">
                  <a:solidFill>
                    <a:schemeClr val="tx2">
                      <a:lumMod val="50000"/>
                    </a:schemeClr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有线或无线</a:t>
              </a:r>
              <a:r>
                <a:rPr sz="2800">
                  <a:effectLst/>
                  <a:latin typeface="楷体" panose="02010609060101010101" charset="-122"/>
                  <a:ea typeface="楷体" panose="02010609060101010101" charset="-122"/>
                </a:rPr>
                <a:t>的方式相互连接，从而实现</a:t>
              </a:r>
              <a:r>
                <a:rPr sz="2800" b="1">
                  <a:solidFill>
                    <a:schemeClr val="tx2">
                      <a:lumMod val="50000"/>
                    </a:schemeClr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信息传输和资源共享</a:t>
              </a:r>
              <a:r>
                <a:rPr sz="2800">
                  <a:effectLst/>
                  <a:latin typeface="楷体" panose="02010609060101010101" charset="-122"/>
                  <a:ea typeface="楷体" panose="02010609060101010101" charset="-122"/>
                </a:rPr>
                <a:t>。此外，许多其他数字设备，如</a:t>
              </a:r>
              <a:r>
                <a:rPr sz="2800" b="1">
                  <a:solidFill>
                    <a:schemeClr val="accent5">
                      <a:lumMod val="75000"/>
                    </a:schemeClr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打印机、扫描仪、手机、摄像机</a:t>
              </a:r>
              <a:r>
                <a:rPr sz="2800">
                  <a:effectLst/>
                  <a:latin typeface="楷体" panose="02010609060101010101" charset="-122"/>
                  <a:ea typeface="楷体" panose="02010609060101010101" charset="-122"/>
                </a:rPr>
                <a:t>等，也可以连接到计算机网络，以满足人们对各种信息的传输需求</a:t>
              </a:r>
              <a:r>
                <a:rPr lang="zh-CN" sz="2800">
                  <a:effectLst/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sz="2800">
                <a:effectLst/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2" name="图片 11" descr="对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" y="4152"/>
              <a:ext cx="812" cy="812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399415"/>
            <a:ext cx="36703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27000">
              <a:schemeClr val="accent1">
                <a:alpha val="10000"/>
              </a:schemeClr>
            </a:glow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  <a:sym typeface="+mn-ea"/>
              </a:rPr>
              <a:t>数字化传输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6705" y="1341755"/>
            <a:ext cx="1025525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小慧在进行在线交流的过程中遇到了下图中的问题，你有过类似的经历吗?观察身边的数字化应用场景，分析并讨论:人们对数字化传输有什么要求?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分组讨论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0075" y="1341755"/>
            <a:ext cx="914400" cy="914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899150" y="2883535"/>
            <a:ext cx="5403215" cy="2009775"/>
            <a:chOff x="9290" y="4541"/>
            <a:chExt cx="8509" cy="3165"/>
          </a:xfrm>
        </p:grpSpPr>
        <p:pic>
          <p:nvPicPr>
            <p:cNvPr id="12" name="图片 11" descr="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0" y="4615"/>
              <a:ext cx="636" cy="63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290" y="4541"/>
              <a:ext cx="8509" cy="31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l">
                <a:lnSpc>
                  <a:spcPct val="130000"/>
                </a:lnSpc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    </a:t>
              </a:r>
              <a:r>
                <a:rPr lang="en-US" altLang="zh-CN" sz="2400">
                  <a:latin typeface="楷体" panose="02010609060101010101" charset="-122"/>
                  <a:ea typeface="楷体" panose="02010609060101010101" charset="-122"/>
                </a:rPr>
                <a:t>基于</a:t>
              </a:r>
              <a:r>
                <a:rPr lang="en-US" altLang="zh-CN" sz="2400" b="1">
                  <a:solidFill>
                    <a:schemeClr val="tx2">
                      <a:lumMod val="50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高速数字传输技术</a:t>
              </a:r>
              <a:r>
                <a:rPr lang="en-US" altLang="zh-CN" sz="2400">
                  <a:latin typeface="楷体" panose="02010609060101010101" charset="-122"/>
                  <a:ea typeface="楷体" panose="02010609060101010101" charset="-122"/>
                </a:rPr>
                <a:t>，大量数据能够在极短的时间内完成传输，从而满足各种应用场景对数据传输在</a:t>
              </a:r>
              <a:r>
                <a:rPr lang="en-US" altLang="zh-CN" sz="2400" b="1">
                  <a:solidFill>
                    <a:schemeClr val="tx2">
                      <a:lumMod val="50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实时、高效、安全、稳定</a:t>
              </a:r>
              <a:r>
                <a:rPr lang="en-US" altLang="zh-CN" sz="2400">
                  <a:latin typeface="楷体" panose="02010609060101010101" charset="-122"/>
                  <a:ea typeface="楷体" panose="02010609060101010101" charset="-122"/>
                </a:rPr>
                <a:t>等方面的需求</a:t>
              </a:r>
              <a:r>
                <a:rPr lang="en-US" altLang="zh-CN" sz="2400">
                  <a:solidFill>
                    <a:schemeClr val="tx2">
                      <a:lumMod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en-US" altLang="zh-CN" sz="2400">
                <a:solidFill>
                  <a:schemeClr val="tx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2319020"/>
            <a:ext cx="4000500" cy="42265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0" y="399415"/>
            <a:ext cx="36703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27000">
              <a:schemeClr val="accent1">
                <a:alpha val="10000"/>
              </a:schemeClr>
            </a:glow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  <a:sym typeface="+mn-ea"/>
              </a:rPr>
              <a:t>数字化传输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1900" y="1099185"/>
            <a:ext cx="5802630" cy="4974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电报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通信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电报是一种早期的</a:t>
            </a:r>
            <a:r>
              <a:rPr sz="24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远距离通信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方式，它利用</a:t>
            </a:r>
            <a:r>
              <a:rPr sz="24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编码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的方式将文字和数字信息转换为电信号，然后通过传输线路发送出去。最早的电报系统使用的是</a:t>
            </a:r>
            <a:r>
              <a:rPr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莫尔斯电码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，通过“·”和“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</a:rPr>
              <a:t>-</a:t>
            </a:r>
            <a:r>
              <a:rPr sz="2400">
                <a:latin typeface="楷体" panose="02010609060101010101" charset="-122"/>
                <a:ea typeface="楷体" panose="02010609060101010101" charset="-122"/>
              </a:rPr>
              <a:t>”的不同组合表示不同的字母、数字和标点符号。</a:t>
            </a:r>
            <a:endParaRPr sz="240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电磁式电报机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将电磁学原理应用于通信，使得信息的远距离传递成为可能。这不仅对通信领域产生了深远影响，还推动了电子科技和信息技术的飞速发展。 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90000"/>
              </a:lnSpc>
              <a:buClrTx/>
              <a:buSzTx/>
              <a:buFontTx/>
            </a:pP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书本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9765" y="1099185"/>
            <a:ext cx="648335" cy="648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1480820"/>
            <a:ext cx="4503420" cy="44773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2390" y="1246505"/>
            <a:ext cx="1821180" cy="9601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399415"/>
            <a:ext cx="36703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27000">
              <a:schemeClr val="accent1">
                <a:alpha val="10000"/>
              </a:schemeClr>
            </a:glow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sz="2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隶书" panose="02010800040101010101" charset="-122"/>
                <a:ea typeface="华文隶书" panose="02010800040101010101" charset="-122"/>
                <a:sym typeface="+mn-ea"/>
              </a:rPr>
              <a:t>数字化传输</a:t>
            </a:r>
            <a:endParaRPr lang="zh-CN" sz="2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pic>
        <p:nvPicPr>
          <p:cNvPr id="4" name="图片 3" descr="问题点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160" y="1530350"/>
            <a:ext cx="571500" cy="571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97330" y="1470025"/>
            <a:ext cx="875411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与早期通信方式相比，现代社会常用的数字通信方式有哪些优势?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" y="3051810"/>
            <a:ext cx="6312535" cy="26866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033895" y="3051810"/>
            <a:ext cx="3976370" cy="2578100"/>
            <a:chOff x="11077" y="4806"/>
            <a:chExt cx="6262" cy="4060"/>
          </a:xfrm>
        </p:grpSpPr>
        <p:sp>
          <p:nvSpPr>
            <p:cNvPr id="7" name="文本框 6"/>
            <p:cNvSpPr txBox="1"/>
            <p:nvPr/>
          </p:nvSpPr>
          <p:spPr>
            <a:xfrm>
              <a:off x="11077" y="4806"/>
              <a:ext cx="6262" cy="406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just">
                <a:lnSpc>
                  <a:spcPct val="120000"/>
                </a:lnSpc>
                <a:buClrTx/>
                <a:buSzTx/>
                <a:buFontTx/>
              </a:pPr>
              <a:r>
                <a:rPr lang="en-US" sz="2400">
                  <a:latin typeface="楷体" panose="02010609060101010101" charset="-122"/>
                  <a:ea typeface="楷体" panose="02010609060101010101" charset="-122"/>
                </a:rPr>
                <a:t>    </a:t>
              </a:r>
              <a:r>
                <a:rPr sz="2400">
                  <a:latin typeface="楷体" panose="02010609060101010101" charset="-122"/>
                  <a:ea typeface="楷体" panose="02010609060101010101" charset="-122"/>
                </a:rPr>
                <a:t>通信技术的发展与社会的发展相互促进、相互影响。随着数字时代的到来，现代通信正向着</a:t>
              </a:r>
              <a:r>
                <a:rPr sz="2400" b="1">
                  <a:solidFill>
                    <a:schemeClr val="tx2">
                      <a:lumMod val="50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超高速、大容量和远距离</a:t>
              </a:r>
              <a:r>
                <a:rPr sz="2400">
                  <a:latin typeface="楷体" panose="02010609060101010101" charset="-122"/>
                  <a:ea typeface="楷体" panose="02010609060101010101" charset="-122"/>
                </a:rPr>
                <a:t>方向发展</a:t>
              </a:r>
              <a:r>
                <a:rPr lang="zh-CN" sz="2400"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2" name="图片 11" descr="对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77" y="4806"/>
              <a:ext cx="812" cy="812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1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4b8a0bbad70344559006a0c901e4c41b"/>
  <p:tag name="KSO_WM_UNIT_SM_LIMIT_TYPE" val="0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3e6c02ddf766408eb8c7a39aa2347d51"/>
  <p:tag name="KSO_WM_UNIT_SM_LIMIT_TYPE" val="0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75100e9df4e54c2d940240c6f894ce9f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BLOCK" val="0"/>
  <p:tag name="KSO_WM_UNIT_SM_LIMIT_TYPE" val="2"/>
  <p:tag name="KSO_WM_UNIT_DEC_AREA_ID" val="af98841576014e08b48cfd6868679266"/>
  <p:tag name="KSO_WM_UNIT_DECORATE_INFO" val="{&quot;ReferentInfo&quot;:{&quot;Id&quot;:&quot;slide&quot;,&quot;X&quot;:{&quot;Pos&quot;:0},&quot;Y&quot;:{&quot;Pos&quot;:1}},&quot;DecorateInfoX&quot;:{&quot;Pos&quot;:0,&quot;IsAbs&quot;:true},&quot;DecorateInfoY&quot;:{&quot;Pos&quot;:1,&quot;IsAbs&quot;:true},&quot;DecorateInfoW&quot;:{&quot;IsAbs&quot;:false},&quot;DecorateInfoH&quot;:{&quot;IsAbs&quot;:false},&quot;whChangeMode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5f7e0641e6044ac58faf50f944098ae6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2eceb86bcb664d6d9aeb884551bdb865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da60d7cf805b4229936ef236151546b2"/>
</p:tagLst>
</file>

<file path=ppt/tags/tag107.xml><?xml version="1.0" encoding="utf-8"?>
<p:tagLst xmlns:p="http://schemas.openxmlformats.org/presentationml/2006/main">
  <p:tag name="KSO_WM_UNIT_BLOCK" val="0"/>
  <p:tag name="KSO_WM_UNIT_SM_LIMIT_TYPE" val="0"/>
  <p:tag name="KSO_WM_UNIT_DEC_AREA_ID" val="3773c621e68340b9a228469f92bfd29b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UNIT_TYPE" val="i"/>
  <p:tag name="KSO_WM_UNIT_INDEX" val="6"/>
  <p:tag name="KSO_WM_UNIT_DECORATE_INFO" val="{&quot;ReferentInfo&quot;:{&quot;Id&quot;:&quot;af98841576014e08b48cfd6868679266&quot;,&quot;X&quot;:{&quot;Pos&quot;:0},&quot;Y&quot;:{&quot;Pos&quot;:2}},&quot;DecorateInfoX&quot;:{&quot;Pos&quot;:0,&quot;IsAbs&quot;:true},&quot;DecorateInfoY&quot;:{&quot;Pos&quot;:2,&quot;IsAbs&quot;:true},&quot;DecorateInfoW&quot;:{&quot;IsAbs&quot;:true},&quot;DecorateInfoH&quot;:{&quot;IsAbs&quot;:true},&quot;whChangeMode&quot;:0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5fb7c2a3d89a49fba907d7974bc56fe4"/>
  <p:tag name="KSO_WM_UNIT_SM_LIMIT_TYPE" val="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9e1cff06bac545828d50807a5cde4582"/>
  <p:tag name="KSO_WM_UNIT_SM_LIMIT_TYPE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LOCK" val="0"/>
  <p:tag name="KSO_WM_UNIT_DEC_AREA_ID" val="8a7857967bff4b2c971c1c858293f963"/>
  <p:tag name="KSO_WM_UNIT_SM_LIMIT_TYPE" val="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  <p:tag name="KSO_WM_UNIT_BLOCK" val="0"/>
  <p:tag name="KSO_WM_UNIT_SM_LIMIT_TYPE" val="2"/>
  <p:tag name="KSO_WM_UNIT_DEC_AREA_ID" val="51a840d4c71b4ae5a76d27d01c562679"/>
  <p:tag name="KSO_WM_UNIT_DECORATE_INFO" val="{&quot;ReferentInfo&quot;:{&quot;Id&quot;:&quot;slide&quot;,&quot;X&quot;:{&quot;Pos&quot;:1},&quot;Y&quot;:{&quot;Pos&quot;:0}},&quot;DecorateInfoX&quot;:{&quot;Pos&quot;:1,&quot;IsAbs&quot;:true},&quot;DecorateInfoY&quot;:{&quot;Pos&quot;:0,&quot;IsAbs&quot;:true},&quot;DecorateInfoW&quot;:{&quot;IsAbs&quot;:false},&quot;DecorateInfoH&quot;:{&quot;IsAbs&quot;:false},&quot;whChangeMode&quot;:0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d1958476fb5e47c0a26e7dee1a4beda5"/>
</p:tagLst>
</file>

<file path=ppt/tags/tag113.xml><?xml version="1.0" encoding="utf-8"?>
<p:tagLst xmlns:p="http://schemas.openxmlformats.org/presentationml/2006/main">
  <p:tag name="KSO_WM_UNIT_BLOCK" val="0"/>
  <p:tag name="KSO_WM_UNIT_SM_LIMIT_TYPE" val="0"/>
  <p:tag name="KSO_WM_UNIT_DEC_AREA_ID" val="d0ee0e19f5e74e578f99ef6ce176e18e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7"/>
  <p:tag name="KSO_WM_UNIT_LAYERLEVEL" val="1"/>
  <p:tag name="KSO_WM_TAG_VERSION" val="1.0"/>
  <p:tag name="KSO_WM_BEAUTIFY_FLAG" val="#wm#"/>
  <p:tag name="KSO_WM_UNIT_TYPE" val="i"/>
  <p:tag name="KSO_WM_UNIT_INDEX" val="7"/>
  <p:tag name="KSO_WM_UNIT_DECORATE_INFO" val="{&quot;ReferentInfo&quot;:{&quot;Id&quot;:&quot;slide&quot;,&quot;X&quot;:{&quot;Pos&quot;:2},&quot;Y&quot;:{&quot;Pos&quot;:0}},&quot;DecorateInfoX&quot;:{&quot;Pos&quot;:2,&quot;IsAbs&quot;:true},&quot;DecorateInfoY&quot;:{&quot;Pos&quot;:0,&quot;IsAbs&quot;:true},&quot;DecorateInfoW&quot;:{&quot;IsAbs&quot;:true},&quot;DecorateInfoH&quot;:{&quot;IsAbs&quot;:true},&quot;whChangeMode&quot;:0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e7e813c331bb4abbbadb27113d1901ed"/>
  <p:tag name="KSO_WM_UNIT_SM_LIMIT_TYPE" val="0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d41885204fb84accac6ba8990ff6da3c"/>
  <p:tag name="KSO_WM_UNIT_SM_LIMIT_TYPE" val="0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13f568d208cf4ab095d79e33a8ebee0a"/>
  <p:tag name="KSO_WM_UNIT_SM_LIMIT_TYPE" val="0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b1d4f11204754733a7e944dc4622419b"/>
  <p:tag name="KSO_WM_UNIT_SM_LIMIT_TYPE" val="0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LOCK" val="0"/>
  <p:tag name="KSO_WM_UNIT_DEC_AREA_ID" val="7c374369d58c49a89ee668aff6e2eee5"/>
  <p:tag name="KSO_WM_UNIT_SM_LIMIT_TYPE" val="0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  <p:tag name="KSO_WM_UNIT_BLOCK" val="0"/>
  <p:tag name="KSO_WM_UNIT_SM_LIMIT_TYPE" val="2"/>
  <p:tag name="KSO_WM_UNIT_DEC_AREA_ID" val="d3e5541515404476a78eb7e2b1f62671"/>
  <p:tag name="KSO_WM_UNIT_DECORATE_INFO" val="{&quot;ReferentInfo&quot;:{&quot;Id&quot;:&quot;slide&quot;,&quot;X&quot;:{&quot;Pos&quot;:1},&quot;Y&quot;:{&quot;Pos&quot;:2}},&quot;DecorateInfoX&quot;:{&quot;Pos&quot;:1,&quot;IsAbs&quot;:true},&quot;DecorateInfoY&quot;:{&quot;Pos&quot;:2,&quot;IsAbs&quot;:true},&quot;DecorateInfoW&quot;:{&quot;IsAbs&quot;:false},&quot;DecorateInfoH&quot;:{&quot;IsAbs&quot;:false},&quot;whChangeMode&quot;:0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ae2d0ba7928f4197a2c93094ffddac32"/>
  <p:tag name="KSO_WM_UNIT_SM_LIMIT_TYPE" val="0"/>
</p:tagLst>
</file>

<file path=ppt/tags/tag121.xml><?xml version="1.0" encoding="utf-8"?>
<p:tagLst xmlns:p="http://schemas.openxmlformats.org/presentationml/2006/main">
  <p:tag name="KSO_WM_UNIT_BLOCK" val="0"/>
  <p:tag name="KSO_WM_UNIT_SM_LIMIT_TYPE" val="0"/>
  <p:tag name="KSO_WM_UNIT_DEC_AREA_ID" val="5c6ad520022a431da855c698b7c3645b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a7aee3bdb5b246cca3c839d993c014ee"/>
  <p:tag name="KSO_WM_UNIT_SM_LIMIT_TYPE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af9898842d2a4dd0a98f72b3c2b81ed2"/>
  <p:tag name="KSO_WM_UNIT_SM_LIMIT_TYPE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aaddc5371c684ffb86c0e8244bfdee99"/>
  <p:tag name="KSO_WM_UNIT_SM_LIMIT_TYPE" val="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fd88e1c97a25446f8c57ebc271a27e3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LOCK" val="0"/>
  <p:tag name="KSO_WM_UNIT_DEC_AREA_ID" val="ec0f95817b0b4340a7e18c64486ff2d6"/>
</p:tagLst>
</file>

<file path=ppt/tags/tag127.xml><?xml version="1.0" encoding="utf-8"?>
<p:tagLst xmlns:p="http://schemas.openxmlformats.org/presentationml/2006/main">
  <p:tag name="KSO_WM_UNIT_BLOCK" val="0"/>
  <p:tag name="KSO_WM_UNIT_SM_LIMIT_TYPE" val="0"/>
  <p:tag name="KSO_WM_UNIT_DEC_AREA_ID" val="b7215f7867e346a4a7b3b8e57695dc22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UNIT_BLOCK" val="0"/>
  <p:tag name="KSO_WM_UNIT_SM_LIMIT_TYPE" val="2"/>
  <p:tag name="KSO_WM_UNIT_DEC_AREA_ID" val="3f8c29ce16b7484a978d31097142f002"/>
  <p:tag name="KSO_WM_UNIT_DECORATE_INFO" val="{&quot;ReferentInfo&quot;:{&quot;Id&quot;:&quot;slide&quot;,&quot;X&quot;:{&quot;Pos&quot;:1},&quot;Y&quot;:{&quot;Pos&quot;:0}},&quot;DecorateInfoX&quot;:{&quot;Pos&quot;:1,&quot;IsAbs&quot;:true},&quot;DecorateInfoY&quot;:{&quot;Pos&quot;:0,&quot;IsAbs&quot;:true},&quot;DecorateInfoW&quot;:{&quot;IsAbs&quot;:false},&quot;DecorateInfoH&quot;:{&quot;IsAbs&quot;:false},&quot;whChangeMode&quot;:0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989e3180991b48faacff3b9e2063694c"/>
  <p:tag name="KSO_WM_UNIT_SM_LIMIT_TYPE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c5e2028d2b674e5fa7a61a306c660bb7"/>
  <p:tag name="KSO_WM_UNIT_SM_LIMIT_TYPE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a1cfa20934cf4214b3bda13369c67f5e"/>
  <p:tag name="KSO_WM_UNIT_SM_LIMIT_TYPE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20ece7fbf343473a91c37bf5e9ae7686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a204d43e515d4ceebffec9172ec4731a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f384c68c68ce46d1850e0ba1cf411120"/>
  <p:tag name="KSO_WM_UNIT_SM_LIMIT_TYPE" val="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7cb39f055fbc4b68b4abc4bb4f9b5cce"/>
  <p:tag name="KSO_WM_UNIT_SM_LIMIT_TYPE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LOCK" val="0"/>
  <p:tag name="KSO_WM_UNIT_DEC_AREA_ID" val="01f5d671ecf34438bbd0f5342be7f50d"/>
  <p:tag name="KSO_WM_UNIT_SM_LIMIT_TYPE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  <p:tag name="KSO_WM_UNIT_BLOCK" val="0"/>
  <p:tag name="KSO_WM_UNIT_SM_LIMIT_TYPE" val="2"/>
  <p:tag name="KSO_WM_UNIT_DEC_AREA_ID" val="16e60772d4a9442fa0932c93865e2dd1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false},&quot;DecorateInfoH&quot;:{&quot;IsAbs&quot;:false},&quot;whChangeMode&quot;:0}"/>
</p:tagLst>
</file>

<file path=ppt/tags/tag138.xml><?xml version="1.0" encoding="utf-8"?>
<p:tagLst xmlns:p="http://schemas.openxmlformats.org/presentationml/2006/main">
  <p:tag name="KSO_WM_UNIT_BLOCK" val="0"/>
  <p:tag name="KSO_WM_UNIT_SM_LIMIT_TYPE" val="0"/>
  <p:tag name="KSO_WM_UNIT_DEC_AREA_ID" val="43df8a50d67c4d2580eb4df9dd447776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UNIT_DECORATE_INFO" val="{&quot;ReferentInfo&quot;:{&quot;Id&quot;:&quot;slide&quot;,&quot;X&quot;:{&quot;Pos&quot;:0},&quot;Y&quot;:{&quot;Pos&quot;:1}},&quot;DecorateInfoX&quot;:{&quot;Pos&quot;:0,&quot;IsAbs&quot;:true},&quot;DecorateInfoY&quot;:{&quot;Pos&quot;:1,&quot;IsAbs&quot;:true},&quot;DecorateInfoW&quot;:{&quot;IsAbs&quot;:true},&quot;DecorateInfoH&quot;:{&quot;IsAbs&quot;:true},&quot;whChangeMode&quot;:0}"/>
</p:tagLst>
</file>

<file path=ppt/tags/tag139.xml><?xml version="1.0" encoding="utf-8"?>
<p:tagLst xmlns:p="http://schemas.openxmlformats.org/presentationml/2006/main">
  <p:tag name="KSO_WM_UNIT_BLOCK" val="0"/>
  <p:tag name="KSO_WM_UNIT_SM_LIMIT_TYPE" val="0"/>
  <p:tag name="KSO_WM_UNIT_DEC_AREA_ID" val="69a3eaa148044dcb9ffddc005d1e67d3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UNIT_DECORATE_INFO" val="{&quot;ReferentInfo&quot;:{&quot;Id&quot;:&quot;slide&quot;,&quot;X&quot;:{&quot;Pos&quot;:2},&quot;Y&quot;:{&quot;Pos&quot;:1}},&quot;DecorateInfoX&quot;:{&quot;Pos&quot;:2,&quot;IsAbs&quot;:true},&quot;DecorateInfoY&quot;:{&quot;Pos&quot;:1,&quot;IsAbs&quot;:true},&quot;DecorateInfoW&quot;:{&quot;IsAbs&quot;:true},&quot;DecorateInfoH&quot;:{&quot;IsAbs&quot;:true},&quot;whChangeMode&quot;:0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ff61accb1735497b98186a591f1698e6"/>
  <p:tag name="KSO_WM_UNIT_SM_LIMIT_TYPE" val="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f50881add38442c6b10456e17e483bfa"/>
  <p:tag name="KSO_WM_UNIT_SM_LIMIT_TYPE" val="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1f24b2a5e73641d98b590b2ee677a20a"/>
  <p:tag name="KSO_WM_UNIT_SM_LIMIT_TYPE" val="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2d2ac7febc43414798c69489ca78643c"/>
  <p:tag name="KSO_WM_UNIT_SM_LIMIT_TYPE" val="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LOCK" val="0"/>
  <p:tag name="KSO_WM_UNIT_DEC_AREA_ID" val="41e6edba17d6482e84ed7360c2642009"/>
  <p:tag name="KSO_WM_UNIT_SM_LIMIT_TYPE" val="0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9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9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369"/>
  <p:tag name="KSO_WM_TEMPLATE_THUMBS_INDEX" val="1、4、7、8、9、10、11、13、17、18、19、20、21、22、23、24"/>
  <p:tag name="KSO_WM_TEMPLATE_MASTER_THUMB_INDEX" val="12"/>
</p:tagLst>
</file>

<file path=ppt/tags/tag15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369_1*b*1"/>
  <p:tag name="KSO_WM_TEMPLATE_CATEGORY" val="custom"/>
  <p:tag name="KSO_WM_TEMPLATE_INDEX" val="20202369"/>
  <p:tag name="KSO_WM_UNIT_LAYERLEVEL" val="1"/>
  <p:tag name="KSO_WM_TAG_VERSION" val="1.0"/>
  <p:tag name="KSO_WM_BEAUTIFY_FLAG" val="#wm#"/>
  <p:tag name="KSO_WM_UNIT_VALUE" val="11"/>
  <p:tag name="KSO_WM_UNIT_ISNUMDGMTITLE" val="0"/>
  <p:tag name="KSO_WM_UNIT_PRESET_TEXT" val="主讲人：王XX老师"/>
  <p:tag name="KSO_WM_UNIT_TEXT_FILL_FORE_SCHEMECOLOR_INDEX_BRIGHTNESS" val="-0.25"/>
  <p:tag name="KSO_WM_UNIT_TEXT_FILL_FORE_SCHEMECOLOR_INDEX" val="5"/>
  <p:tag name="KSO_WM_UNIT_TEXT_FILL_TYPE" val="1"/>
</p:tagLst>
</file>

<file path=ppt/tags/tag152.xml><?xml version="1.0" encoding="utf-8"?>
<p:tagLst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9_1*a*1"/>
  <p:tag name="KSO_WM_TEMPLATE_CATEGORY" val="custom"/>
  <p:tag name="KSO_WM_TEMPLATE_INDEX" val="20202369"/>
  <p:tag name="KSO_WM_UNIT_LAYERLEVEL" val="1"/>
  <p:tag name="KSO_WM_TAG_VERSION" val="1.0"/>
  <p:tag name="KSO_WM_BEAUTIFY_FLAG" val="#wm#"/>
  <p:tag name="KSO_WM_UNIT_ISNUMDGMTITLE" val="0"/>
  <p:tag name="KSO_WM_UNIT_PRESET_TEXT" val="公开课教学课件PPT"/>
  <p:tag name="KSO_WM_UNIT_TEXT_FILL_FORE_SCHEMECOLOR_INDEX_BRIGHTNESS" val="-0.25"/>
  <p:tag name="KSO_WM_UNIT_TEXT_FILL_FORE_SCHEMECOLOR_INDEX" val="5"/>
  <p:tag name="KSO_WM_UNIT_TEXT_FILL_TYPE" val="1"/>
</p:tagLst>
</file>

<file path=ppt/tags/tag153.xml><?xml version="1.0" encoding="utf-8"?>
<p:tagLst xmlns:p="http://schemas.openxmlformats.org/presentationml/2006/main">
  <p:tag name="KSO_WM_SLIDE_ID" val="custom20202369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369"/>
  <p:tag name="KSO_WM_SLIDE_LAYOUT" val="a_b"/>
  <p:tag name="KSO_WM_SLIDE_LAYOUT_CNT" val="1_3"/>
  <p:tag name="KSO_WM_SLIDE_TYPE" val="title"/>
  <p:tag name="KSO_WM_SLIDE_SUBTYPE" val="pureTxt"/>
  <p:tag name="KSO_WM_TEMPLATE_THUMBS_INDEX" val="1、4、7、8、9、10、11、13、17、18、19、20、21、22、23、24"/>
  <p:tag name="KSO_WM_SLIDE_THEME_ID" val="3312678"/>
  <p:tag name="KSO_WM_SLIDE_THEME_NAME" val="红色极简风纸张翻页效果主题"/>
  <p:tag name="KSO_WM_TEMPLATE_MASTER_THUMB_INDEX" val="12"/>
</p:tagLst>
</file>

<file path=ppt/tags/tag154.xml><?xml version="1.0" encoding="utf-8"?>
<p:tagLst xmlns:p="http://schemas.openxmlformats.org/presentationml/2006/main">
  <p:tag name="KSO_WM_UNIT_BLOCK" val="0"/>
  <p:tag name="KSO_WM_UNIT_SM_LIMIT_TYPE" val="0"/>
  <p:tag name="KSO_WM_UNIT_DEC_AREA_ID" val="953bd3d9190d4d4996cd0a287fe49163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  <p:tag name="KSO_WM_SLIDE_THEME_ID" val="3312678"/>
  <p:tag name="KSO_WM_SLIDE_THEME_NAME" val="红色极简风纸张翻页效果主题"/>
  <p:tag name="KSO_WM_SLIDE_TYPE" val="text"/>
  <p:tag name="KSO_WM_SLIDE_BK_DARK_LIGHT" val="2"/>
  <p:tag name="KSO_WM_SLIDE_BACKGROUND_TYPE" val="general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</p:tagLst>
</file>

<file path=ppt/tags/tag157.xml><?xml version="1.0" encoding="utf-8"?>
<p:tagLst xmlns:p="http://schemas.openxmlformats.org/presentationml/2006/main">
  <p:tag name="KSO_WM_UNIT_BLOCK" val="0"/>
  <p:tag name="KSO_WM_UNIT_SM_LIMIT_TYPE" val="0"/>
  <p:tag name="KSO_WM_UNIT_DEC_AREA_ID" val="953bd3d9190d4d4996cd0a287fe49163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  <p:tag name="KSO_WM_SLIDE_THEME_ID" val="3312678"/>
  <p:tag name="KSO_WM_SLIDE_THEME_NAME" val="红色极简风纸张翻页效果主题"/>
  <p:tag name="KSO_WM_SLIDE_TYPE" val="text"/>
  <p:tag name="KSO_WM_SLIDE_BK_DARK_LIGHT" val="2"/>
  <p:tag name="KSO_WM_SLIDE_BACKGROUND_TYPE" val="general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</p:tagLst>
</file>

<file path=ppt/tags/tag165.xml><?xml version="1.0" encoding="utf-8"?>
<p:tagLst xmlns:p="http://schemas.openxmlformats.org/presentationml/2006/main">
  <p:tag name="commondata" val="eyJoZGlkIjoiOTEwOTk5YTg4YTZkMDE3YjkxN2E5N2VlM2ExZWUyZD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d*1"/>
  <p:tag name="KSO_WM_UNIT_LAYERLEVEL" val="1"/>
  <p:tag name="KSO_WM_TAG_VERSION" val="1.0"/>
  <p:tag name="KSO_WM_BEAUTIFY_FLAG" val="#wm#"/>
  <p:tag name="KSO_WM_SLIDE_BACKGROUND_MASK_FLAG" val="1"/>
  <p:tag name="KSO_WM_UNIT_VALUE" val="168*166"/>
  <p:tag name="KSO_WM_UNIT_TYPE" val="d"/>
  <p:tag name="KSO_WM_UNIT_INDEX" val="1"/>
  <p:tag name="KSO_WM_UNIT_SUPPORT_UNIT_TYPE" val="[&quot;all&quot;]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a2c01d0b19e42119ddd10cdf3477c98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false},&quot;DecorateInfoH&quot;:{&quot;IsAbs&quot;:false},&quot;whChangeMode&quot;:1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537523a60b274aba975f39744cebda8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c96db4d84f84e169f2531fc0e83cda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BLOCK" val="0"/>
  <p:tag name="KSO_WM_UNIT_DEC_AREA_ID" val="6458ce9444034a32b33a08d83fcd019c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253c004251d74733a6e2964b943b4a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f5df0e8ace1540bc8948ea09e8f8b3b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5045d3de5b06408892f879fb55911a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7b43b4d11504787b0bbcc6946b0c848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9e5cfed9f374fd0bf718812316bc3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BLOCK" val="0"/>
  <p:tag name="KSO_WM_UNIT_DEC_AREA_ID" val="779b2ec1604249cdaea70979bd2fb6f6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4ac90d7c6b441948c9fe1bd70a63fc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b64143541aef4072b92fa717a2f0271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dce6279ade1543ad8dabd6a3485bca5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8"/>
  <p:tag name="KSO_WM_UNIT_LAYERLEVEL" val="1"/>
  <p:tag name="KSO_WM_TAG_VERSION" val="1.0"/>
  <p:tag name="KSO_WM_BEAUTIFY_FLAG" val="#wm#"/>
  <p:tag name="KSO_WM_UNIT_TYPE" val="i"/>
  <p:tag name="KSO_WM_UNIT_INDEX" val="8"/>
  <p:tag name="KSO_WM_UNIT_BLOCK" val="0"/>
  <p:tag name="KSO_WM_UNIT_SM_LIMIT_TYPE" val="2"/>
  <p:tag name="KSO_WM_UNIT_DEC_AREA_ID" val="e0b7bf8b0ec245eeb15dc2f970d47579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false},&quot;DecorateInfoH&quot;:{&quot;IsAbs&quot;:false},&quot;whChangeMode&quot;:1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5903c914782e4a169bfc4a88a92ab60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53bbe06ac414a9da2d396649f4565c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db37a1bfbf734b96bc7c7a15ec4648b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BLOCK" val="0"/>
  <p:tag name="KSO_WM_UNIT_DEC_AREA_ID" val="b6cab2d9453a493385db7feac3ab300f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0"/>
  <p:tag name="KSO_WM_UNIT_DEC_AREA_ID" val="655bada5a2dd47098b02ae7a73b3e1e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  <p:tag name="KSO_WM_UNIT_BLOCK" val="0"/>
  <p:tag name="KSO_WM_UNIT_SM_LIMIT_TYPE" val="0"/>
  <p:tag name="KSO_WM_UNIT_DEC_AREA_ID" val="93576c163f6a4f34a445652488f6c14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  <p:tag name="KSO_WM_UNIT_SM_LIMIT_TYPE" val="0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  <p:tag name="KSO_WM_UNIT_SM_LIMIT_TYPE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  <p:tag name="KSO_WM_UNIT_SM_LIMIT_TYPE" val="0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  <p:tag name="KSO_WM_UNIT_SM_LIMIT_TYPE" val="0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  <p:tag name="KSO_WM_UNIT_BLOCK" val="0"/>
  <p:tag name="KSO_WM_UNIT_SM_LIMIT_TYPE" val="2"/>
  <p:tag name="KSO_WM_UNIT_DEC_AREA_ID" val="af94717f956048208022447841c6e5d2"/>
  <p:tag name="KSO_WM_UNIT_DECORATE_INFO" val="{&quot;ReferentInfo&quot;:{&quot;Id&quot;:&quot;slide&quot;,&quot;X&quot;:{&quot;Pos&quot;:1},&quot;Y&quot;:{&quot;Pos&quot;:1}},&quot;DecorateInfoX&quot;:{&quot;Pos&quot;:2,&quot;IsAbs&quot;:true},&quot;DecorateInfoY&quot;:{&quot;Pos&quot;:2,&quot;IsAbs&quot;:true},&quot;DecorateInfoW&quot;:{&quot;IsAbs&quot;:false},&quot;DecorateInfoH&quot;:{&quot;IsAbs&quot;:false},&quot;whChangeMode&quot;:1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9b4d376ff34f402b922a08db21eeb88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d60143a173c947038a7be3199169f61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d4a49be00ca645b090de0a8f5c89f2b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LOCK" val="0"/>
  <p:tag name="KSO_WM_UNIT_DEC_AREA_ID" val="fdeacf470a834e27bc4dab97dfe99a93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LOCK" val="0"/>
  <p:tag name="KSO_WM_UNIT_DEC_AREA_ID" val="5fb8129296d648cd874062c0ae2087e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LOCK" val="0"/>
  <p:tag name="KSO_WM_UNIT_DEC_AREA_ID" val="1b69015905b24e9da4ac9438424c945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0"/>
  <p:tag name="KSO_WM_UNIT_DEC_AREA_ID" val="a5c748f0cbdc453ca153966774441a1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BLOCK" val="0"/>
  <p:tag name="KSO_WM_UNIT_SM_LIMIT_TYPE" val="0"/>
  <p:tag name="KSO_WM_UNIT_DEC_AREA_ID" val="953bd3d9190d4d4996cd0a287fe49163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74f093c0053a43f2b5bd85aae2213268"/>
  <p:tag name="KSO_WM_UNIT_SM_LIMIT_TYPE" val="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64d0c9bcce244984a2b476b614f2b63b"/>
  <p:tag name="KSO_WM_UNIT_SM_LIMIT_TYPE" val="0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a36283c78cb94d619b2e84d73b673503"/>
  <p:tag name="KSO_WM_UNIT_SM_LIMIT_TYPE" val="0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BLOCK" val="0"/>
  <p:tag name="KSO_WM_UNIT_DEC_AREA_ID" val="05f9810f9dae4a738b8572bc34f66df1"/>
  <p:tag name="KSO_WM_UNIT_SM_LIMIT_TYPE" val="0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UNIT_BLOCK" val="0"/>
  <p:tag name="KSO_WM_UNIT_SM_LIMIT_TYPE" val="0"/>
  <p:tag name="KSO_WM_UNIT_DEC_AREA_ID" val="437843016f6645d1b283ac8bc8420f5b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false},&quot;DecorateInfoH&quot;:{&quot;IsAbs&quot;:false},&quot;whChangeMode&quot;:0}"/>
</p:tagLst>
</file>

<file path=ppt/tags/tag96.xml><?xml version="1.0" encoding="utf-8"?>
<p:tagLst xmlns:p="http://schemas.openxmlformats.org/presentationml/2006/main">
  <p:tag name="KSO_WM_UNIT_BLOCK" val="0"/>
  <p:tag name="KSO_WM_UNIT_SM_LIMIT_TYPE" val="0"/>
  <p:tag name="KSO_WM_UNIT_DEC_AREA_ID" val="953bd3d9190d4d4996cd0a287fe49163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UNIT_DECORATE_INFO" val="{&quot;ReferentInfo&quot;:{&quot;Id&quot;:&quot;slide&quot;,&quot;X&quot;:{&quot;Pos&quot;:2},&quot;Y&quot;:{&quot;Pos&quot;:2}},&quot;DecorateInfoX&quot;:{&quot;Pos&quot;:2,&quot;IsAbs&quot;:true},&quot;DecorateInfoY&quot;:{&quot;Pos&quot;:2,&quot;IsAbs&quot;:true},&quot;DecorateInfoW&quot;:{&quot;IsAbs&quot;:true},&quot;DecorateInfoH&quot;:{&quot;IsAbs&quot;:true},&quot;whChangeMode&quot;:0}"/>
</p:tagLst>
</file>

<file path=ppt/tags/tag97.xml><?xml version="1.0" encoding="utf-8"?>
<p:tagLst xmlns:p="http://schemas.openxmlformats.org/presentationml/2006/main">
  <p:tag name="KSO_WM_UNIT_BLOCK" val="0"/>
  <p:tag name="KSO_WM_UNIT_SM_LIMIT_TYPE" val="0"/>
  <p:tag name="KSO_WM_UNIT_DEC_AREA_ID" val="ec0a811487a848e6841ff7248a2effbf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f91e83c5bca343d783b4c064a2cae4e5"/>
  <p:tag name="KSO_WM_UNIT_SM_LIMIT_TYPE" val="0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LOCK" val="0"/>
  <p:tag name="KSO_WM_UNIT_DEC_AREA_ID" val="968aa993baae4a5390c3b4988476d314"/>
  <p:tag name="KSO_WM_UNIT_SM_LIMIT_TYPE" val="0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AF3FA"/>
      </a:dk2>
      <a:lt2>
        <a:srgbClr val="FFFFFF"/>
      </a:lt2>
      <a:accent1>
        <a:srgbClr val="2E75B6"/>
      </a:accent1>
      <a:accent2>
        <a:srgbClr val="4084A6"/>
      </a:accent2>
      <a:accent3>
        <a:srgbClr val="519395"/>
      </a:accent3>
      <a:accent4>
        <a:srgbClr val="63A385"/>
      </a:accent4>
      <a:accent5>
        <a:srgbClr val="74B274"/>
      </a:accent5>
      <a:accent6>
        <a:srgbClr val="86C164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宽屏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方正幼线_GBK</vt:lpstr>
      <vt:lpstr>汉仪乐喵体W</vt:lpstr>
      <vt:lpstr>幼圆</vt:lpstr>
      <vt:lpstr>仿宋</vt:lpstr>
      <vt:lpstr>楷体</vt:lpstr>
      <vt:lpstr>华文隶书</vt:lpstr>
      <vt:lpstr>微软雅黑</vt:lpstr>
      <vt:lpstr>Arial Unicode MS</vt:lpstr>
      <vt:lpstr>Calibri</vt:lpstr>
      <vt:lpstr>2_Office 主题​​</vt:lpstr>
      <vt:lpstr>第三单元</vt:lpstr>
      <vt:lpstr>PowerPoint 演示文稿</vt:lpstr>
      <vt:lpstr>第1课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sde</cp:lastModifiedBy>
  <cp:revision>90</cp:revision>
  <dcterms:created xsi:type="dcterms:W3CDTF">2023-08-09T12:44:00Z</dcterms:created>
  <dcterms:modified xsi:type="dcterms:W3CDTF">2024-09-15T14:24:58Z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4F0C9907D1B64CC2AC541E3B02A7F352_13</vt:lpwstr>
  </property>
  <property fmtid="{D5CDD505-2E9C-101B-9397-08002B2CF9AE}" pid="3" name="KSOProductBuildVer">
    <vt:lpwstr>2052-12.1.0.18276</vt:lpwstr>
  </property>
</Properties>
</file>