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404" r:id="rId4"/>
    <p:sldId id="385" r:id="rId5"/>
    <p:sldId id="406" r:id="rId6"/>
    <p:sldId id="407" r:id="rId7"/>
    <p:sldId id="388" r:id="rId8"/>
    <p:sldId id="392" r:id="rId9"/>
    <p:sldId id="391" r:id="rId10"/>
    <p:sldId id="405" r:id="rId11"/>
    <p:sldId id="393" r:id="rId12"/>
    <p:sldId id="395" r:id="rId13"/>
    <p:sldId id="396" r:id="rId14"/>
    <p:sldId id="413" r:id="rId15"/>
    <p:sldId id="397" r:id="rId16"/>
    <p:sldId id="398" r:id="rId17"/>
    <p:sldId id="399" r:id="rId18"/>
    <p:sldId id="400" r:id="rId19"/>
    <p:sldId id="401" r:id="rId20"/>
    <p:sldId id="402" r:id="rId21"/>
    <p:sldId id="408" r:id="rId22"/>
    <p:sldId id="412" r:id="rId23"/>
    <p:sldId id="320" r:id="rId24"/>
    <p:sldId id="411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FF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  <a:srgbClr val="FF3300"/>
    <a:srgbClr val="CC00FF"/>
    <a:srgbClr val="FFFF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55"/>
  </p:normalViewPr>
  <p:slideViewPr>
    <p:cSldViewPr snapToGrid="0" showGuides="1">
      <p:cViewPr>
        <p:scale>
          <a:sx n="70" d="100"/>
          <a:sy n="70" d="100"/>
        </p:scale>
        <p:origin x="-1398" y="-438"/>
      </p:cViewPr>
      <p:guideLst>
        <p:guide orient="horz" pos="2160"/>
        <p:guide pos="2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51AB-7566-4642-9BC7-5B97E3E35CDE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53FE-357F-42B6-A575-F0D96D6E9E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31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53FE-357F-42B6-A575-F0D96D6E9ED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8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FF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矩形 4105"/>
          <p:cNvSpPr/>
          <p:nvPr/>
        </p:nvSpPr>
        <p:spPr>
          <a:xfrm>
            <a:off x="1122158" y="2390140"/>
            <a:ext cx="6991016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zh-CN" altLang="en-US" sz="4800" dirty="0" smtClean="0">
                <a:solidFill>
                  <a:schemeClr val="tx1"/>
                </a:solidFill>
                <a:latin typeface="宋体" panose="02010600030101010101" pitchFamily="2" charset="-122"/>
              </a:rPr>
              <a:t>六下字音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</a:rPr>
              <a:t>、字形专项复习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6409" y="1738450"/>
            <a:ext cx="7534894" cy="27105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1、形近误写 </a:t>
            </a:r>
            <a:r>
              <a:rPr lang="zh-CN" altLang="en-US" b="1" dirty="0"/>
              <a:t>。</a:t>
            </a:r>
          </a:p>
          <a:p>
            <a:pPr marL="0" indent="0">
              <a:buNone/>
            </a:pPr>
            <a:r>
              <a:rPr lang="zh-CN" altLang="en-US" b="1" dirty="0"/>
              <a:t> </a:t>
            </a:r>
            <a:r>
              <a:rPr lang="zh-CN" altLang="en-US" b="1" dirty="0">
                <a:solidFill>
                  <a:srgbClr val="0033CC"/>
                </a:solidFill>
              </a:rPr>
              <a:t>如：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“拔弄”</a:t>
            </a:r>
            <a:r>
              <a:rPr lang="zh-CN" altLang="en-US" b="1" dirty="0">
                <a:solidFill>
                  <a:srgbClr val="0033CC"/>
                </a:solidFill>
              </a:rPr>
              <a:t>中的</a:t>
            </a:r>
            <a:r>
              <a:rPr lang="zh-CN" altLang="en-US" b="1" dirty="0" smtClean="0">
                <a:solidFill>
                  <a:srgbClr val="0033CC"/>
                </a:solidFill>
              </a:rPr>
              <a:t>“拔”</a:t>
            </a:r>
            <a:r>
              <a:rPr lang="zh-CN" altLang="en-US" b="1" dirty="0">
                <a:solidFill>
                  <a:srgbClr val="0033CC"/>
                </a:solidFill>
              </a:rPr>
              <a:t>应写成</a:t>
            </a:r>
            <a:r>
              <a:rPr lang="zh-CN" altLang="en-US" b="1" dirty="0" smtClean="0">
                <a:solidFill>
                  <a:srgbClr val="0033CC"/>
                </a:solidFill>
              </a:rPr>
              <a:t>“拨”</a:t>
            </a:r>
            <a:r>
              <a:rPr lang="zh-CN" altLang="en-US" b="1" dirty="0">
                <a:solidFill>
                  <a:srgbClr val="0033CC"/>
                </a:solidFill>
              </a:rPr>
              <a:t>；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“五候”</a:t>
            </a:r>
            <a:r>
              <a:rPr lang="zh-CN" altLang="en-US" b="1" dirty="0">
                <a:solidFill>
                  <a:srgbClr val="0033CC"/>
                </a:solidFill>
              </a:rPr>
              <a:t>中的</a:t>
            </a:r>
            <a:r>
              <a:rPr lang="zh-CN" altLang="en-US" b="1" dirty="0" smtClean="0">
                <a:solidFill>
                  <a:srgbClr val="0033CC"/>
                </a:solidFill>
              </a:rPr>
              <a:t>“候”</a:t>
            </a:r>
            <a:r>
              <a:rPr lang="zh-CN" altLang="en-US" b="1" dirty="0">
                <a:solidFill>
                  <a:srgbClr val="0033CC"/>
                </a:solidFill>
              </a:rPr>
              <a:t>应写成</a:t>
            </a:r>
            <a:r>
              <a:rPr lang="zh-CN" altLang="en-US" b="1" dirty="0" smtClean="0">
                <a:solidFill>
                  <a:srgbClr val="0033CC"/>
                </a:solidFill>
              </a:rPr>
              <a:t>“侯” 等</a:t>
            </a:r>
            <a:endParaRPr lang="zh-CN" alt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49572" y="1943697"/>
            <a:ext cx="5343896" cy="1748643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2、音同误写  </a:t>
            </a:r>
            <a:r>
              <a:rPr lang="zh-CN" altLang="en-US" b="1" dirty="0"/>
              <a:t>  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33CC"/>
                </a:solidFill>
              </a:rPr>
              <a:t>如 ：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33CC"/>
                </a:solidFill>
              </a:rPr>
              <a:t>  </a:t>
            </a:r>
            <a:r>
              <a:rPr lang="zh-CN" altLang="en-US" b="1" dirty="0" smtClean="0">
                <a:solidFill>
                  <a:srgbClr val="0033CC"/>
                </a:solidFill>
              </a:rPr>
              <a:t>暴</a:t>
            </a:r>
            <a:r>
              <a:rPr lang="zh-CN" altLang="en-US" b="1" dirty="0" smtClean="0">
                <a:solidFill>
                  <a:srgbClr val="FF0000"/>
                </a:solidFill>
              </a:rPr>
              <a:t>躁</a:t>
            </a:r>
            <a:r>
              <a:rPr lang="zh-CN" altLang="en-US" b="1" dirty="0" smtClean="0">
                <a:solidFill>
                  <a:srgbClr val="0033CC"/>
                </a:solidFill>
              </a:rPr>
              <a:t>（燥）、严</a:t>
            </a:r>
            <a:r>
              <a:rPr lang="zh-CN" altLang="en-US" b="1" dirty="0" smtClean="0">
                <a:solidFill>
                  <a:srgbClr val="FF0000"/>
                </a:solidFill>
              </a:rPr>
              <a:t>峻</a:t>
            </a:r>
            <a:r>
              <a:rPr lang="zh-CN" altLang="en-US" b="1" dirty="0" smtClean="0">
                <a:solidFill>
                  <a:srgbClr val="0033CC"/>
                </a:solidFill>
              </a:rPr>
              <a:t>（竣）</a:t>
            </a:r>
            <a:r>
              <a:rPr lang="zh-CN" altLang="en-US" b="1" dirty="0">
                <a:solidFill>
                  <a:srgbClr val="0033CC"/>
                </a:solidFill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1725" y="1477370"/>
            <a:ext cx="5970895" cy="45262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3300"/>
                </a:solidFill>
                <a:latin typeface="+mn-ea"/>
              </a:rPr>
              <a:t>3</a:t>
            </a:r>
            <a:r>
              <a:rPr lang="zh-CN" altLang="en-US" b="1" dirty="0">
                <a:solidFill>
                  <a:srgbClr val="FF3300"/>
                </a:solidFill>
                <a:latin typeface="+mn-ea"/>
              </a:rPr>
              <a:t>、笔画误写 </a:t>
            </a:r>
            <a:r>
              <a:rPr lang="zh-CN" altLang="en-US" b="1" dirty="0">
                <a:solidFill>
                  <a:srgbClr val="C00000"/>
                </a:solidFill>
                <a:latin typeface="+mn-ea"/>
              </a:rPr>
              <a:t>  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如：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 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“腻”常有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同学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多一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撇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；</a:t>
            </a:r>
            <a:endParaRPr lang="en-US" altLang="zh-CN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 “哼”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多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一横；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 </a:t>
            </a:r>
            <a:endParaRPr lang="en-US" altLang="zh-CN" b="1" dirty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 “荒”多一点</a:t>
            </a:r>
            <a:r>
              <a:rPr lang="en-US" altLang="zh-CN" b="1" dirty="0" smtClean="0">
                <a:solidFill>
                  <a:srgbClr val="0033CC"/>
                </a:solidFill>
                <a:latin typeface="+mn-ea"/>
              </a:rPr>
              <a:t>……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4508" y="909129"/>
            <a:ext cx="45642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800" dirty="0"/>
              <a:t>一、</a:t>
            </a:r>
            <a:r>
              <a:rPr lang="zh-CN" altLang="en-US" sz="1800" dirty="0" smtClean="0"/>
              <a:t>给下列红色汉字选择正确读音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1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吻</a:t>
            </a:r>
            <a:r>
              <a:rPr lang="zh-CN" altLang="en-US" sz="1800" dirty="0" smtClean="0"/>
              <a:t>合 （</a:t>
            </a:r>
            <a:r>
              <a:rPr lang="en-US" altLang="zh-CN" sz="1800" dirty="0" smtClean="0"/>
              <a:t>A </a:t>
            </a:r>
            <a:r>
              <a:rPr lang="en-US" altLang="zh-CN" sz="1800" dirty="0" err="1" smtClean="0"/>
              <a:t>wěn</a:t>
            </a:r>
            <a:r>
              <a:rPr lang="en-US" altLang="zh-CN" sz="1800" dirty="0" smtClean="0"/>
              <a:t>   B </a:t>
            </a:r>
            <a:r>
              <a:rPr lang="en-US" altLang="zh-CN" sz="1800" dirty="0" err="1" smtClean="0"/>
              <a:t>wěng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2</a:t>
            </a:r>
            <a:r>
              <a:rPr lang="zh-CN" altLang="en-US" sz="1800" dirty="0" smtClean="0"/>
              <a:t>、笑</a:t>
            </a:r>
            <a:r>
              <a:rPr lang="zh-CN" altLang="en-US" sz="1800" dirty="0" smtClean="0">
                <a:solidFill>
                  <a:srgbClr val="FF0000"/>
                </a:solidFill>
              </a:rPr>
              <a:t>盈盈 </a:t>
            </a:r>
            <a:r>
              <a:rPr lang="en-US" altLang="zh-CN" sz="1800" dirty="0" smtClean="0"/>
              <a:t>(A </a:t>
            </a:r>
            <a:r>
              <a:rPr lang="en-US" altLang="zh-CN" sz="1800" dirty="0" err="1" smtClean="0"/>
              <a:t>yín</a:t>
            </a:r>
            <a:r>
              <a:rPr lang="en-US" altLang="zh-CN" sz="1800" dirty="0" smtClean="0"/>
              <a:t>   B </a:t>
            </a:r>
            <a:r>
              <a:rPr lang="en-US" altLang="zh-CN" sz="1800" dirty="0" err="1" smtClean="0"/>
              <a:t>yíng</a:t>
            </a:r>
            <a:r>
              <a:rPr lang="zh-CN" altLang="en-US" sz="1800" dirty="0" smtClean="0"/>
              <a:t>）</a:t>
            </a:r>
            <a:endParaRPr lang="en-US" altLang="zh-CN" sz="1800" dirty="0"/>
          </a:p>
          <a:p>
            <a:pPr algn="l"/>
            <a:r>
              <a:rPr lang="en-US" altLang="zh-CN" sz="1800" dirty="0" smtClean="0"/>
              <a:t>3</a:t>
            </a:r>
            <a:r>
              <a:rPr lang="zh-CN" altLang="en-US" sz="1800" dirty="0" smtClean="0"/>
              <a:t>、目</a:t>
            </a:r>
            <a:r>
              <a:rPr lang="zh-CN" altLang="en-US" sz="1800" dirty="0" smtClean="0">
                <a:solidFill>
                  <a:srgbClr val="FF0000"/>
                </a:solidFill>
              </a:rPr>
              <a:t>瞪</a:t>
            </a:r>
            <a:r>
              <a:rPr lang="zh-CN" altLang="en-US" sz="1800" dirty="0" smtClean="0"/>
              <a:t>口呆</a:t>
            </a:r>
            <a:r>
              <a:rPr lang="en-US" altLang="zh-CN" sz="1800" dirty="0" smtClean="0"/>
              <a:t>(A </a:t>
            </a:r>
            <a:r>
              <a:rPr lang="en-US" altLang="zh-CN" sz="1800" dirty="0" err="1" smtClean="0"/>
              <a:t>dèn</a:t>
            </a:r>
            <a:r>
              <a:rPr lang="en-US" altLang="zh-CN" sz="1800" dirty="0" smtClean="0"/>
              <a:t>  B </a:t>
            </a:r>
            <a:r>
              <a:rPr lang="en-US" altLang="zh-CN" sz="1800" dirty="0" err="1" smtClean="0"/>
              <a:t>dèng</a:t>
            </a:r>
            <a:r>
              <a:rPr lang="en-US" altLang="zh-CN" sz="1800" dirty="0" smtClean="0"/>
              <a:t>)</a:t>
            </a:r>
          </a:p>
          <a:p>
            <a:pPr algn="l"/>
            <a:r>
              <a:rPr lang="en-US" altLang="zh-CN" sz="1800" dirty="0" smtClean="0"/>
              <a:t>4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焚</a:t>
            </a:r>
            <a:r>
              <a:rPr lang="zh-CN" altLang="en-US" sz="1800" dirty="0" smtClean="0"/>
              <a:t>烧  （</a:t>
            </a:r>
            <a:r>
              <a:rPr lang="en-US" altLang="zh-CN" sz="1800" dirty="0" smtClean="0"/>
              <a:t>A </a:t>
            </a:r>
            <a:r>
              <a:rPr lang="en-US" altLang="zh-CN" sz="1800" dirty="0" err="1" smtClean="0"/>
              <a:t>fén</a:t>
            </a:r>
            <a:r>
              <a:rPr lang="en-US" altLang="zh-CN" sz="1800" dirty="0" smtClean="0"/>
              <a:t>   B </a:t>
            </a:r>
            <a:r>
              <a:rPr lang="en-US" altLang="zh-CN" sz="1800" dirty="0" err="1" smtClean="0"/>
              <a:t>féng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5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栖</a:t>
            </a:r>
            <a:r>
              <a:rPr lang="zh-CN" altLang="en-US" sz="1800" dirty="0" smtClean="0"/>
              <a:t>息  （</a:t>
            </a:r>
            <a:r>
              <a:rPr lang="en-US" altLang="zh-CN" sz="1800" dirty="0" smtClean="0"/>
              <a:t>A </a:t>
            </a:r>
            <a:r>
              <a:rPr lang="en-US" altLang="zh-CN" sz="1800" dirty="0" err="1" smtClean="0"/>
              <a:t>qī</a:t>
            </a:r>
            <a:r>
              <a:rPr lang="en-US" altLang="zh-CN" sz="1800" dirty="0" smtClean="0"/>
              <a:t>     </a:t>
            </a:r>
            <a:r>
              <a:rPr lang="en-US" altLang="zh-CN" sz="1800" dirty="0"/>
              <a:t>B </a:t>
            </a:r>
            <a:r>
              <a:rPr lang="en-US" altLang="zh-CN" sz="1800" dirty="0" err="1" smtClean="0"/>
              <a:t>xī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6</a:t>
            </a:r>
            <a:r>
              <a:rPr lang="zh-CN" altLang="en-US" sz="1800" dirty="0" smtClean="0"/>
              <a:t>、花</a:t>
            </a:r>
            <a:r>
              <a:rPr lang="zh-CN" altLang="en-US" sz="1800" dirty="0" smtClean="0">
                <a:solidFill>
                  <a:srgbClr val="FF0000"/>
                </a:solidFill>
              </a:rPr>
              <a:t>圃</a:t>
            </a:r>
            <a:r>
              <a:rPr lang="zh-CN" altLang="en-US" sz="1800" dirty="0" smtClean="0"/>
              <a:t>  （</a:t>
            </a:r>
            <a:r>
              <a:rPr lang="en-US" altLang="zh-CN" sz="1800" dirty="0"/>
              <a:t>A </a:t>
            </a:r>
            <a:r>
              <a:rPr lang="en-US" altLang="zh-CN" sz="1800" dirty="0" err="1" smtClean="0"/>
              <a:t>fǔ</a:t>
            </a:r>
            <a:r>
              <a:rPr lang="en-US" altLang="zh-CN" sz="1800" dirty="0" smtClean="0"/>
              <a:t>     B </a:t>
            </a:r>
            <a:r>
              <a:rPr lang="en-US" altLang="zh-CN" sz="1800" dirty="0" err="1" smtClean="0"/>
              <a:t>pǔ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7</a:t>
            </a:r>
            <a:r>
              <a:rPr lang="zh-CN" altLang="en-US" sz="1800" dirty="0" smtClean="0"/>
              <a:t>、花</a:t>
            </a:r>
            <a:r>
              <a:rPr lang="zh-CN" altLang="en-US" sz="1800" dirty="0" smtClean="0">
                <a:solidFill>
                  <a:srgbClr val="FF0000"/>
                </a:solidFill>
              </a:rPr>
              <a:t>蕊</a:t>
            </a:r>
            <a:r>
              <a:rPr lang="zh-CN" altLang="en-US" sz="1800" dirty="0" smtClean="0"/>
              <a:t>  （</a:t>
            </a:r>
            <a:r>
              <a:rPr lang="en-US" altLang="zh-CN" sz="1800" dirty="0"/>
              <a:t>A </a:t>
            </a:r>
            <a:r>
              <a:rPr lang="en-US" altLang="zh-CN" sz="1800" dirty="0" err="1" smtClean="0"/>
              <a:t>ruǐ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B </a:t>
            </a:r>
            <a:r>
              <a:rPr lang="en-US" altLang="zh-CN" sz="1800" dirty="0" err="1" smtClean="0"/>
              <a:t>xīn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8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处</a:t>
            </a:r>
            <a:r>
              <a:rPr lang="zh-CN" altLang="en-US" sz="1800" dirty="0" smtClean="0"/>
              <a:t>境  （</a:t>
            </a:r>
            <a:r>
              <a:rPr lang="en-US" altLang="zh-CN" sz="1800" dirty="0"/>
              <a:t>A </a:t>
            </a:r>
            <a:r>
              <a:rPr lang="en-US" altLang="zh-CN" sz="1800" dirty="0" err="1" smtClean="0"/>
              <a:t>chǔ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B </a:t>
            </a:r>
            <a:r>
              <a:rPr lang="en-US" altLang="zh-CN" sz="1800" dirty="0" err="1" smtClean="0"/>
              <a:t>chù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9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分</a:t>
            </a:r>
            <a:r>
              <a:rPr lang="zh-CN" altLang="en-US" sz="1800" dirty="0" smtClean="0"/>
              <a:t>外  （</a:t>
            </a:r>
            <a:r>
              <a:rPr lang="en-US" altLang="zh-CN" sz="1800" dirty="0"/>
              <a:t>A </a:t>
            </a:r>
            <a:r>
              <a:rPr lang="en-US" altLang="zh-CN" sz="1800" dirty="0" err="1" smtClean="0"/>
              <a:t>fēn</a:t>
            </a:r>
            <a:r>
              <a:rPr lang="en-US" altLang="zh-CN" sz="1800" dirty="0" smtClean="0"/>
              <a:t>    </a:t>
            </a:r>
            <a:r>
              <a:rPr lang="en-US" altLang="zh-CN" sz="1800" dirty="0"/>
              <a:t>B </a:t>
            </a:r>
            <a:r>
              <a:rPr lang="en-US" altLang="zh-CN" sz="1800" dirty="0" err="1" smtClean="0"/>
              <a:t>fèn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en-US" altLang="zh-CN" sz="1800" dirty="0" smtClean="0"/>
              <a:t>10</a:t>
            </a:r>
            <a:r>
              <a:rPr lang="zh-CN" altLang="en-US" sz="1800" dirty="0" smtClean="0"/>
              <a:t>、</a:t>
            </a:r>
            <a:r>
              <a:rPr lang="zh-CN" altLang="en-US" sz="1800" dirty="0" smtClean="0">
                <a:solidFill>
                  <a:srgbClr val="FF0000"/>
                </a:solidFill>
              </a:rPr>
              <a:t>间</a:t>
            </a:r>
            <a:r>
              <a:rPr lang="zh-CN" altLang="en-US" sz="1800" dirty="0" smtClean="0"/>
              <a:t>断 （</a:t>
            </a:r>
            <a:r>
              <a:rPr lang="en-US" altLang="zh-CN" sz="1800" dirty="0" smtClean="0"/>
              <a:t>A </a:t>
            </a:r>
            <a:r>
              <a:rPr lang="en-US" altLang="zh-CN" sz="1800" dirty="0" err="1" smtClean="0"/>
              <a:t>jiān</a:t>
            </a:r>
            <a:r>
              <a:rPr lang="en-US" altLang="zh-CN" sz="1800" dirty="0" smtClean="0"/>
              <a:t>   </a:t>
            </a:r>
            <a:r>
              <a:rPr lang="en-US" altLang="zh-CN" sz="1800" dirty="0" err="1" smtClean="0"/>
              <a:t>Bjiàn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</p:txBody>
      </p:sp>
      <p:sp>
        <p:nvSpPr>
          <p:cNvPr id="3" name="文本框 1"/>
          <p:cNvSpPr txBox="1"/>
          <p:nvPr/>
        </p:nvSpPr>
        <p:spPr>
          <a:xfrm>
            <a:off x="4713130" y="1330428"/>
            <a:ext cx="45642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11</a:t>
            </a:r>
            <a:r>
              <a:rPr lang="zh-CN" altLang="en-US" sz="1800" dirty="0"/>
              <a:t>、翻箱</a:t>
            </a:r>
            <a:r>
              <a:rPr lang="zh-CN" altLang="en-US" sz="1800" dirty="0">
                <a:solidFill>
                  <a:srgbClr val="FF0000"/>
                </a:solidFill>
              </a:rPr>
              <a:t>倒</a:t>
            </a:r>
            <a:r>
              <a:rPr lang="zh-CN" altLang="en-US" sz="1800" dirty="0"/>
              <a:t>柜（</a:t>
            </a:r>
            <a:r>
              <a:rPr lang="en-US" altLang="zh-CN" sz="1800" dirty="0"/>
              <a:t>A </a:t>
            </a:r>
            <a:r>
              <a:rPr lang="en-US" altLang="zh-CN" sz="1800" dirty="0" err="1"/>
              <a:t>dǎo</a:t>
            </a:r>
            <a:r>
              <a:rPr lang="en-US" altLang="zh-CN" sz="1800" dirty="0"/>
              <a:t>  B </a:t>
            </a:r>
            <a:r>
              <a:rPr lang="en-US" altLang="zh-CN" sz="1800" dirty="0" err="1"/>
              <a:t>dào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r>
              <a:rPr lang="en-US" altLang="zh-CN" sz="1800" dirty="0"/>
              <a:t>12</a:t>
            </a:r>
            <a:r>
              <a:rPr lang="zh-CN" altLang="en-US" sz="1800" dirty="0"/>
              <a:t>、苍</a:t>
            </a:r>
            <a:r>
              <a:rPr lang="zh-CN" altLang="en-US" sz="1800" dirty="0">
                <a:solidFill>
                  <a:srgbClr val="FF0000"/>
                </a:solidFill>
              </a:rPr>
              <a:t>劲</a:t>
            </a:r>
            <a:r>
              <a:rPr lang="zh-CN" altLang="en-US" sz="1800" dirty="0"/>
              <a:t>  （</a:t>
            </a:r>
            <a:r>
              <a:rPr lang="en-US" altLang="zh-CN" sz="1800" dirty="0"/>
              <a:t>A </a:t>
            </a:r>
            <a:r>
              <a:rPr lang="en-US" altLang="zh-CN" sz="1800" dirty="0" err="1"/>
              <a:t>jìn</a:t>
            </a:r>
            <a:r>
              <a:rPr lang="en-US" altLang="zh-CN" sz="1800" dirty="0"/>
              <a:t>   B </a:t>
            </a:r>
            <a:r>
              <a:rPr lang="en-US" altLang="zh-CN" sz="1800" dirty="0" err="1"/>
              <a:t>jìng</a:t>
            </a:r>
            <a:r>
              <a:rPr lang="zh-CN" altLang="en-US" sz="1800" dirty="0"/>
              <a:t>） </a:t>
            </a:r>
            <a:endParaRPr lang="en-US" altLang="zh-CN" sz="1800" dirty="0"/>
          </a:p>
          <a:p>
            <a:r>
              <a:rPr lang="en-US" altLang="zh-CN" sz="1800" dirty="0"/>
              <a:t>13</a:t>
            </a:r>
            <a:r>
              <a:rPr lang="zh-CN" altLang="en-US" sz="1800" dirty="0"/>
              <a:t>、</a:t>
            </a:r>
            <a:r>
              <a:rPr lang="zh-CN" altLang="en-US" sz="1800" dirty="0">
                <a:solidFill>
                  <a:srgbClr val="FF0000"/>
                </a:solidFill>
              </a:rPr>
              <a:t>燕</a:t>
            </a:r>
            <a:r>
              <a:rPr lang="zh-CN" altLang="en-US" sz="1800" dirty="0"/>
              <a:t>山  （</a:t>
            </a:r>
            <a:r>
              <a:rPr lang="en-US" altLang="zh-CN" sz="1800" dirty="0"/>
              <a:t>A </a:t>
            </a:r>
            <a:r>
              <a:rPr lang="en-US" altLang="zh-CN" sz="1800" dirty="0" err="1"/>
              <a:t>yān</a:t>
            </a:r>
            <a:r>
              <a:rPr lang="en-US" altLang="zh-CN" sz="1800" dirty="0"/>
              <a:t>   B </a:t>
            </a:r>
            <a:r>
              <a:rPr lang="en-US" altLang="zh-CN" sz="1800" dirty="0" err="1"/>
              <a:t>yàn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algn="l"/>
            <a:endParaRPr lang="en-US" altLang="zh-CN" sz="1800" dirty="0" smtClean="0"/>
          </a:p>
          <a:p>
            <a:pPr algn="l"/>
            <a:r>
              <a:rPr lang="zh-CN" altLang="en-US" sz="1800" dirty="0" smtClean="0"/>
              <a:t>二、选字填空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A</a:t>
            </a:r>
            <a:r>
              <a:rPr lang="zh-CN" altLang="en-US" sz="1800" dirty="0" smtClean="0"/>
              <a:t>、峻    </a:t>
            </a:r>
            <a:r>
              <a:rPr lang="en-US" altLang="zh-CN" sz="1800" dirty="0" smtClean="0"/>
              <a:t>B</a:t>
            </a:r>
            <a:r>
              <a:rPr lang="zh-CN" altLang="en-US" sz="1800" dirty="0" smtClean="0"/>
              <a:t>、竣    </a:t>
            </a:r>
            <a:r>
              <a:rPr lang="en-US" altLang="zh-CN" sz="1800" dirty="0" smtClean="0"/>
              <a:t>C</a:t>
            </a:r>
            <a:r>
              <a:rPr lang="zh-CN" altLang="en-US" sz="1800" dirty="0" smtClean="0"/>
              <a:t>、骏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14</a:t>
            </a:r>
            <a:r>
              <a:rPr lang="zh-CN" altLang="en-US" sz="1800" dirty="0" smtClean="0"/>
              <a:t>、严（    ）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15</a:t>
            </a:r>
            <a:r>
              <a:rPr lang="zh-CN" altLang="en-US" sz="1800" dirty="0" smtClean="0"/>
              <a:t>、（    ）马</a:t>
            </a:r>
            <a:endParaRPr lang="en-US" altLang="zh-CN" sz="1800" dirty="0" smtClean="0"/>
          </a:p>
          <a:p>
            <a:pPr algn="l"/>
            <a:r>
              <a:rPr lang="en-US" altLang="zh-CN" sz="1800" dirty="0" smtClean="0"/>
              <a:t>16</a:t>
            </a:r>
            <a:r>
              <a:rPr lang="zh-CN" altLang="en-US" sz="1800" dirty="0" smtClean="0"/>
              <a:t>、（    ）工</a:t>
            </a:r>
            <a:endParaRPr lang="en-US" altLang="zh-CN" sz="1800" dirty="0"/>
          </a:p>
          <a:p>
            <a:pPr algn="l"/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999651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0836" y="2469127"/>
            <a:ext cx="6437152" cy="114168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C00000"/>
                </a:solidFill>
              </a:rPr>
              <a:t>字音字形积累复习方法</a:t>
            </a:r>
            <a:endParaRPr lang="zh-CN" alt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6347" y="1202216"/>
            <a:ext cx="8229600" cy="4543492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一、字音积累复习方法：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、记少去多法</a:t>
            </a:r>
            <a:endParaRPr lang="zh-CN" altLang="en-US" b="1" dirty="0"/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如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：“似”有两个读音“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shì</a:t>
            </a:r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”“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+mn-ea"/>
              </a:rPr>
              <a:t>sì</a:t>
            </a:r>
            <a:r>
              <a:rPr lang="en-US" altLang="zh-CN" sz="2800" b="1" dirty="0" smtClean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”，只有“似的 ”读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shì</a:t>
            </a:r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”，其他情况都读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sì</a:t>
            </a:r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”。</a:t>
            </a:r>
            <a:endParaRPr lang="en-US" altLang="zh-CN" sz="2800" b="1" dirty="0" smtClean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再如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：“脉”有两个读音“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mò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mài</a:t>
            </a:r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”，只有形容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用眼神表达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爱慕情意时读</a:t>
            </a:r>
            <a:r>
              <a:rPr lang="zh-CN" altLang="en-US" sz="2800" b="1" dirty="0">
                <a:solidFill>
                  <a:srgbClr val="002060"/>
                </a:solidFill>
                <a:latin typeface="+mn-ea"/>
              </a:rPr>
              <a:t>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mò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”，其他情况都读“</a:t>
            </a:r>
            <a:r>
              <a:rPr lang="en-US" altLang="zh-CN" sz="2800" b="1" dirty="0" err="1">
                <a:solidFill>
                  <a:srgbClr val="002060"/>
                </a:solidFill>
                <a:latin typeface="+mn-ea"/>
              </a:rPr>
              <a:t>mài</a:t>
            </a:r>
            <a:r>
              <a:rPr lang="en-US" altLang="zh-CN" sz="2800" b="1" dirty="0">
                <a:solidFill>
                  <a:srgbClr val="002060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2060"/>
                </a:solidFill>
                <a:latin typeface="+mn-ea"/>
              </a:rPr>
              <a:t>”。</a:t>
            </a:r>
            <a:endParaRPr lang="en-US" altLang="zh-CN" sz="2800" b="1" dirty="0">
              <a:solidFill>
                <a:srgbClr val="002060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33CC"/>
                </a:solidFill>
              </a:rPr>
              <a:t>这种</a:t>
            </a:r>
            <a:r>
              <a:rPr lang="zh-CN" altLang="en-US" sz="2800" b="1" dirty="0">
                <a:solidFill>
                  <a:srgbClr val="0033CC"/>
                </a:solidFill>
              </a:rPr>
              <a:t>方法大大减少了记忆的量，从而提高了记忆的效果。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847" y="793750"/>
            <a:ext cx="8229600" cy="6064250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2、同音合并法</a:t>
            </a:r>
            <a:endParaRPr lang="zh-CN" altLang="en-US" b="1" dirty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    针对</a:t>
            </a:r>
            <a:r>
              <a:rPr lang="zh-CN" altLang="en-US" b="1" dirty="0">
                <a:solidFill>
                  <a:schemeClr val="tx1"/>
                </a:solidFill>
                <a:latin typeface="+mn-ea"/>
              </a:rPr>
              <a:t>考题辨析读音全相同或不全相同的考查方式，我们可以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将一些常见的字按读音合并记忆</a:t>
            </a:r>
            <a:r>
              <a:rPr lang="zh-CN" altLang="en-US" b="1" dirty="0">
                <a:solidFill>
                  <a:schemeClr val="tx1"/>
                </a:solidFill>
                <a:latin typeface="+mn-ea"/>
              </a:rPr>
              <a:t>，以提高</a:t>
            </a:r>
            <a:r>
              <a:rPr lang="zh-CN" altLang="en-US" b="1" dirty="0" smtClean="0">
                <a:solidFill>
                  <a:schemeClr val="tx1"/>
                </a:solidFill>
                <a:latin typeface="+mn-ea"/>
              </a:rPr>
              <a:t>效率。</a:t>
            </a:r>
            <a:endParaRPr lang="en-US" altLang="zh-CN" b="1" dirty="0" smtClean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如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：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“</a:t>
            </a:r>
            <a:r>
              <a:rPr lang="en-US" altLang="zh-CN" b="1" dirty="0" err="1" smtClean="0">
                <a:solidFill>
                  <a:srgbClr val="0033CC"/>
                </a:solidFill>
                <a:latin typeface="+mn-ea"/>
              </a:rPr>
              <a:t>bì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”，可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将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“毙”“避”等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考查频率高的词合并记忆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。</a:t>
            </a:r>
            <a:endParaRPr lang="en-US" altLang="zh-CN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再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如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“j</a:t>
            </a:r>
            <a:r>
              <a:rPr lang="en-US" altLang="zh-CN" b="1" dirty="0" err="1" smtClean="0">
                <a:solidFill>
                  <a:srgbClr val="0033CC"/>
                </a:solidFill>
                <a:latin typeface="+mn-ea"/>
              </a:rPr>
              <a:t>iǎo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”，可将“饺”“搅”“绞”等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字词合并记忆，既加大了记忆的数量，也可提高记忆的速度。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849" y="555635"/>
            <a:ext cx="8229600" cy="54084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二、字形</a:t>
            </a:r>
            <a:r>
              <a:rPr lang="zh-CN" altLang="en-US" b="1" dirty="0">
                <a:solidFill>
                  <a:srgbClr val="FF0000"/>
                </a:solidFill>
              </a:rPr>
              <a:t>积累</a:t>
            </a:r>
            <a:r>
              <a:rPr lang="zh-CN" altLang="en-US" b="1" dirty="0" smtClean="0">
                <a:solidFill>
                  <a:srgbClr val="FF0000"/>
                </a:solidFill>
              </a:rPr>
              <a:t>方法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>
                <a:solidFill>
                  <a:srgbClr val="FF0000"/>
                </a:solidFill>
              </a:rPr>
              <a:t>、同音归类法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chemeClr val="tx1"/>
                </a:solidFill>
              </a:rPr>
              <a:t>      </a:t>
            </a:r>
            <a:r>
              <a:rPr lang="zh-CN" altLang="en-US" sz="2800" b="1" dirty="0" smtClean="0">
                <a:solidFill>
                  <a:schemeClr val="tx1"/>
                </a:solidFill>
              </a:rPr>
              <a:t>字形，考查</a:t>
            </a:r>
            <a:r>
              <a:rPr lang="zh-CN" altLang="en-US" sz="2800" b="1" dirty="0">
                <a:solidFill>
                  <a:schemeClr val="tx1"/>
                </a:solidFill>
              </a:rPr>
              <a:t>同音、近音字误写是重点，在复习时我们可以将考查频率高的一些</a:t>
            </a:r>
            <a:r>
              <a:rPr lang="zh-CN" altLang="en-US" sz="2800" b="1" dirty="0">
                <a:solidFill>
                  <a:srgbClr val="FF0000"/>
                </a:solidFill>
              </a:rPr>
              <a:t>同音近音字归类记忆</a:t>
            </a:r>
            <a:r>
              <a:rPr lang="zh-CN" altLang="en-US" sz="2800" b="1" dirty="0">
                <a:solidFill>
                  <a:schemeClr val="tx1"/>
                </a:solidFill>
              </a:rPr>
              <a:t>，会提高效果。</a:t>
            </a:r>
          </a:p>
          <a:p>
            <a:pPr marL="0" indent="0">
              <a:buNone/>
            </a:pPr>
            <a:r>
              <a:rPr lang="zh-CN" altLang="en-US" sz="2800" b="1" dirty="0">
                <a:solidFill>
                  <a:srgbClr val="0033CC"/>
                </a:solidFill>
              </a:rPr>
              <a:t>如：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“腊”</a:t>
            </a:r>
            <a:r>
              <a:rPr lang="zh-CN" altLang="en-US" sz="2800" b="1" dirty="0">
                <a:solidFill>
                  <a:srgbClr val="0033CC"/>
                </a:solidFill>
              </a:rPr>
              <a:t>和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“蜡”</a:t>
            </a:r>
            <a:r>
              <a:rPr lang="zh-CN" altLang="en-US" sz="2800" b="1" dirty="0">
                <a:solidFill>
                  <a:srgbClr val="0033CC"/>
                </a:solidFill>
              </a:rPr>
              <a:t>误用，相关的词语有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“腊月”“蜡笔” 等</a:t>
            </a:r>
            <a:r>
              <a:rPr lang="zh-CN" altLang="en-US" sz="2800" b="1" dirty="0">
                <a:solidFill>
                  <a:srgbClr val="0033CC"/>
                </a:solidFill>
              </a:rPr>
              <a:t>，将其归类放在一起辨析，效果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不错。</a:t>
            </a:r>
            <a:endParaRPr lang="en-US" altLang="zh-CN" sz="28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2060"/>
                </a:solidFill>
              </a:rPr>
              <a:t>      腊（腊月）</a:t>
            </a:r>
            <a:endParaRPr lang="en-US" altLang="zh-CN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2060"/>
                </a:solidFill>
              </a:rPr>
              <a:t>      蜡（蜡笔）</a:t>
            </a:r>
            <a:endParaRPr lang="en-US" altLang="zh-CN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903" y="728232"/>
            <a:ext cx="8229600" cy="5044772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、同字联系法</a:t>
            </a:r>
          </a:p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   积累复习字词</a:t>
            </a:r>
            <a:r>
              <a:rPr lang="zh-CN" altLang="en-US" sz="2800" b="1" dirty="0">
                <a:latin typeface="+mn-ea"/>
              </a:rPr>
              <a:t>时，将包含重点考查字的词语，连成线记忆，往往有事半功倍之效。</a:t>
            </a:r>
          </a:p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   如：</a:t>
            </a:r>
            <a:r>
              <a:rPr lang="zh-CN" altLang="en-US" sz="2800" b="1" dirty="0" smtClean="0">
                <a:solidFill>
                  <a:srgbClr val="0033CC"/>
                </a:solidFill>
                <a:latin typeface="+mn-ea"/>
              </a:rPr>
              <a:t>“俱”，可联系“俱乐部”“一应俱全”</a:t>
            </a:r>
            <a:r>
              <a:rPr lang="zh-CN" altLang="en-US" sz="2800" b="1" dirty="0">
                <a:solidFill>
                  <a:srgbClr val="0033CC"/>
                </a:solidFill>
                <a:latin typeface="+mn-ea"/>
              </a:rPr>
              <a:t>“百废俱兴” </a:t>
            </a:r>
            <a:r>
              <a:rPr lang="zh-CN" altLang="en-US" sz="2800" b="1" dirty="0" smtClean="0">
                <a:solidFill>
                  <a:srgbClr val="0033CC"/>
                </a:solidFill>
                <a:latin typeface="+mn-ea"/>
              </a:rPr>
              <a:t>“声色俱厉”等。</a:t>
            </a:r>
            <a:endParaRPr lang="en-US" altLang="zh-CN" sz="2800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33CC"/>
                </a:solidFill>
                <a:latin typeface="+mn-ea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俱：俱乐部、一应俱全、百废俱兴、声色俱厉</a:t>
            </a:r>
            <a:endParaRPr lang="en-US" altLang="zh-CN" sz="2800" b="1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CN" sz="2800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solidFill>
                  <a:srgbClr val="0033CC"/>
                </a:solidFill>
                <a:latin typeface="+mn-ea"/>
              </a:rPr>
              <a:t>   再如：“刑”，可联系“酷刑”“苦刑”“刑法”“刑罚”等。</a:t>
            </a:r>
            <a:endParaRPr lang="en-US" altLang="zh-CN" sz="2800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zh-CN" altLang="en-US" sz="2800" b="1" dirty="0" smtClean="0">
                <a:solidFill>
                  <a:srgbClr val="0033CC"/>
                </a:solidFill>
                <a:latin typeface="+mn-ea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刑：酷刑、苦刑、刑法、刑罚</a:t>
            </a:r>
            <a:endParaRPr lang="zh-CN" altLang="en-US" sz="28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628" y="1377361"/>
            <a:ext cx="8229600" cy="4054447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、形义结合法</a:t>
            </a:r>
            <a:endParaRPr lang="zh-CN" altLang="en-US" b="1" dirty="0">
              <a:latin typeface="+mn-ea"/>
            </a:endParaRPr>
          </a:p>
          <a:p>
            <a:pPr marL="0" indent="0">
              <a:buNone/>
            </a:pPr>
            <a:r>
              <a:rPr lang="zh-CN" altLang="en-US" b="1" dirty="0" smtClean="0">
                <a:latin typeface="+mn-ea"/>
              </a:rPr>
              <a:t>    汉字</a:t>
            </a:r>
            <a:r>
              <a:rPr lang="zh-CN" altLang="en-US" b="1" dirty="0">
                <a:latin typeface="+mn-ea"/>
              </a:rPr>
              <a:t>是表义文字，利用这一特点，我们可以借助字形联系语义来辨析词语。</a:t>
            </a:r>
          </a:p>
          <a:p>
            <a:pPr marL="0" indent="0">
              <a:buNone/>
            </a:pP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如：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    “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严峻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”“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崇山峻岭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”“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竣工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”“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骏马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”“</a:t>
            </a:r>
            <a:r>
              <a:rPr lang="zh-CN" altLang="en-US" b="1" dirty="0" smtClean="0">
                <a:solidFill>
                  <a:srgbClr val="FF0000"/>
                </a:solidFill>
                <a:latin typeface="+mn-ea"/>
              </a:rPr>
              <a:t>俊俏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”等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词语，我们利用其形旁的差异，结合语义，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就容易</a:t>
            </a:r>
            <a:r>
              <a:rPr lang="zh-CN" altLang="en-US" b="1" dirty="0">
                <a:solidFill>
                  <a:srgbClr val="0033CC"/>
                </a:solidFill>
                <a:latin typeface="+mn-ea"/>
              </a:rPr>
              <a:t>区分了</a:t>
            </a:r>
            <a:r>
              <a:rPr lang="zh-CN" altLang="en-US" b="1" dirty="0" smtClean="0">
                <a:solidFill>
                  <a:srgbClr val="0033CC"/>
                </a:solidFill>
                <a:latin typeface="+mn-ea"/>
              </a:rPr>
              <a:t>。</a:t>
            </a:r>
            <a:endParaRPr lang="en-US" altLang="zh-CN" b="1" dirty="0" smtClean="0">
              <a:solidFill>
                <a:srgbClr val="0033CC"/>
              </a:solidFill>
              <a:latin typeface="+mn-ea"/>
            </a:endParaRPr>
          </a:p>
          <a:p>
            <a:pPr marL="0" indent="0">
              <a:buNone/>
            </a:pPr>
            <a:endParaRPr lang="zh-CN" altLang="en-US" b="1" dirty="0">
              <a:solidFill>
                <a:srgbClr val="0033CC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/>
          <p:nvPr/>
        </p:nvSpPr>
        <p:spPr>
          <a:xfrm>
            <a:off x="699870" y="880087"/>
            <a:ext cx="8150225" cy="5545749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考试内容</a:t>
            </a:r>
            <a:r>
              <a:rPr lang="en-US" alt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cs typeface="Times New Roman" panose="02020603050405020304" pitchFamily="18" charset="0"/>
              </a:rPr>
              <a:t>写字表中的</a:t>
            </a:r>
            <a:r>
              <a:rPr lang="en-US" altLang="zh-CN" sz="2400" dirty="0">
                <a:cs typeface="Times New Roman" panose="02020603050405020304" pitchFamily="18" charset="0"/>
              </a:rPr>
              <a:t>120</a:t>
            </a:r>
            <a:r>
              <a:rPr lang="zh-CN" altLang="en-US" sz="2400" dirty="0">
                <a:cs typeface="Times New Roman" panose="02020603050405020304" pitchFamily="18" charset="0"/>
              </a:rPr>
              <a:t>个生字，词语表中</a:t>
            </a:r>
            <a:r>
              <a:rPr lang="en-US" altLang="zh-CN" sz="2400" dirty="0">
                <a:cs typeface="Times New Roman" panose="02020603050405020304" pitchFamily="18" charset="0"/>
              </a:rPr>
              <a:t>161</a:t>
            </a:r>
            <a:r>
              <a:rPr lang="zh-CN" altLang="en-US" sz="2400" dirty="0">
                <a:cs typeface="Times New Roman" panose="02020603050405020304" pitchFamily="18" charset="0"/>
              </a:rPr>
              <a:t>个词语。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cs typeface="Times New Roman" panose="02020603050405020304" pitchFamily="18" charset="0"/>
              </a:rPr>
              <a:t>能正确区分生字中的形近字、同音异体字和其他易错易混淆的字，并用之组词。</a:t>
            </a:r>
          </a:p>
          <a:p>
            <a:pPr algn="just"/>
            <a:r>
              <a:rPr lang="en-US" alt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考查能力</a:t>
            </a:r>
            <a:r>
              <a:rPr lang="en-US" altLang="zh-CN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(1)</a:t>
            </a:r>
            <a:r>
              <a:rPr lang="zh-CN" altLang="en-US" sz="2400" dirty="0">
                <a:cs typeface="Times New Roman" panose="02020603050405020304" pitchFamily="18" charset="0"/>
              </a:rPr>
              <a:t>能利用汉语拼音纠正地方音，能分辨出常见误读。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(2)</a:t>
            </a:r>
            <a:r>
              <a:rPr lang="zh-CN" altLang="en-US" sz="2400" dirty="0">
                <a:cs typeface="Times New Roman" panose="02020603050405020304" pitchFamily="18" charset="0"/>
              </a:rPr>
              <a:t>能给生字选择正确的读音。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(3)</a:t>
            </a:r>
            <a:r>
              <a:rPr lang="zh-CN" altLang="en-US" sz="2400" dirty="0">
                <a:cs typeface="Times New Roman" panose="02020603050405020304" pitchFamily="18" charset="0"/>
              </a:rPr>
              <a:t>能准确拼读音节，正确书写本册生字词或句子。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(4)</a:t>
            </a:r>
            <a:r>
              <a:rPr lang="zh-CN" altLang="en-US" sz="2400" dirty="0">
                <a:cs typeface="Times New Roman" panose="02020603050405020304" pitchFamily="18" charset="0"/>
              </a:rPr>
              <a:t>能分辨同音字、形近字的误用，会修改错别字。</a:t>
            </a:r>
          </a:p>
          <a:p>
            <a:pPr algn="just"/>
            <a:r>
              <a:rPr lang="en-US" altLang="zh-CN" sz="2400" dirty="0">
                <a:cs typeface="Times New Roman" panose="02020603050405020304" pitchFamily="18" charset="0"/>
              </a:rPr>
              <a:t>(5)</a:t>
            </a:r>
            <a:r>
              <a:rPr lang="zh-CN" altLang="en-US" sz="2400" dirty="0">
                <a:cs typeface="Times New Roman" panose="02020603050405020304" pitchFamily="18" charset="0"/>
              </a:rPr>
              <a:t>能结合具体词语或句子辨析字义。</a:t>
            </a:r>
          </a:p>
        </p:txBody>
      </p:sp>
      <p:sp>
        <p:nvSpPr>
          <p:cNvPr id="5135" name="文本框 5134"/>
          <p:cNvSpPr txBox="1"/>
          <p:nvPr/>
        </p:nvSpPr>
        <p:spPr>
          <a:xfrm>
            <a:off x="2620963" y="395288"/>
            <a:ext cx="4141787" cy="637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latin typeface="宋体" panose="02010600030101010101" pitchFamily="2" charset="-122"/>
              </a:rPr>
              <a:t>识字写字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560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706438" y="771525"/>
            <a:ext cx="2208212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180000" rIns="54000" bIns="18000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zh-CN" altLang="en-US" sz="2800" dirty="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考题</a:t>
            </a:r>
            <a:r>
              <a:rPr lang="zh-CN" altLang="en-US" sz="2800" dirty="0" smtClean="0">
                <a:solidFill>
                  <a:srgbClr val="CC00FF"/>
                </a:solidFill>
                <a:latin typeface="黑体" pitchFamily="49" charset="-122"/>
                <a:ea typeface="黑体" pitchFamily="49" charset="-122"/>
              </a:rPr>
              <a:t>示例</a:t>
            </a:r>
            <a:endParaRPr lang="zh-CN" altLang="en-US" sz="2800" dirty="0">
              <a:solidFill>
                <a:srgbClr val="CC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8975" y="1239838"/>
            <a:ext cx="402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itchFamily="34" charset="0"/>
              </a:rPr>
              <a:t>►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类型一　规范书写型</a:t>
            </a:r>
            <a:endParaRPr lang="zh-CN" alt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6145" y="4119146"/>
            <a:ext cx="81438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altLang="zh-CN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[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思路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分析</a:t>
            </a:r>
            <a:r>
              <a:rPr lang="en-US" altLang="zh-CN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]</a:t>
            </a:r>
            <a:r>
              <a:rPr lang="en-US" altLang="zh-CN" sz="2800" dirty="0">
                <a:solidFill>
                  <a:srgbClr val="002060"/>
                </a:solidFill>
                <a:latin typeface="Times New Roman" pitchFamily="18" charset="0"/>
                <a:ea typeface="仿宋_GB2312" pitchFamily="1" charset="-122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这类题型</a:t>
            </a:r>
            <a:r>
              <a:rPr lang="zh-CN" altLang="en-US" sz="2800" dirty="0" smtClean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，书写一定要规范工整。抄写</a:t>
            </a:r>
            <a:r>
              <a:rPr lang="zh-CN" altLang="en-US" sz="2800" dirty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时一定要</a:t>
            </a:r>
            <a:r>
              <a:rPr lang="zh-CN" altLang="en-US" sz="2800" dirty="0" smtClean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注意文本格式、汉字笔顺</a:t>
            </a:r>
            <a:r>
              <a:rPr lang="zh-CN" altLang="en-US" sz="2800" dirty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、偏旁部首和间架结构，不能出现抄错字或乱涂乱改现象</a:t>
            </a:r>
            <a:r>
              <a:rPr lang="zh-CN" altLang="en-US" sz="2800" dirty="0" smtClean="0">
                <a:solidFill>
                  <a:srgbClr val="002060"/>
                </a:solidFill>
                <a:latin typeface="Times New Roman" pitchFamily="18" charset="0"/>
                <a:ea typeface="楷体_GB2312" pitchFamily="1" charset="-122"/>
              </a:rPr>
              <a:t>。</a:t>
            </a:r>
            <a:endParaRPr lang="zh-CN" altLang="en-US" sz="2800" dirty="0">
              <a:solidFill>
                <a:srgbClr val="002060"/>
              </a:solidFill>
              <a:latin typeface="Arial" pitchFamily="34" charset="0"/>
              <a:ea typeface="楷体_GB2312" pitchFamily="1" charset="-122"/>
            </a:endParaRPr>
          </a:p>
        </p:txBody>
      </p:sp>
      <p:pic>
        <p:nvPicPr>
          <p:cNvPr id="1026" name="Picture 2" descr="D:\用户目录\我的文档\Tencent Files\616849551\Image\C2C\89FDFCB6C81388BCD67E31E35745F66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13759" r="6253" b="73150"/>
          <a:stretch/>
        </p:blipFill>
        <p:spPr bwMode="auto">
          <a:xfrm>
            <a:off x="566145" y="1932385"/>
            <a:ext cx="8020050" cy="1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2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22250" y="762685"/>
            <a:ext cx="6178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66700"/>
            <a:r>
              <a:rPr lang="zh-CN" altLang="en-US" sz="2400" dirty="0">
                <a:solidFill>
                  <a:srgbClr val="FF0000"/>
                </a:solidFill>
                <a:latin typeface="Arial" pitchFamily="34" charset="0"/>
              </a:rPr>
              <a:t>►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类型二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音形转换型（看拼音写字词）</a:t>
            </a:r>
            <a:endParaRPr lang="zh-CN" alt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14719" y="4390593"/>
            <a:ext cx="8067329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[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思路分析</a:t>
            </a:r>
            <a:r>
              <a:rPr lang="en-US" altLang="zh-CN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] 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此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题主要考查辨音识字的能力，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要求同学们能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根据提供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的读音或具体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语境正确书写汉字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。答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好此题的</a:t>
            </a:r>
            <a:r>
              <a:rPr lang="zh-CN" altLang="en-US" sz="28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关键在于平时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做好生字词尤其是同音字、形近字的识记和积累。</a:t>
            </a:r>
          </a:p>
        </p:txBody>
      </p:sp>
      <p:pic>
        <p:nvPicPr>
          <p:cNvPr id="5" name="Picture 2" descr="D:\用户目录\我的文档\Tencent Files\616849551\Image\C2C\89FDFCB6C81388BCD67E31E35745F66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8" r="9369" b="42172"/>
          <a:stretch/>
        </p:blipFill>
        <p:spPr bwMode="auto">
          <a:xfrm>
            <a:off x="1057621" y="1337831"/>
            <a:ext cx="6562379" cy="30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0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0" y="830580"/>
            <a:ext cx="410210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266700">
              <a:lnSpc>
                <a:spcPct val="10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►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类型三   音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形辨析型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70" name="矩形 83969"/>
          <p:cNvSpPr/>
          <p:nvPr/>
        </p:nvSpPr>
        <p:spPr>
          <a:xfrm>
            <a:off x="928688" y="1323975"/>
            <a:ext cx="7620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en-US" altLang="zh-CN" sz="1800" dirty="0">
                <a:latin typeface="Arial" panose="020B0604020202020204" pitchFamily="34" charset="0"/>
              </a:rPr>
              <a:t>  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4037" y="4183994"/>
            <a:ext cx="8215312" cy="203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思路分析</a:t>
            </a:r>
            <a:r>
              <a:rPr lang="en-US" altLang="zh-CN" sz="2800" dirty="0">
                <a:solidFill>
                  <a:srgbClr val="002060"/>
                </a:solidFill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en-US" altLang="zh-CN" sz="2800" dirty="0">
                <a:solidFill>
                  <a:srgbClr val="002060"/>
                </a:solidFill>
                <a:latin typeface="Calibri" panose="020F0502020204030204" charset="0"/>
              </a:rPr>
              <a:t> </a:t>
            </a:r>
            <a:r>
              <a:rPr lang="zh-CN" altLang="en-US" sz="2800" dirty="0" smtClean="0">
                <a:solidFill>
                  <a:srgbClr val="002060"/>
                </a:solidFill>
                <a:latin typeface="Calibri" panose="020F0502020204030204" charset="0"/>
                <a:ea typeface="楷体_GB2312" pitchFamily="49" charset="-122"/>
              </a:rPr>
              <a:t>这</a:t>
            </a:r>
            <a:r>
              <a:rPr lang="zh-CN" altLang="en-US" sz="2800" dirty="0">
                <a:solidFill>
                  <a:srgbClr val="002060"/>
                </a:solidFill>
                <a:latin typeface="Calibri" panose="020F0502020204030204" charset="0"/>
                <a:ea typeface="楷体_GB2312" pitchFamily="49" charset="-122"/>
              </a:rPr>
              <a:t>是考查字音比较传统的题型，但是它考查的面较</a:t>
            </a:r>
            <a:r>
              <a:rPr lang="zh-CN" altLang="en-US" sz="2800" dirty="0" smtClean="0">
                <a:solidFill>
                  <a:srgbClr val="002060"/>
                </a:solidFill>
                <a:latin typeface="Calibri" panose="020F0502020204030204" charset="0"/>
                <a:ea typeface="楷体_GB2312" pitchFamily="49" charset="-122"/>
              </a:rPr>
              <a:t>广，综合</a:t>
            </a:r>
            <a:r>
              <a:rPr lang="zh-CN" altLang="en-US" sz="2800" dirty="0">
                <a:solidFill>
                  <a:srgbClr val="002060"/>
                </a:solidFill>
                <a:latin typeface="Calibri" panose="020F0502020204030204" charset="0"/>
                <a:ea typeface="楷体_GB2312" pitchFamily="49" charset="-122"/>
              </a:rPr>
              <a:t>了多音字、形近字和课本生字词几方面内容，我们需要依词辨音，据义</a:t>
            </a:r>
            <a:r>
              <a:rPr lang="zh-CN" altLang="en-US" sz="2800" dirty="0" smtClean="0">
                <a:solidFill>
                  <a:srgbClr val="002060"/>
                </a:solidFill>
                <a:latin typeface="Calibri" panose="020F0502020204030204" charset="0"/>
                <a:ea typeface="楷体_GB2312" pitchFamily="49" charset="-122"/>
              </a:rPr>
              <a:t>定音定形。</a:t>
            </a:r>
            <a:endParaRPr lang="zh-CN" altLang="en-US" sz="2800" dirty="0">
              <a:solidFill>
                <a:srgbClr val="002060"/>
              </a:solidFill>
              <a:latin typeface="Calibri" panose="020F0502020204030204" charset="0"/>
              <a:ea typeface="楷体_GB2312" pitchFamily="49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379" y="1564481"/>
            <a:ext cx="8578627" cy="219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615649" y="588489"/>
            <a:ext cx="535835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识字写字专题复习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课后作业：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一、归类积累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、字音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）记少去多：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）同音合并：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、字形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）同音归类：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）同字联系：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3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）形义结合：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二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、自出考题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1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、音形转换题（看拼音写词语）</a:t>
            </a:r>
            <a:endParaRPr lang="en-US" altLang="zh-CN" sz="2000" dirty="0" smtClean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2</a:t>
            </a:r>
            <a:r>
              <a:rPr lang="zh-CN" altLang="en-US" sz="2000" dirty="0" smtClean="0">
                <a:solidFill>
                  <a:srgbClr val="002060"/>
                </a:solidFill>
                <a:latin typeface="楷体_GB2312" pitchFamily="1" charset="-122"/>
                <a:ea typeface="楷体_GB2312" pitchFamily="1" charset="-122"/>
              </a:rPr>
              <a:t>、音形辨析题（选择题）</a:t>
            </a:r>
            <a:endParaRPr lang="zh-CN" altLang="en-US" sz="2000" dirty="0">
              <a:solidFill>
                <a:srgbClr val="002060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448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 idx="4294967295"/>
          </p:nvPr>
        </p:nvSpPr>
        <p:spPr>
          <a:xfrm>
            <a:off x="539750" y="2060575"/>
            <a:ext cx="7920038" cy="1143000"/>
          </a:xfrm>
        </p:spPr>
        <p:txBody>
          <a:bodyPr anchor="ctr"/>
          <a:lstStyle/>
          <a:p>
            <a:r>
              <a:rPr lang="zh-CN" altLang="en-US" sz="4800" b="1" dirty="0" smtClean="0">
                <a:solidFill>
                  <a:srgbClr val="CC00CC"/>
                </a:solidFill>
                <a:ea typeface="隶书" pitchFamily="1" charset="-122"/>
              </a:rPr>
              <a:t>字音常见错误</a:t>
            </a:r>
            <a:endParaRPr lang="zh-CN" altLang="en-US" sz="4800" b="1" dirty="0">
              <a:solidFill>
                <a:srgbClr val="CC00CC"/>
              </a:solidFill>
              <a:ea typeface="隶书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7169"/>
          <p:cNvSpPr/>
          <p:nvPr/>
        </p:nvSpPr>
        <p:spPr>
          <a:xfrm>
            <a:off x="684213" y="1628775"/>
            <a:ext cx="7129462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 defTabSz="914400">
              <a:spcBef>
                <a:spcPct val="50000"/>
              </a:spcBef>
              <a:tabLst>
                <a:tab pos="495300" algn="l"/>
              </a:tabLst>
            </a:pPr>
            <a:endParaRPr lang="zh-CN" altLang="en-US" dirty="0"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2051050" y="90805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7172" name="标题 7171"/>
          <p:cNvSpPr>
            <a:spLocks noGrp="1"/>
          </p:cNvSpPr>
          <p:nvPr>
            <p:ph type="title" idx="4294967295"/>
          </p:nvPr>
        </p:nvSpPr>
        <p:spPr>
          <a:xfrm>
            <a:off x="447675" y="83125"/>
            <a:ext cx="8229600" cy="1143000"/>
          </a:xfrm>
        </p:spPr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  <a:latin typeface="隶书" pitchFamily="1" charset="-122"/>
                <a:ea typeface="隶书" pitchFamily="1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隶书" pitchFamily="1" charset="-122"/>
                <a:ea typeface="隶书" pitchFamily="1" charset="-122"/>
              </a:rPr>
              <a:t>、多音误读</a:t>
            </a:r>
          </a:p>
        </p:txBody>
      </p:sp>
      <p:sp>
        <p:nvSpPr>
          <p:cNvPr id="6" name="矩形 5"/>
          <p:cNvSpPr/>
          <p:nvPr/>
        </p:nvSpPr>
        <p:spPr>
          <a:xfrm>
            <a:off x="447675" y="1003100"/>
            <a:ext cx="8693150" cy="565895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六下写字表、词语表中出现的多音字：</a:t>
            </a:r>
          </a:p>
          <a:p>
            <a:pPr marL="0" lvl="0" indent="0"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     脉   藏    间    分    处    和   削</a:t>
            </a:r>
          </a:p>
          <a:p>
            <a:pPr marL="0" lvl="0" indent="0"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     重   倒    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兴    调    恶    咽</a:t>
            </a:r>
            <a:endParaRPr lang="en-US" altLang="zh-CN" sz="2200" b="1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0" lvl="0" indent="0"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解决方法：</a:t>
            </a:r>
            <a:endParaRPr lang="zh-CN" altLang="en-US" sz="2200" b="1" dirty="0" smtClean="0"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）辨析词义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（音随义定）。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脉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200" dirty="0" err="1" smtClean="0">
                <a:latin typeface="宋体" panose="02010600030101010101" pitchFamily="2" charset="-122"/>
              </a:rPr>
              <a:t>mò</a:t>
            </a:r>
            <a:r>
              <a:rPr lang="en-US" altLang="zh-CN" sz="2200" dirty="0" smtClean="0">
                <a:latin typeface="宋体" panose="02010600030101010101" pitchFamily="2" charset="-122"/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形容用眼神表达爱慕的情意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。    </a:t>
            </a:r>
            <a:r>
              <a:rPr lang="zh-CN" altLang="en-US" sz="2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脉脉</a:t>
            </a:r>
            <a:r>
              <a:rPr lang="zh-CN" altLang="en-US" sz="2200" dirty="0" smtClean="0">
                <a:latin typeface="宋体" panose="02010600030101010101" pitchFamily="2" charset="-122"/>
              </a:rPr>
              <a:t>不得语</a:t>
            </a:r>
            <a:endParaRPr lang="zh-CN" altLang="en-US" sz="2200" b="1" dirty="0" smtClean="0"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 </a:t>
            </a:r>
            <a:r>
              <a:rPr lang="en-US" altLang="zh-CN" sz="2200" dirty="0" err="1" smtClean="0">
                <a:latin typeface="宋体" panose="02010600030101010101" pitchFamily="2" charset="-122"/>
              </a:rPr>
              <a:t>mài</a:t>
            </a:r>
            <a:r>
              <a:rPr lang="en-US" altLang="zh-CN" sz="2200" dirty="0" smtClean="0">
                <a:latin typeface="宋体" panose="02010600030101010101" pitchFamily="2" charset="-122"/>
              </a:rPr>
              <a:t>  </a:t>
            </a:r>
            <a:r>
              <a:rPr lang="zh-CN" altLang="en-US" sz="2200" dirty="0" smtClean="0">
                <a:solidFill>
                  <a:srgbClr val="0070C0"/>
                </a:solidFill>
                <a:latin typeface="宋体" panose="02010600030101010101" pitchFamily="2" charset="-122"/>
              </a:rPr>
              <a:t>①</a:t>
            </a: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分布在人和动物全身的血管。 </a:t>
            </a:r>
            <a:r>
              <a:rPr lang="zh-CN" altLang="en-US" sz="2200" dirty="0" smtClean="0">
                <a:latin typeface="宋体" panose="02010600030101010101" pitchFamily="2" charset="-122"/>
              </a:rPr>
              <a:t>动</a:t>
            </a:r>
            <a:r>
              <a:rPr lang="zh-CN" altLang="en-US" sz="2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脉</a:t>
            </a:r>
            <a:endParaRPr lang="en-US" altLang="zh-CN" sz="22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      ②脉搏，动脉的跳动。         </a:t>
            </a:r>
            <a:r>
              <a:rPr lang="zh-CN" altLang="en-US" sz="2200" dirty="0" smtClean="0">
                <a:latin typeface="宋体" panose="02010600030101010101" pitchFamily="2" charset="-122"/>
              </a:rPr>
              <a:t>脉</a:t>
            </a:r>
            <a:r>
              <a:rPr lang="zh-CN" altLang="en-US" sz="2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搏 </a:t>
            </a: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</a:t>
            </a:r>
            <a:endParaRPr lang="en-US" altLang="zh-CN" sz="22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         ③像血管那样分布的东西。     </a:t>
            </a:r>
            <a:r>
              <a:rPr lang="zh-CN" altLang="en-US" sz="2200" dirty="0" smtClean="0">
                <a:latin typeface="宋体" panose="02010600030101010101" pitchFamily="2" charset="-122"/>
              </a:rPr>
              <a:t>叶</a:t>
            </a:r>
            <a:r>
              <a:rPr lang="zh-CN" altLang="en-US" sz="2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脉</a:t>
            </a:r>
            <a:endParaRPr lang="en-US" altLang="zh-CN" sz="22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2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间</a:t>
            </a: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jiān</a:t>
            </a:r>
            <a:r>
              <a:rPr lang="en-US" altLang="zh-CN" sz="2200" dirty="0" smtClean="0"/>
              <a:t> </a:t>
            </a:r>
            <a:r>
              <a:rPr lang="zh-CN" altLang="en-US" sz="2200" dirty="0" smtClean="0">
                <a:solidFill>
                  <a:srgbClr val="0070C0"/>
                </a:solidFill>
              </a:rPr>
              <a:t>中间</a:t>
            </a:r>
            <a:r>
              <a:rPr lang="en-US" altLang="zh-CN" sz="2200" dirty="0" smtClean="0"/>
              <a:t>                        </a:t>
            </a:r>
            <a:r>
              <a:rPr lang="en-US" altLang="zh-CN" sz="2200" dirty="0" smtClean="0"/>
              <a:t>             </a:t>
            </a:r>
            <a:r>
              <a:rPr lang="zh-CN" altLang="en-US" sz="2200" dirty="0" smtClean="0"/>
              <a:t>盈盈</a:t>
            </a:r>
            <a:r>
              <a:rPr lang="zh-CN" altLang="en-US" sz="2200" dirty="0" smtClean="0"/>
              <a:t>一水</a:t>
            </a:r>
            <a:r>
              <a:rPr lang="zh-CN" altLang="en-US" sz="2200" dirty="0" smtClean="0">
                <a:solidFill>
                  <a:srgbClr val="FF0000"/>
                </a:solidFill>
              </a:rPr>
              <a:t>间  </a:t>
            </a:r>
            <a:r>
              <a:rPr lang="zh-CN" altLang="en-US" sz="2200" dirty="0" smtClean="0"/>
              <a:t>京</a:t>
            </a:r>
            <a:r>
              <a:rPr lang="zh-CN" altLang="en-US" sz="2200" dirty="0"/>
              <a:t>口瓜洲一水</a:t>
            </a:r>
            <a:r>
              <a:rPr lang="zh-CN" altLang="en-US" sz="2200" dirty="0">
                <a:solidFill>
                  <a:srgbClr val="FF0000"/>
                </a:solidFill>
              </a:rPr>
              <a:t>间 </a:t>
            </a:r>
            <a:endParaRPr lang="en-US" altLang="zh-CN" sz="22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zh-CN" sz="2200" dirty="0" smtClean="0"/>
              <a:t>           </a:t>
            </a:r>
            <a:r>
              <a:rPr lang="en-US" altLang="zh-CN" sz="2200" dirty="0" err="1" smtClean="0"/>
              <a:t>jiàn</a:t>
            </a:r>
            <a:r>
              <a:rPr lang="en-US" altLang="zh-CN" sz="2200" dirty="0" smtClean="0"/>
              <a:t> </a:t>
            </a:r>
            <a:r>
              <a:rPr lang="zh-CN" altLang="en-US" sz="2200" dirty="0" smtClean="0">
                <a:solidFill>
                  <a:srgbClr val="0033CC"/>
                </a:solidFill>
              </a:rPr>
              <a:t>隔开；不连接。                             </a:t>
            </a:r>
            <a:r>
              <a:rPr lang="zh-CN" altLang="en-US" sz="2200" dirty="0" smtClean="0">
                <a:solidFill>
                  <a:srgbClr val="FF0000"/>
                </a:solidFill>
              </a:rPr>
              <a:t>间</a:t>
            </a:r>
            <a:r>
              <a:rPr lang="zh-CN" altLang="en-US" sz="2200" dirty="0" smtClean="0"/>
              <a:t>隔     </a:t>
            </a:r>
            <a:endParaRPr lang="en-US" altLang="zh-CN" sz="2200" dirty="0" smtClean="0"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zh-CN" sz="2200" dirty="0" smtClean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200" b="1" dirty="0" smtClean="0">
                <a:solidFill>
                  <a:srgbClr val="CC00FF"/>
                </a:solidFill>
                <a:latin typeface="宋体" panose="02010600030101010101" pitchFamily="2" charset="-122"/>
              </a:rPr>
              <a:t>）明确词性。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藏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lang="en-US" altLang="zh-CN" sz="2200" dirty="0" smtClean="0"/>
              <a:t> </a:t>
            </a:r>
            <a:r>
              <a:rPr lang="en-US" altLang="zh-CN" sz="2200" dirty="0" err="1" smtClean="0"/>
              <a:t>cáng</a:t>
            </a:r>
            <a:r>
              <a:rPr lang="en-US" altLang="zh-CN" sz="2200" dirty="0" smtClean="0"/>
              <a:t> </a:t>
            </a:r>
            <a:r>
              <a:rPr lang="zh-CN" altLang="en-US" sz="2200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动词。                      </a:t>
            </a:r>
            <a:r>
              <a:rPr lang="zh-CN" altLang="en-US" sz="2200" dirty="0" smtClean="0">
                <a:latin typeface="宋体" panose="02010600030101010101" pitchFamily="2" charset="-122"/>
              </a:rPr>
              <a:t>躲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藏</a:t>
            </a:r>
            <a:r>
              <a:rPr lang="en-US" altLang="zh-CN" sz="2200" dirty="0" smtClean="0"/>
              <a:t>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200" dirty="0" smtClean="0"/>
              <a:t>            </a:t>
            </a:r>
            <a:r>
              <a:rPr lang="en-US" altLang="zh-CN" sz="2200" dirty="0" err="1" smtClean="0"/>
              <a:t>zàng</a:t>
            </a:r>
            <a:r>
              <a:rPr lang="zh-CN" altLang="en-US" sz="2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名词。                      </a:t>
            </a:r>
            <a:r>
              <a:rPr lang="zh-CN" altLang="en-US" sz="2200" b="1" dirty="0" smtClean="0">
                <a:latin typeface="宋体" panose="02010600030101010101" pitchFamily="2" charset="-122"/>
              </a:rPr>
              <a:t>西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藏  </a:t>
            </a:r>
            <a:r>
              <a:rPr lang="zh-CN" altLang="en-US" sz="2200" b="1" dirty="0" smtClean="0">
                <a:latin typeface="宋体" panose="02010600030101010101" pitchFamily="2" charset="-122"/>
              </a:rPr>
              <a:t>宝</a:t>
            </a:r>
            <a:r>
              <a:rPr lang="zh-CN" altLang="en-US" sz="2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藏</a:t>
            </a:r>
            <a:endParaRPr lang="zh-CN" altLang="en-US" sz="2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6838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471863" y="2476500"/>
            <a:ext cx="1408112" cy="5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err="1" smtClean="0">
                <a:solidFill>
                  <a:srgbClr val="FF3300"/>
                </a:solidFill>
              </a:rPr>
              <a:t>yān</a:t>
            </a:r>
            <a:endParaRPr lang="en-US" altLang="zh-CN" sz="2400" dirty="0">
              <a:solidFill>
                <a:srgbClr val="FF33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678613" y="2402650"/>
            <a:ext cx="1476375" cy="55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2400" dirty="0" err="1">
                <a:solidFill>
                  <a:srgbClr val="FF0000"/>
                </a:solidFill>
              </a:rPr>
              <a:t>à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n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434319" y="3030788"/>
            <a:ext cx="138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err="1">
                <a:solidFill>
                  <a:srgbClr val="FF3300"/>
                </a:solidFill>
              </a:rPr>
              <a:t>shì</a:t>
            </a:r>
            <a:endParaRPr lang="en-US" altLang="zh-CN" sz="2400" dirty="0">
              <a:solidFill>
                <a:srgbClr val="FF33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65926" y="3018913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dirty="0" err="1">
                <a:solidFill>
                  <a:srgbClr val="FF3300"/>
                </a:solidFill>
              </a:rPr>
              <a:t>sì</a:t>
            </a:r>
            <a:endParaRPr lang="en-US" altLang="zh-CN" sz="2400" dirty="0">
              <a:solidFill>
                <a:srgbClr val="FF33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93775" y="1757363"/>
            <a:ext cx="28209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42925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</a:rPr>
              <a:t>（</a:t>
            </a:r>
            <a:r>
              <a:rPr lang="en-US" altLang="zh-CN" sz="2400" dirty="0" smtClean="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  <a:latin typeface="宋体" pitchFamily="2" charset="-122"/>
              </a:rPr>
              <a:t>）记</a:t>
            </a:r>
            <a:r>
              <a:rPr lang="zh-CN" altLang="en-US" sz="2400" dirty="0">
                <a:solidFill>
                  <a:srgbClr val="FF0000"/>
                </a:solidFill>
                <a:latin typeface="宋体" pitchFamily="2" charset="-122"/>
              </a:rPr>
              <a:t>少不记多。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51707" y="2476500"/>
            <a:ext cx="7924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5461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  <a:latin typeface="宋体" pitchFamily="2" charset="-122"/>
              </a:rPr>
              <a:t> </a:t>
            </a:r>
            <a:r>
              <a:rPr lang="zh-CN" altLang="en-US" sz="2400" dirty="0" smtClean="0">
                <a:solidFill>
                  <a:srgbClr val="0000FF"/>
                </a:solidFill>
                <a:latin typeface="宋体" pitchFamily="2" charset="-122"/>
              </a:rPr>
              <a:t>燕：燕山            其他</a:t>
            </a:r>
            <a:r>
              <a:rPr lang="zh-CN" altLang="en-US" sz="2400" dirty="0">
                <a:solidFill>
                  <a:srgbClr val="0000FF"/>
                </a:solidFill>
                <a:latin typeface="宋体" pitchFamily="2" charset="-122"/>
              </a:rPr>
              <a:t>情况读音                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latin typeface="宋体" pitchFamily="2" charset="-122"/>
              </a:rPr>
              <a:t> 似</a:t>
            </a:r>
            <a:r>
              <a:rPr lang="zh-CN" altLang="en-US" sz="2400" dirty="0">
                <a:solidFill>
                  <a:srgbClr val="0000FF"/>
                </a:solidFill>
                <a:latin typeface="宋体" pitchFamily="2" charset="-122"/>
              </a:rPr>
              <a:t>：似的            </a:t>
            </a:r>
            <a:r>
              <a:rPr lang="zh-CN" altLang="en-US" sz="2400" dirty="0" smtClean="0">
                <a:solidFill>
                  <a:srgbClr val="0000FF"/>
                </a:solidFill>
                <a:latin typeface="宋体" pitchFamily="2" charset="-122"/>
              </a:rPr>
              <a:t>其他</a:t>
            </a:r>
            <a:r>
              <a:rPr lang="zh-CN" altLang="en-US" sz="2400" dirty="0">
                <a:solidFill>
                  <a:srgbClr val="0000FF"/>
                </a:solidFill>
                <a:latin typeface="宋体" pitchFamily="2" charset="-122"/>
              </a:rPr>
              <a:t>情况读音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宋体" pitchFamily="2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478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1" grpId="0" autoUpdateAnimBg="0"/>
      <p:bldP spid="92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5642" y="806648"/>
            <a:ext cx="81464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FF0000"/>
                </a:solidFill>
              </a:rPr>
              <a:t>2</a:t>
            </a:r>
            <a:r>
              <a:rPr lang="zh-CN" altLang="en-US" sz="4400" dirty="0">
                <a:solidFill>
                  <a:srgbClr val="FF0000"/>
                </a:solidFill>
              </a:rPr>
              <a:t>、偏旁误读</a:t>
            </a:r>
            <a:endParaRPr lang="zh-CN" altLang="en-US" dirty="0"/>
          </a:p>
          <a:p>
            <a:pPr algn="l"/>
            <a:r>
              <a:rPr lang="zh-CN" altLang="en-US" sz="2400" dirty="0"/>
              <a:t>汉字里面有很多的形声字，即</a:t>
            </a:r>
            <a:r>
              <a:rPr lang="zh-CN" altLang="en-US" sz="2400" dirty="0" smtClean="0"/>
              <a:t>形旁表意</a:t>
            </a:r>
            <a:r>
              <a:rPr lang="zh-CN" altLang="en-US" sz="2400" dirty="0"/>
              <a:t>，</a:t>
            </a:r>
            <a:r>
              <a:rPr lang="zh-CN" altLang="en-US" sz="2400" dirty="0" smtClean="0"/>
              <a:t>声旁表音</a:t>
            </a:r>
            <a:r>
              <a:rPr lang="zh-CN" altLang="en-US" sz="2400" dirty="0"/>
              <a:t>．随着汉字</a:t>
            </a:r>
            <a:r>
              <a:rPr lang="zh-CN" altLang="en-US" sz="2400" dirty="0" smtClean="0"/>
              <a:t>的发展</a:t>
            </a:r>
            <a:r>
              <a:rPr lang="zh-CN" altLang="en-US" sz="2400" dirty="0"/>
              <a:t>，汉字古今语音的变化，许多形声字的</a:t>
            </a:r>
            <a:r>
              <a:rPr lang="zh-CN" altLang="en-US" sz="2400" dirty="0" smtClean="0"/>
              <a:t>声旁已经</a:t>
            </a:r>
            <a:r>
              <a:rPr lang="zh-CN" altLang="en-US" sz="2400" dirty="0"/>
              <a:t>失去了注</a:t>
            </a:r>
            <a:r>
              <a:rPr lang="zh-CN" altLang="en-US" sz="2400" dirty="0" smtClean="0"/>
              <a:t>音韵</a:t>
            </a:r>
            <a:r>
              <a:rPr lang="zh-CN" altLang="en-US" sz="2400" dirty="0"/>
              <a:t>作用，如果还是以偏旁去认读汉字的话，误读的现象就会产生。</a:t>
            </a:r>
          </a:p>
          <a:p>
            <a:r>
              <a:rPr lang="zh-CN" altLang="en-US" sz="2400" dirty="0"/>
              <a:t>如：</a:t>
            </a:r>
            <a:r>
              <a:rPr lang="zh-CN" altLang="en-US" sz="2400" dirty="0">
                <a:solidFill>
                  <a:srgbClr val="CC00FF"/>
                </a:solidFill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</a:rPr>
              <a:t>栖</a:t>
            </a:r>
            <a:r>
              <a:rPr lang="zh-CN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</a:rPr>
              <a:t>qī</a:t>
            </a:r>
            <a:r>
              <a:rPr lang="zh-CN" altLang="en-US" sz="2400" dirty="0" smtClean="0">
                <a:solidFill>
                  <a:srgbClr val="FF0000"/>
                </a:solidFill>
              </a:rPr>
              <a:t>)</a:t>
            </a:r>
            <a:r>
              <a:rPr lang="zh-CN" altLang="en-US" sz="2400" dirty="0">
                <a:solidFill>
                  <a:srgbClr val="FF0000"/>
                </a:solidFill>
              </a:rPr>
              <a:t>息</a:t>
            </a:r>
            <a:r>
              <a:rPr lang="zh-CN" altLang="en-US" sz="2400" dirty="0">
                <a:solidFill>
                  <a:srgbClr val="CC00FF"/>
                </a:solidFill>
              </a:rPr>
              <a:t>”误读为“栖</a:t>
            </a:r>
            <a:r>
              <a:rPr lang="zh-CN" altLang="en-US" sz="2400" dirty="0" smtClean="0">
                <a:solidFill>
                  <a:srgbClr val="CC00FF"/>
                </a:solidFill>
              </a:rPr>
              <a:t>(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xī</a:t>
            </a:r>
            <a:r>
              <a:rPr lang="zh-CN" altLang="en-US" sz="2400" dirty="0" smtClean="0">
                <a:solidFill>
                  <a:srgbClr val="CC00FF"/>
                </a:solidFill>
              </a:rPr>
              <a:t>)</a:t>
            </a:r>
            <a:r>
              <a:rPr lang="zh-CN" altLang="en-US" sz="2400" dirty="0">
                <a:solidFill>
                  <a:srgbClr val="CC00FF"/>
                </a:solidFill>
              </a:rPr>
              <a:t>息</a:t>
            </a:r>
            <a:r>
              <a:rPr lang="zh-CN" altLang="en-US" sz="2400" dirty="0" smtClean="0">
                <a:solidFill>
                  <a:srgbClr val="CC00FF"/>
                </a:solidFill>
              </a:rPr>
              <a:t>”</a:t>
            </a:r>
            <a:endParaRPr lang="en-US" altLang="zh-CN" sz="2400" dirty="0" smtClean="0">
              <a:solidFill>
                <a:srgbClr val="CC00FF"/>
              </a:solidFill>
            </a:endParaRPr>
          </a:p>
          <a:p>
            <a:r>
              <a:rPr lang="zh-CN" altLang="en-US" sz="2400" dirty="0" smtClean="0">
                <a:solidFill>
                  <a:srgbClr val="CC00FF"/>
                </a:solidFill>
              </a:rPr>
              <a:t>    “</a:t>
            </a:r>
            <a:r>
              <a:rPr lang="zh-CN" altLang="en-US" sz="2400" dirty="0" smtClean="0">
                <a:solidFill>
                  <a:srgbClr val="FF0000"/>
                </a:solidFill>
              </a:rPr>
              <a:t>花圃(</a:t>
            </a:r>
            <a:r>
              <a:rPr lang="en-US" altLang="zh-CN" sz="2400" dirty="0" smtClean="0">
                <a:solidFill>
                  <a:srgbClr val="FF0000"/>
                </a:solidFill>
              </a:rPr>
              <a:t>p</a:t>
            </a:r>
            <a:r>
              <a:rPr lang="zh-CN" altLang="en-US" sz="2400" dirty="0" smtClean="0">
                <a:solidFill>
                  <a:srgbClr val="FF0000"/>
                </a:solidFill>
              </a:rPr>
              <a:t>ǔ</a:t>
            </a:r>
            <a:r>
              <a:rPr lang="zh-CN" altLang="en-US" sz="2400" dirty="0">
                <a:solidFill>
                  <a:srgbClr val="FF0000"/>
                </a:solidFill>
              </a:rPr>
              <a:t>)</a:t>
            </a:r>
            <a:r>
              <a:rPr lang="zh-CN" altLang="en-US" sz="2400" dirty="0">
                <a:solidFill>
                  <a:srgbClr val="CC00FF"/>
                </a:solidFill>
              </a:rPr>
              <a:t>”误读为</a:t>
            </a:r>
            <a:r>
              <a:rPr lang="zh-CN" altLang="en-US" sz="2400" dirty="0" smtClean="0">
                <a:solidFill>
                  <a:srgbClr val="CC00FF"/>
                </a:solidFill>
              </a:rPr>
              <a:t>“花圃(</a:t>
            </a:r>
            <a:r>
              <a:rPr lang="en-US" altLang="zh-CN" sz="2400" dirty="0" smtClean="0">
                <a:solidFill>
                  <a:srgbClr val="0070C0"/>
                </a:solidFill>
              </a:rPr>
              <a:t>f</a:t>
            </a:r>
            <a:r>
              <a:rPr lang="zh-CN" altLang="en-US" sz="2400" dirty="0" smtClean="0">
                <a:solidFill>
                  <a:srgbClr val="0070C0"/>
                </a:solidFill>
              </a:rPr>
              <a:t>ǔ</a:t>
            </a:r>
            <a:r>
              <a:rPr lang="zh-CN" altLang="en-US" sz="2400" dirty="0">
                <a:solidFill>
                  <a:srgbClr val="CC00FF"/>
                </a:solidFill>
              </a:rPr>
              <a:t>)</a:t>
            </a:r>
            <a:r>
              <a:rPr lang="zh-CN" altLang="en-US" sz="2400" dirty="0" smtClean="0">
                <a:solidFill>
                  <a:srgbClr val="CC00FF"/>
                </a:solidFill>
              </a:rPr>
              <a:t>”</a:t>
            </a:r>
            <a:endParaRPr lang="en-US" altLang="zh-CN" sz="2400" dirty="0" smtClean="0">
              <a:solidFill>
                <a:srgbClr val="CC00FF"/>
              </a:solidFill>
            </a:endParaRPr>
          </a:p>
          <a:p>
            <a:r>
              <a:rPr lang="zh-CN" altLang="en-US" sz="2400" dirty="0">
                <a:solidFill>
                  <a:srgbClr val="CC00FF"/>
                </a:solidFill>
              </a:rPr>
              <a:t>    </a:t>
            </a:r>
            <a:r>
              <a:rPr lang="zh-CN" altLang="en-US" sz="2400" dirty="0" smtClean="0">
                <a:solidFill>
                  <a:srgbClr val="CC00FF"/>
                </a:solidFill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</a:rPr>
              <a:t>花蕊(</a:t>
            </a:r>
            <a:r>
              <a:rPr lang="en-US" altLang="zh-CN" sz="2400" dirty="0" err="1">
                <a:solidFill>
                  <a:srgbClr val="FF0000"/>
                </a:solidFill>
              </a:rPr>
              <a:t>ruǐ</a:t>
            </a:r>
            <a:r>
              <a:rPr lang="zh-CN" altLang="en-US" sz="2400" dirty="0" smtClean="0">
                <a:solidFill>
                  <a:srgbClr val="FF0000"/>
                </a:solidFill>
              </a:rPr>
              <a:t>)</a:t>
            </a:r>
            <a:r>
              <a:rPr lang="zh-CN" altLang="en-US" sz="2400" dirty="0">
                <a:solidFill>
                  <a:srgbClr val="CC00FF"/>
                </a:solidFill>
              </a:rPr>
              <a:t>”误读为</a:t>
            </a:r>
            <a:r>
              <a:rPr lang="zh-CN" altLang="en-US" sz="2400" dirty="0" smtClean="0">
                <a:solidFill>
                  <a:srgbClr val="CC00FF"/>
                </a:solidFill>
              </a:rPr>
              <a:t>“花蕊(</a:t>
            </a:r>
            <a:r>
              <a:rPr lang="en-US" altLang="zh-CN" sz="2400" dirty="0" err="1" smtClean="0"/>
              <a:t>xīn</a:t>
            </a:r>
            <a:r>
              <a:rPr lang="zh-CN" altLang="en-US" sz="2400" dirty="0" smtClean="0">
                <a:solidFill>
                  <a:srgbClr val="CC00FF"/>
                </a:solidFill>
              </a:rPr>
              <a:t>)”</a:t>
            </a:r>
            <a:endParaRPr lang="en-US" altLang="zh-CN" sz="2400" dirty="0" smtClean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3203" y="495741"/>
            <a:ext cx="606608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400" dirty="0" smtClean="0">
                <a:solidFill>
                  <a:srgbClr val="FF0000"/>
                </a:solidFill>
              </a:rPr>
              <a:t>3</a:t>
            </a:r>
            <a:r>
              <a:rPr lang="zh-CN" altLang="en-US" sz="4400" dirty="0" smtClean="0">
                <a:solidFill>
                  <a:srgbClr val="FF0000"/>
                </a:solidFill>
              </a:rPr>
              <a:t>、习惯</a:t>
            </a:r>
            <a:r>
              <a:rPr lang="zh-CN" altLang="en-US" sz="4400" dirty="0">
                <a:solidFill>
                  <a:srgbClr val="FF0000"/>
                </a:solidFill>
              </a:rPr>
              <a:t>误读</a:t>
            </a:r>
            <a:endParaRPr lang="zh-CN" altLang="en-US" dirty="0"/>
          </a:p>
          <a:p>
            <a:pPr algn="l"/>
            <a:r>
              <a:rPr lang="zh-CN" altLang="en-US" sz="2400" dirty="0"/>
              <a:t>如</a:t>
            </a:r>
            <a:r>
              <a:rPr lang="zh-CN" altLang="en-US" sz="2400" dirty="0" smtClean="0"/>
              <a:t>：“挑剔（</a:t>
            </a:r>
            <a:r>
              <a:rPr lang="en-US" altLang="zh-CN" sz="2400" dirty="0" err="1" smtClean="0"/>
              <a:t>tī</a:t>
            </a:r>
            <a:r>
              <a:rPr lang="zh-CN" altLang="en-US" sz="2400" dirty="0" smtClean="0"/>
              <a:t>）”</a:t>
            </a:r>
            <a:r>
              <a:rPr lang="zh-CN" altLang="en-US" sz="2400" dirty="0"/>
              <a:t>误读为</a:t>
            </a:r>
            <a:r>
              <a:rPr lang="zh-CN" altLang="en-US" sz="2400" dirty="0" smtClean="0"/>
              <a:t>“挑剔（</a:t>
            </a:r>
            <a:r>
              <a:rPr lang="en-US" altLang="zh-CN" sz="2400" dirty="0" err="1" smtClean="0"/>
              <a:t>tì</a:t>
            </a:r>
            <a:r>
              <a:rPr lang="zh-CN" altLang="en-US" sz="2400" dirty="0" smtClean="0"/>
              <a:t>）”</a:t>
            </a:r>
            <a:endParaRPr lang="zh-CN" altLang="en-US" sz="24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67583" y="2562677"/>
            <a:ext cx="6895028" cy="293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sz="2400" dirty="0" smtClean="0">
                <a:solidFill>
                  <a:srgbClr val="CC00FF"/>
                </a:solidFill>
              </a:rPr>
              <a:t>解决方法（归类复习、反复自读纠正）：</a:t>
            </a:r>
            <a:endParaRPr lang="en-US" altLang="zh-CN" sz="2400" dirty="0" smtClean="0">
              <a:solidFill>
                <a:srgbClr val="CC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C00FF"/>
                </a:solidFill>
              </a:rPr>
              <a:t>（</a:t>
            </a:r>
            <a:r>
              <a:rPr lang="en-US" altLang="zh-CN" sz="2400" dirty="0" smtClean="0">
                <a:solidFill>
                  <a:srgbClr val="CC00FF"/>
                </a:solidFill>
              </a:rPr>
              <a:t>1</a:t>
            </a:r>
            <a:r>
              <a:rPr lang="zh-CN" altLang="en-US" sz="2400" dirty="0" smtClean="0">
                <a:solidFill>
                  <a:srgbClr val="CC00FF"/>
                </a:solidFill>
              </a:rPr>
              <a:t>）声调</a:t>
            </a:r>
            <a:r>
              <a:rPr lang="zh-CN" altLang="en-US" sz="2400" dirty="0">
                <a:solidFill>
                  <a:srgbClr val="CC00FF"/>
                </a:solidFill>
              </a:rPr>
              <a:t>误读</a:t>
            </a:r>
            <a:r>
              <a:rPr lang="zh-CN" altLang="en-US" sz="2400" dirty="0" smtClean="0">
                <a:solidFill>
                  <a:srgbClr val="CC00FF"/>
                </a:solidFill>
              </a:rPr>
              <a:t>。</a:t>
            </a:r>
            <a:endParaRPr lang="en-US" altLang="zh-CN" sz="2400" dirty="0" smtClean="0">
              <a:solidFill>
                <a:srgbClr val="CC00FF"/>
              </a:solidFill>
            </a:endParaRPr>
          </a:p>
          <a:p>
            <a:r>
              <a:rPr lang="en-US" altLang="zh-CN" sz="2400" dirty="0" smtClean="0">
                <a:solidFill>
                  <a:srgbClr val="0033CC"/>
                </a:solidFill>
              </a:rPr>
              <a:t>   </a:t>
            </a:r>
            <a:r>
              <a:rPr lang="zh-CN" altLang="en-US" sz="2400" dirty="0" smtClean="0">
                <a:solidFill>
                  <a:srgbClr val="0033CC"/>
                </a:solidFill>
              </a:rPr>
              <a:t>挑剔、</a:t>
            </a:r>
            <a:r>
              <a:rPr lang="zh-CN" altLang="en-US" sz="2400" dirty="0" smtClean="0"/>
              <a:t>处境、分外、间断</a:t>
            </a:r>
            <a:r>
              <a:rPr lang="zh-CN" altLang="en-US" sz="2400" dirty="0"/>
              <a:t>、</a:t>
            </a:r>
            <a:endParaRPr lang="zh-CN" altLang="en-US" sz="2400" dirty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rgbClr val="CC00FF"/>
                </a:solidFill>
              </a:rPr>
              <a:t>（</a:t>
            </a:r>
            <a:r>
              <a:rPr lang="en-US" altLang="zh-CN" sz="2400" dirty="0" smtClean="0">
                <a:solidFill>
                  <a:srgbClr val="CC00FF"/>
                </a:solidFill>
              </a:rPr>
              <a:t>2</a:t>
            </a:r>
            <a:r>
              <a:rPr lang="zh-CN" altLang="en-US" sz="2400" dirty="0" smtClean="0">
                <a:solidFill>
                  <a:srgbClr val="CC00FF"/>
                </a:solidFill>
              </a:rPr>
              <a:t>）（偏旁）习惯</a:t>
            </a:r>
            <a:r>
              <a:rPr lang="zh-CN" altLang="en-US" sz="2400" dirty="0">
                <a:solidFill>
                  <a:srgbClr val="CC00FF"/>
                </a:solidFill>
              </a:rPr>
              <a:t>误读。</a:t>
            </a:r>
            <a:r>
              <a:rPr lang="zh-CN" altLang="en-US" sz="2400" dirty="0">
                <a:solidFill>
                  <a:schemeClr val="tx1"/>
                </a:solidFill>
              </a:rPr>
              <a:t>    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rgbClr val="0033CC"/>
                </a:solidFill>
              </a:rPr>
              <a:t>   栖息、</a:t>
            </a:r>
            <a:r>
              <a:rPr lang="zh-CN" altLang="en-US" sz="2400" dirty="0">
                <a:solidFill>
                  <a:srgbClr val="0033CC"/>
                </a:solidFill>
              </a:rPr>
              <a:t>花圃、花蕊</a:t>
            </a:r>
            <a:endParaRPr lang="en-US" altLang="zh-CN" sz="2400" dirty="0">
              <a:solidFill>
                <a:srgbClr val="0033CC"/>
              </a:solidFill>
            </a:endParaRPr>
          </a:p>
          <a:p>
            <a:endParaRPr lang="zh-CN" altLang="en-US" sz="2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85" y="793115"/>
            <a:ext cx="931376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/>
              <a:t> </a:t>
            </a:r>
            <a:r>
              <a:rPr lang="en-US" altLang="zh-CN" sz="4400" dirty="0" smtClean="0">
                <a:solidFill>
                  <a:srgbClr val="FF0000"/>
                </a:solidFill>
              </a:rPr>
              <a:t>4</a:t>
            </a:r>
            <a:r>
              <a:rPr lang="zh-CN" altLang="en-US" sz="4400" dirty="0" smtClean="0">
                <a:solidFill>
                  <a:srgbClr val="FF0000"/>
                </a:solidFill>
              </a:rPr>
              <a:t>、</a:t>
            </a:r>
            <a:r>
              <a:rPr lang="zh-CN" altLang="en-US" sz="4400" dirty="0">
                <a:solidFill>
                  <a:srgbClr val="FF0000"/>
                </a:solidFill>
              </a:rPr>
              <a:t>方音误</a:t>
            </a:r>
            <a:r>
              <a:rPr lang="zh-CN" altLang="en-US" sz="4400" dirty="0" smtClean="0">
                <a:solidFill>
                  <a:srgbClr val="FF0000"/>
                </a:solidFill>
              </a:rPr>
              <a:t>读</a:t>
            </a:r>
            <a:endParaRPr lang="zh-CN" altLang="en-US" dirty="0"/>
          </a:p>
          <a:p>
            <a:pPr algn="l"/>
            <a:r>
              <a:rPr lang="zh-CN" altLang="en-US" sz="2400" dirty="0"/>
              <a:t>某些方音和普通话标准音之间存在着差异(如平翘不分，h、f不分，</a:t>
            </a:r>
          </a:p>
          <a:p>
            <a:pPr algn="l"/>
            <a:r>
              <a:rPr lang="zh-CN" altLang="en-US" sz="2400" dirty="0"/>
              <a:t>前后鼻韵不分等等)也是造成拼写错误的重要原因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3" name="文本框 1"/>
          <p:cNvSpPr txBox="1"/>
          <p:nvPr/>
        </p:nvSpPr>
        <p:spPr>
          <a:xfrm>
            <a:off x="1181488" y="3884665"/>
            <a:ext cx="4873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/>
              <a:t>前鼻音：</a:t>
            </a:r>
            <a:r>
              <a:rPr lang="zh-CN" altLang="en-US" sz="2800" dirty="0" smtClean="0">
                <a:solidFill>
                  <a:srgbClr val="FF0000"/>
                </a:solidFill>
              </a:rPr>
              <a:t>吻、啃、焚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algn="l"/>
            <a:r>
              <a:rPr lang="zh-CN" altLang="en-US" sz="2800" dirty="0" smtClean="0"/>
              <a:t>后鼻音：</a:t>
            </a:r>
            <a:r>
              <a:rPr lang="zh-CN" altLang="en-US" sz="2800" dirty="0" smtClean="0">
                <a:solidFill>
                  <a:srgbClr val="FF0000"/>
                </a:solidFill>
              </a:rPr>
              <a:t>盈、蒸、瞪、刑、哼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9149" y="3159614"/>
            <a:ext cx="6143028" cy="520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CC00FF"/>
                </a:solidFill>
              </a:rPr>
              <a:t>解决方法：强记生字表</a:t>
            </a:r>
            <a:r>
              <a:rPr lang="zh-CN" altLang="en-US" dirty="0">
                <a:solidFill>
                  <a:srgbClr val="CC00FF"/>
                </a:solidFill>
              </a:rPr>
              <a:t>中前后鼻音。多加练读。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6145"/>
          <p:cNvSpPr>
            <a:spLocks noGrp="1"/>
          </p:cNvSpPr>
          <p:nvPr>
            <p:ph type="title" idx="4294967295"/>
          </p:nvPr>
        </p:nvSpPr>
        <p:spPr>
          <a:xfrm>
            <a:off x="539750" y="2060575"/>
            <a:ext cx="7920038" cy="1143000"/>
          </a:xfrm>
        </p:spPr>
        <p:txBody>
          <a:bodyPr anchor="ctr"/>
          <a:lstStyle/>
          <a:p>
            <a:r>
              <a:rPr lang="zh-CN" altLang="en-US" sz="4800" b="1" dirty="0" smtClean="0">
                <a:solidFill>
                  <a:srgbClr val="CC00CC"/>
                </a:solidFill>
                <a:ea typeface="隶书" pitchFamily="1" charset="-122"/>
              </a:rPr>
              <a:t>字形常见</a:t>
            </a:r>
            <a:r>
              <a:rPr lang="zh-CN" altLang="en-US" sz="4800" b="1" dirty="0">
                <a:solidFill>
                  <a:srgbClr val="CC00CC"/>
                </a:solidFill>
                <a:ea typeface="隶书" pitchFamily="1" charset="-122"/>
              </a:rPr>
              <a:t>错误</a:t>
            </a:r>
          </a:p>
        </p:txBody>
      </p:sp>
    </p:spTree>
    <p:extLst>
      <p:ext uri="{BB962C8B-B14F-4D97-AF65-F5344CB8AC3E}">
        <p14:creationId xmlns:p14="http://schemas.microsoft.com/office/powerpoint/2010/main" val="400460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1314</Words>
  <Application>Microsoft Office PowerPoint</Application>
  <PresentationFormat>全屏显示(4:3)</PresentationFormat>
  <Paragraphs>135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8_默认设计模板</vt:lpstr>
      <vt:lpstr>1_默认设计模板</vt:lpstr>
      <vt:lpstr>PowerPoint 演示文稿</vt:lpstr>
      <vt:lpstr>PowerPoint 演示文稿</vt:lpstr>
      <vt:lpstr>字音常见错误</vt:lpstr>
      <vt:lpstr> 1、多音误读</vt:lpstr>
      <vt:lpstr>PowerPoint 演示文稿</vt:lpstr>
      <vt:lpstr>PowerPoint 演示文稿</vt:lpstr>
      <vt:lpstr>PowerPoint 演示文稿</vt:lpstr>
      <vt:lpstr>PowerPoint 演示文稿</vt:lpstr>
      <vt:lpstr>字形常见错误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世纪金榜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世纪金榜</dc:title>
  <dc:creator>世纪金榜</dc:creator>
  <cp:lastModifiedBy>叶英娟</cp:lastModifiedBy>
  <cp:revision>89</cp:revision>
  <dcterms:created xsi:type="dcterms:W3CDTF">2020-04-16T15:31:00Z</dcterms:created>
  <dcterms:modified xsi:type="dcterms:W3CDTF">2020-07-06T04:49:26Z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2052-11.1.0.9145</vt:lpwstr>
  </property>
</Properties>
</file>