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7"/>
  </p:notesMasterIdLst>
  <p:sldIdLst>
    <p:sldId id="288" r:id="rId3"/>
    <p:sldId id="256" r:id="rId4"/>
    <p:sldId id="285" r:id="rId5"/>
    <p:sldId id="290" r:id="rId6"/>
    <p:sldId id="291" r:id="rId7"/>
    <p:sldId id="303" r:id="rId8"/>
    <p:sldId id="294" r:id="rId9"/>
    <p:sldId id="296" r:id="rId10"/>
    <p:sldId id="295" r:id="rId11"/>
    <p:sldId id="297" r:id="rId12"/>
    <p:sldId id="298" r:id="rId13"/>
    <p:sldId id="262" r:id="rId14"/>
    <p:sldId id="300" r:id="rId15"/>
    <p:sldId id="258" r:id="rId16"/>
    <p:sldId id="267" r:id="rId17"/>
    <p:sldId id="259" r:id="rId18"/>
    <p:sldId id="275" r:id="rId19"/>
    <p:sldId id="276" r:id="rId20"/>
    <p:sldId id="260" r:id="rId21"/>
    <p:sldId id="284" r:id="rId22"/>
    <p:sldId id="286" r:id="rId23"/>
    <p:sldId id="268" r:id="rId24"/>
    <p:sldId id="299" r:id="rId25"/>
    <p:sldId id="269" r:id="rId26"/>
    <p:sldId id="261" r:id="rId27"/>
    <p:sldId id="287" r:id="rId28"/>
    <p:sldId id="301" r:id="rId29"/>
    <p:sldId id="302" r:id="rId30"/>
    <p:sldId id="263" r:id="rId31"/>
    <p:sldId id="264" r:id="rId32"/>
    <p:sldId id="271" r:id="rId33"/>
    <p:sldId id="272" r:id="rId34"/>
    <p:sldId id="304" r:id="rId35"/>
    <p:sldId id="274"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8" d="100"/>
          <a:sy n="108" d="100"/>
        </p:scale>
        <p:origin x="-111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6C933-6950-4A29-9AC1-B235F8A0395A}" type="datetimeFigureOut">
              <a:rPr lang="zh-CN" altLang="en-US" smtClean="0"/>
              <a:pPr/>
              <a:t>2025/12/28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727C9-2AB4-46BC-B2A5-CEFE2DAAFC7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0B8953F-16D5-44FA-9CDD-CEEAB95BB8E5}" type="datetimeFigureOut">
              <a:rPr lang="zh-CN" altLang="en-US" smtClean="0"/>
              <a:pPr/>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B8953F-16D5-44FA-9CDD-CEEAB95BB8E5}" type="datetimeFigureOut">
              <a:rPr lang="zh-CN" altLang="en-US" smtClean="0"/>
              <a:pPr/>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B8953F-16D5-44FA-9CDD-CEEAB95BB8E5}" type="datetimeFigureOut">
              <a:rPr lang="zh-CN" altLang="en-US" smtClean="0"/>
              <a:pPr/>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6D29EFA-61BA-4C9B-BF3F-2CEF46F08B7C}" type="datetimeFigureOut">
              <a:rPr lang="zh-CN" altLang="en-US" smtClean="0"/>
              <a:pPr/>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45733A-EA16-48F6-B8D8-6470479A1A2C}" type="slidenum">
              <a:rPr lang="zh-CN" altLang="en-US" smtClean="0"/>
              <a:pPr/>
              <a:t>‹#›</a:t>
            </a:fld>
            <a:endParaRPr lang="zh-CN" altLang="en-US"/>
          </a:p>
        </p:txBody>
      </p:sp>
    </p:spTree>
    <p:extLst>
      <p:ext uri="{BB962C8B-B14F-4D97-AF65-F5344CB8AC3E}">
        <p14:creationId xmlns:p14="http://schemas.microsoft.com/office/powerpoint/2010/main" xmlns="" val="219402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6D29EFA-61BA-4C9B-BF3F-2CEF46F08B7C}" type="datetimeFigureOut">
              <a:rPr lang="zh-CN" altLang="en-US" smtClean="0"/>
              <a:pPr/>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45733A-EA16-48F6-B8D8-6470479A1A2C}" type="slidenum">
              <a:rPr lang="zh-CN" altLang="en-US" smtClean="0"/>
              <a:pPr/>
              <a:t>‹#›</a:t>
            </a:fld>
            <a:endParaRPr lang="zh-CN" altLang="en-US"/>
          </a:p>
        </p:txBody>
      </p:sp>
    </p:spTree>
    <p:extLst>
      <p:ext uri="{BB962C8B-B14F-4D97-AF65-F5344CB8AC3E}">
        <p14:creationId xmlns:p14="http://schemas.microsoft.com/office/powerpoint/2010/main" xmlns="" val="733035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6D29EFA-61BA-4C9B-BF3F-2CEF46F08B7C}" type="datetimeFigureOut">
              <a:rPr lang="zh-CN" altLang="en-US" smtClean="0"/>
              <a:pPr/>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45733A-EA16-48F6-B8D8-6470479A1A2C}" type="slidenum">
              <a:rPr lang="zh-CN" altLang="en-US" smtClean="0"/>
              <a:pPr/>
              <a:t>‹#›</a:t>
            </a:fld>
            <a:endParaRPr lang="zh-CN" altLang="en-US"/>
          </a:p>
        </p:txBody>
      </p:sp>
    </p:spTree>
    <p:extLst>
      <p:ext uri="{BB962C8B-B14F-4D97-AF65-F5344CB8AC3E}">
        <p14:creationId xmlns:p14="http://schemas.microsoft.com/office/powerpoint/2010/main" xmlns="" val="3072581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6D29EFA-61BA-4C9B-BF3F-2CEF46F08B7C}" type="datetimeFigureOut">
              <a:rPr lang="zh-CN" altLang="en-US" smtClean="0"/>
              <a:pPr/>
              <a:t>2025/12/28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45733A-EA16-48F6-B8D8-6470479A1A2C}" type="slidenum">
              <a:rPr lang="zh-CN" altLang="en-US" smtClean="0"/>
              <a:pPr/>
              <a:t>‹#›</a:t>
            </a:fld>
            <a:endParaRPr lang="zh-CN" altLang="en-US"/>
          </a:p>
        </p:txBody>
      </p:sp>
    </p:spTree>
    <p:extLst>
      <p:ext uri="{BB962C8B-B14F-4D97-AF65-F5344CB8AC3E}">
        <p14:creationId xmlns:p14="http://schemas.microsoft.com/office/powerpoint/2010/main" xmlns="" val="46637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6D29EFA-61BA-4C9B-BF3F-2CEF46F08B7C}" type="datetimeFigureOut">
              <a:rPr lang="zh-CN" altLang="en-US" smtClean="0"/>
              <a:pPr/>
              <a:t>2025/12/28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E45733A-EA16-48F6-B8D8-6470479A1A2C}" type="slidenum">
              <a:rPr lang="zh-CN" altLang="en-US" smtClean="0"/>
              <a:pPr/>
              <a:t>‹#›</a:t>
            </a:fld>
            <a:endParaRPr lang="zh-CN" altLang="en-US"/>
          </a:p>
        </p:txBody>
      </p:sp>
    </p:spTree>
    <p:extLst>
      <p:ext uri="{BB962C8B-B14F-4D97-AF65-F5344CB8AC3E}">
        <p14:creationId xmlns:p14="http://schemas.microsoft.com/office/powerpoint/2010/main" xmlns="" val="125105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6D29EFA-61BA-4C9B-BF3F-2CEF46F08B7C}" type="datetimeFigureOut">
              <a:rPr lang="zh-CN" altLang="en-US" smtClean="0"/>
              <a:pPr/>
              <a:t>2025/12/28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E45733A-EA16-48F6-B8D8-6470479A1A2C}" type="slidenum">
              <a:rPr lang="zh-CN" altLang="en-US" smtClean="0"/>
              <a:pPr/>
              <a:t>‹#›</a:t>
            </a:fld>
            <a:endParaRPr lang="zh-CN" altLang="en-US"/>
          </a:p>
        </p:txBody>
      </p:sp>
    </p:spTree>
    <p:extLst>
      <p:ext uri="{BB962C8B-B14F-4D97-AF65-F5344CB8AC3E}">
        <p14:creationId xmlns:p14="http://schemas.microsoft.com/office/powerpoint/2010/main" xmlns="" val="1229201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D29EFA-61BA-4C9B-BF3F-2CEF46F08B7C}" type="datetimeFigureOut">
              <a:rPr lang="zh-CN" altLang="en-US" smtClean="0"/>
              <a:pPr/>
              <a:t>2025/12/28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E45733A-EA16-48F6-B8D8-6470479A1A2C}" type="slidenum">
              <a:rPr lang="zh-CN" altLang="en-US" smtClean="0"/>
              <a:pPr/>
              <a:t>‹#›</a:t>
            </a:fld>
            <a:endParaRPr lang="zh-CN" altLang="en-US"/>
          </a:p>
        </p:txBody>
      </p:sp>
    </p:spTree>
    <p:extLst>
      <p:ext uri="{BB962C8B-B14F-4D97-AF65-F5344CB8AC3E}">
        <p14:creationId xmlns:p14="http://schemas.microsoft.com/office/powerpoint/2010/main" xmlns="" val="408856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B8953F-16D5-44FA-9CDD-CEEAB95BB8E5}" type="datetimeFigureOut">
              <a:rPr lang="zh-CN" altLang="en-US" smtClean="0"/>
              <a:pPr/>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6D29EFA-61BA-4C9B-BF3F-2CEF46F08B7C}" type="datetimeFigureOut">
              <a:rPr lang="zh-CN" altLang="en-US" smtClean="0"/>
              <a:pPr/>
              <a:t>2025/12/28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45733A-EA16-48F6-B8D8-6470479A1A2C}" type="slidenum">
              <a:rPr lang="zh-CN" altLang="en-US" smtClean="0"/>
              <a:pPr/>
              <a:t>‹#›</a:t>
            </a:fld>
            <a:endParaRPr lang="zh-CN" altLang="en-US"/>
          </a:p>
        </p:txBody>
      </p:sp>
    </p:spTree>
    <p:extLst>
      <p:ext uri="{BB962C8B-B14F-4D97-AF65-F5344CB8AC3E}">
        <p14:creationId xmlns:p14="http://schemas.microsoft.com/office/powerpoint/2010/main" xmlns="" val="58868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6D29EFA-61BA-4C9B-BF3F-2CEF46F08B7C}" type="datetimeFigureOut">
              <a:rPr lang="zh-CN" altLang="en-US" smtClean="0"/>
              <a:pPr/>
              <a:t>2025/12/28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45733A-EA16-48F6-B8D8-6470479A1A2C}" type="slidenum">
              <a:rPr lang="zh-CN" altLang="en-US" smtClean="0"/>
              <a:pPr/>
              <a:t>‹#›</a:t>
            </a:fld>
            <a:endParaRPr lang="zh-CN" altLang="en-US"/>
          </a:p>
        </p:txBody>
      </p:sp>
    </p:spTree>
    <p:extLst>
      <p:ext uri="{BB962C8B-B14F-4D97-AF65-F5344CB8AC3E}">
        <p14:creationId xmlns:p14="http://schemas.microsoft.com/office/powerpoint/2010/main" xmlns="" val="4093304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6D29EFA-61BA-4C9B-BF3F-2CEF46F08B7C}" type="datetimeFigureOut">
              <a:rPr lang="zh-CN" altLang="en-US" smtClean="0"/>
              <a:pPr/>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45733A-EA16-48F6-B8D8-6470479A1A2C}" type="slidenum">
              <a:rPr lang="zh-CN" altLang="en-US" smtClean="0"/>
              <a:pPr/>
              <a:t>‹#›</a:t>
            </a:fld>
            <a:endParaRPr lang="zh-CN" altLang="en-US"/>
          </a:p>
        </p:txBody>
      </p:sp>
    </p:spTree>
    <p:extLst>
      <p:ext uri="{BB962C8B-B14F-4D97-AF65-F5344CB8AC3E}">
        <p14:creationId xmlns:p14="http://schemas.microsoft.com/office/powerpoint/2010/main" xmlns="" val="2370513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6D29EFA-61BA-4C9B-BF3F-2CEF46F08B7C}" type="datetimeFigureOut">
              <a:rPr lang="zh-CN" altLang="en-US" smtClean="0"/>
              <a:pPr/>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45733A-EA16-48F6-B8D8-6470479A1A2C}" type="slidenum">
              <a:rPr lang="zh-CN" altLang="en-US" smtClean="0"/>
              <a:pPr/>
              <a:t>‹#›</a:t>
            </a:fld>
            <a:endParaRPr lang="zh-CN" altLang="en-US"/>
          </a:p>
        </p:txBody>
      </p:sp>
    </p:spTree>
    <p:extLst>
      <p:ext uri="{BB962C8B-B14F-4D97-AF65-F5344CB8AC3E}">
        <p14:creationId xmlns:p14="http://schemas.microsoft.com/office/powerpoint/2010/main" xmlns="" val="2531282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8628838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0503083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0B8953F-16D5-44FA-9CDD-CEEAB95BB8E5}" type="datetimeFigureOut">
              <a:rPr lang="zh-CN" altLang="en-US" smtClean="0"/>
              <a:pPr/>
              <a:t>2025/12/28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0B8953F-16D5-44FA-9CDD-CEEAB95BB8E5}" type="datetimeFigureOut">
              <a:rPr lang="zh-CN" altLang="en-US" smtClean="0"/>
              <a:pPr/>
              <a:t>2025/12/28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0B8953F-16D5-44FA-9CDD-CEEAB95BB8E5}" type="datetimeFigureOut">
              <a:rPr lang="zh-CN" altLang="en-US" smtClean="0"/>
              <a:pPr/>
              <a:t>2025/12/28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0B8953F-16D5-44FA-9CDD-CEEAB95BB8E5}" type="datetimeFigureOut">
              <a:rPr lang="zh-CN" altLang="en-US" smtClean="0"/>
              <a:pPr/>
              <a:t>2025/12/28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B8953F-16D5-44FA-9CDD-CEEAB95BB8E5}" type="datetimeFigureOut">
              <a:rPr lang="zh-CN" altLang="en-US" smtClean="0"/>
              <a:pPr/>
              <a:t>2025/12/28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0B8953F-16D5-44FA-9CDD-CEEAB95BB8E5}" type="datetimeFigureOut">
              <a:rPr lang="zh-CN" altLang="en-US" smtClean="0"/>
              <a:pPr/>
              <a:t>2025/12/28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0B8953F-16D5-44FA-9CDD-CEEAB95BB8E5}" type="datetimeFigureOut">
              <a:rPr lang="zh-CN" altLang="en-US" smtClean="0"/>
              <a:pPr/>
              <a:t>2025/12/28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A93162-2FF9-4E1E-9BE3-D8B1C7BE6F2C}"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8953F-16D5-44FA-9CDD-CEEAB95BB8E5}" type="datetimeFigureOut">
              <a:rPr lang="zh-CN" altLang="en-US" smtClean="0"/>
              <a:pPr/>
              <a:t>2025/12/28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93162-2FF9-4E1E-9BE3-D8B1C7BE6F2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29EFA-61BA-4C9B-BF3F-2CEF46F08B7C}" type="datetimeFigureOut">
              <a:rPr lang="zh-CN" altLang="en-US" smtClean="0"/>
              <a:pPr/>
              <a:t>2025/12/28</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5733A-EA16-48F6-B8D8-6470479A1A2C}" type="slidenum">
              <a:rPr lang="zh-CN" altLang="en-US" smtClean="0"/>
              <a:pPr/>
              <a:t>‹#›</a:t>
            </a:fld>
            <a:endParaRPr lang="zh-CN" altLang="en-US"/>
          </a:p>
        </p:txBody>
      </p:sp>
    </p:spTree>
    <p:extLst>
      <p:ext uri="{BB962C8B-B14F-4D97-AF65-F5344CB8AC3E}">
        <p14:creationId xmlns:p14="http://schemas.microsoft.com/office/powerpoint/2010/main" xmlns="" val="30840686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35270;&#39057;&#65306;&#22826;&#38451;&#31995;&#20061;&#22823;&#34892;&#26143;&#36816;&#34892;&#27169;&#25311;.mp4"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gimg2.baidu.com/image_search/src=http%3A%2F%2Ffile03.16sucai.com%2F2016%2F10%2F1100%2F16sucai_p20161004144_1b5.JPG&amp;refer=http%3A%2F%2Ffile03.16sucai.com&amp;app=2002&amp;size=f9999,10000&amp;q=a80&amp;n=0&amp;g=0n&amp;fmt=auto?sec=1664072563&amp;t=50f75b3ad5a135fafd0e80395bd881e5"/>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3180" b="5707"/>
          <a:stretch/>
        </p:blipFill>
        <p:spPr bwMode="auto">
          <a:xfrm>
            <a:off x="-1" y="857250"/>
            <a:ext cx="9144001" cy="51435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13384" y="2492896"/>
            <a:ext cx="1228618" cy="1228618"/>
          </a:xfrm>
          <a:prstGeom prst="rect">
            <a:avLst/>
          </a:prstGeom>
        </p:spPr>
      </p:pic>
      <p:sp>
        <p:nvSpPr>
          <p:cNvPr id="3" name="文本框 6"/>
          <p:cNvSpPr txBox="1"/>
          <p:nvPr/>
        </p:nvSpPr>
        <p:spPr>
          <a:xfrm>
            <a:off x="1485906" y="2625055"/>
            <a:ext cx="883575" cy="923330"/>
          </a:xfrm>
          <a:prstGeom prst="rect">
            <a:avLst/>
          </a:prstGeom>
          <a:noFill/>
        </p:spPr>
        <p:txBody>
          <a:bodyPr wrap="non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kumimoji="1" lang="en-US" altLang="zh-CN" sz="5400" b="1" dirty="0">
                <a:solidFill>
                  <a:srgbClr val="FF6E00"/>
                </a:solidFill>
                <a:latin typeface="宋体" panose="02010600030101010101" pitchFamily="2" charset="-122"/>
                <a:ea typeface="宋体" panose="02010600030101010101" pitchFamily="2" charset="-122"/>
              </a:rPr>
              <a:t>19</a:t>
            </a:r>
            <a:endParaRPr kumimoji="1" lang="zh-CN" altLang="en-US" sz="6000" b="1" dirty="0">
              <a:solidFill>
                <a:srgbClr val="FF6E00"/>
              </a:solidFill>
              <a:latin typeface="宋体" panose="02010600030101010101" pitchFamily="2" charset="-122"/>
              <a:ea typeface="宋体" panose="02010600030101010101" pitchFamily="2" charset="-122"/>
            </a:endParaRPr>
          </a:p>
        </p:txBody>
      </p:sp>
      <p:sp>
        <p:nvSpPr>
          <p:cNvPr id="5" name="TextBox 4"/>
          <p:cNvSpPr txBox="1"/>
          <p:nvPr/>
        </p:nvSpPr>
        <p:spPr>
          <a:xfrm>
            <a:off x="2609528" y="2503330"/>
            <a:ext cx="5530850" cy="1107996"/>
          </a:xfrm>
          <a:prstGeom prst="rect">
            <a:avLst/>
          </a:prstGeom>
          <a:noFill/>
        </p:spPr>
        <p:txBody>
          <a:bodyPr wrap="square" rtlCol="0">
            <a:spAutoFit/>
          </a:bodyPr>
          <a:lstStyle/>
          <a:p>
            <a:r>
              <a:rPr lang="zh-CN" altLang="en-US" sz="6600" dirty="0">
                <a:ln w="0"/>
                <a:solidFill>
                  <a:srgbClr val="FFFF00"/>
                </a:solidFill>
                <a:latin typeface="黑体" panose="02010609060101010101" pitchFamily="49" charset="-122"/>
                <a:ea typeface="黑体" panose="02010609060101010101" pitchFamily="49" charset="-122"/>
              </a:rPr>
              <a:t>只有一个地球</a:t>
            </a:r>
          </a:p>
        </p:txBody>
      </p:sp>
    </p:spTree>
    <p:extLst>
      <p:ext uri="{BB962C8B-B14F-4D97-AF65-F5344CB8AC3E}">
        <p14:creationId xmlns:p14="http://schemas.microsoft.com/office/powerpoint/2010/main" xmlns="" val="1010117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nvPr>
        </p:nvGraphicFramePr>
        <p:xfrm>
          <a:off x="395536" y="1052737"/>
          <a:ext cx="8352928" cy="4724471"/>
        </p:xfrm>
        <a:graphic>
          <a:graphicData uri="http://schemas.openxmlformats.org/drawingml/2006/table">
            <a:tbl>
              <a:tblPr firstRow="1" bandRow="1">
                <a:tableStyleId>{5940675A-B579-460E-94D1-54222C63F5DA}</a:tableStyleId>
              </a:tblPr>
              <a:tblGrid>
                <a:gridCol w="720080">
                  <a:extLst>
                    <a:ext uri="{9D8B030D-6E8A-4147-A177-3AD203B41FA5}">
                      <a16:colId xmlns:a16="http://schemas.microsoft.com/office/drawing/2014/main" xmlns="" val="20000"/>
                    </a:ext>
                  </a:extLst>
                </a:gridCol>
                <a:gridCol w="4968552">
                  <a:extLst>
                    <a:ext uri="{9D8B030D-6E8A-4147-A177-3AD203B41FA5}">
                      <a16:colId xmlns:a16="http://schemas.microsoft.com/office/drawing/2014/main" xmlns="" val="20001"/>
                    </a:ext>
                  </a:extLst>
                </a:gridCol>
                <a:gridCol w="2664296">
                  <a:extLst>
                    <a:ext uri="{9D8B030D-6E8A-4147-A177-3AD203B41FA5}">
                      <a16:colId xmlns:a16="http://schemas.microsoft.com/office/drawing/2014/main" xmlns="" val="20002"/>
                    </a:ext>
                  </a:extLst>
                </a:gridCol>
              </a:tblGrid>
              <a:tr h="834815">
                <a:tc>
                  <a:txBody>
                    <a:bodyPr/>
                    <a:lstStyle/>
                    <a:p>
                      <a:r>
                        <a:rPr lang="zh-CN" altLang="en-US" sz="2400" dirty="0" smtClean="0">
                          <a:latin typeface="黑体" panose="02010609060101010101" pitchFamily="49" charset="-122"/>
                          <a:ea typeface="黑体" panose="02010609060101010101" pitchFamily="49" charset="-122"/>
                        </a:rPr>
                        <a:t>段落</a:t>
                      </a:r>
                      <a:endParaRPr lang="zh-CN" altLang="en-US" sz="2400" dirty="0">
                        <a:latin typeface="黑体" panose="02010609060101010101" pitchFamily="49" charset="-122"/>
                        <a:ea typeface="黑体" panose="02010609060101010101" pitchFamily="49" charset="-122"/>
                      </a:endParaRPr>
                    </a:p>
                  </a:txBody>
                  <a:tcPr/>
                </a:tc>
                <a:tc>
                  <a:txBody>
                    <a:bodyPr/>
                    <a:lstStyle/>
                    <a:p>
                      <a:pPr algn="ctr"/>
                      <a:r>
                        <a:rPr lang="zh-CN" altLang="en-US" sz="2400" dirty="0" smtClean="0">
                          <a:latin typeface="黑体" panose="02010609060101010101" pitchFamily="49" charset="-122"/>
                          <a:ea typeface="黑体" panose="02010609060101010101" pitchFamily="49" charset="-122"/>
                        </a:rPr>
                        <a:t>提取关键词语</a:t>
                      </a:r>
                      <a:endParaRPr lang="en-US" altLang="zh-CN" sz="2400" baseline="0" dirty="0" smtClean="0">
                        <a:latin typeface="黑体" panose="02010609060101010101" pitchFamily="49" charset="-122"/>
                        <a:ea typeface="黑体" panose="02010609060101010101" pitchFamily="49" charset="-122"/>
                      </a:endParaRPr>
                    </a:p>
                    <a:p>
                      <a:pPr algn="ctr"/>
                      <a:r>
                        <a:rPr lang="zh-CN" altLang="en-US" sz="2400" dirty="0" smtClean="0">
                          <a:latin typeface="黑体" panose="02010609060101010101" pitchFamily="49" charset="-122"/>
                          <a:ea typeface="黑体" panose="02010609060101010101" pitchFamily="49" charset="-122"/>
                        </a:rPr>
                        <a:t>概括段落内容</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课文讲了那几方面的内容</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xmlns="" val="10000"/>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1</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地球美丽壮观，和蔼可亲</a:t>
                      </a:r>
                      <a:endParaRPr lang="zh-CN" altLang="en-US" sz="2200" dirty="0">
                        <a:latin typeface="黑体" panose="02010609060101010101" pitchFamily="49" charset="-122"/>
                        <a:ea typeface="黑体" panose="02010609060101010101" pitchFamily="49" charset="-122"/>
                      </a:endParaRPr>
                    </a:p>
                  </a:txBody>
                  <a:tcPr/>
                </a:tc>
                <a:tc rowSpan="9">
                  <a:txBody>
                    <a:bodyPr/>
                    <a:lstStyle/>
                    <a:p>
                      <a:endParaRPr lang="zh-CN" altLang="en-US" sz="22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xmlns="" val="10001"/>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2</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地球是渺小的</a:t>
                      </a:r>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2"/>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3</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地球所拥有的自然资源也是有限的</a:t>
                      </a:r>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3"/>
                  </a:ext>
                </a:extLst>
              </a:tr>
              <a:tr h="314856">
                <a:tc>
                  <a:txBody>
                    <a:bodyPr/>
                    <a:lstStyle/>
                    <a:p>
                      <a:pPr algn="ctr"/>
                      <a:r>
                        <a:rPr lang="en-US" altLang="zh-CN" sz="2200" dirty="0" smtClean="0">
                          <a:latin typeface="黑体" panose="02010609060101010101" pitchFamily="49" charset="-122"/>
                          <a:ea typeface="黑体" panose="02010609060101010101" pitchFamily="49" charset="-122"/>
                        </a:rPr>
                        <a:t>4</a:t>
                      </a:r>
                      <a:endParaRPr lang="zh-CN" altLang="en-US" sz="2200" dirty="0">
                        <a:latin typeface="黑体" panose="02010609060101010101" pitchFamily="49" charset="-122"/>
                        <a:ea typeface="黑体" panose="02010609060101010101" pitchFamily="49" charset="-122"/>
                      </a:endParaRPr>
                    </a:p>
                  </a:txBody>
                  <a:tcPr/>
                </a:tc>
                <a:tc>
                  <a:txBody>
                    <a:bodyPr/>
                    <a:lstStyle/>
                    <a:p>
                      <a:pPr marL="0" algn="l" defTabSz="914400" rtl="0" eaLnBrk="1" latinLnBrk="0" hangingPunct="1"/>
                      <a:r>
                        <a:rPr lang="zh-CN" altLang="en-US" sz="2200" kern="1200" dirty="0" smtClean="0">
                          <a:solidFill>
                            <a:schemeClr val="tx1"/>
                          </a:solidFill>
                          <a:latin typeface="黑体" panose="02010609060101010101" pitchFamily="49" charset="-122"/>
                          <a:ea typeface="黑体" panose="02010609060101010101" pitchFamily="49" charset="-122"/>
                          <a:cs typeface="+mn-cs"/>
                        </a:rPr>
                        <a:t>人类随意毁坏自然资源，威胁人类生存</a:t>
                      </a:r>
                      <a:endParaRPr lang="zh-CN" altLang="en-US" sz="2200" kern="1200" dirty="0">
                        <a:solidFill>
                          <a:schemeClr val="tx1"/>
                        </a:solidFill>
                        <a:latin typeface="黑体" panose="02010609060101010101" pitchFamily="49" charset="-122"/>
                        <a:ea typeface="黑体" panose="02010609060101010101" pitchFamily="49" charset="-122"/>
                        <a:cs typeface="+mn-cs"/>
                      </a:endParaRPr>
                    </a:p>
                  </a:txBody>
                  <a:tcPr/>
                </a:tc>
                <a:tc vMerge="1">
                  <a:txBody>
                    <a:bodyPr/>
                    <a:lstStyle/>
                    <a:p>
                      <a:endParaRPr lang="zh-CN" altLang="en-US" dirty="0"/>
                    </a:p>
                  </a:txBody>
                  <a:tcPr/>
                </a:tc>
                <a:extLst>
                  <a:ext uri="{0D108BD9-81ED-4DB2-BD59-A6C34878D82A}">
                    <a16:rowId xmlns:a16="http://schemas.microsoft.com/office/drawing/2014/main" xmlns="" val="10004"/>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5</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提出人类能否移居别的星球这一问题</a:t>
                      </a:r>
                    </a:p>
                  </a:txBody>
                  <a:tcPr/>
                </a:tc>
                <a:tc vMerge="1">
                  <a:txBody>
                    <a:bodyPr/>
                    <a:lstStyle/>
                    <a:p>
                      <a:endParaRPr lang="zh-CN" altLang="en-US" dirty="0"/>
                    </a:p>
                  </a:txBody>
                  <a:tcPr/>
                </a:tc>
                <a:extLst>
                  <a:ext uri="{0D108BD9-81ED-4DB2-BD59-A6C34878D82A}">
                    <a16:rowId xmlns:a16="http://schemas.microsoft.com/office/drawing/2014/main" xmlns="" val="10005"/>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6</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人类不能移居到别的星球</a:t>
                      </a:r>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6"/>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7</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科学家设想建造移民基地并不现实</a:t>
                      </a:r>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7"/>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8</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地球太可爱，又太容易破碎了</a:t>
                      </a:r>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8"/>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9</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我们要保护地球，保护地球的生态环境</a:t>
                      </a:r>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9"/>
                  </a:ext>
                </a:extLst>
              </a:tr>
            </a:tbl>
          </a:graphicData>
        </a:graphic>
      </p:graphicFrame>
      <p:sp>
        <p:nvSpPr>
          <p:cNvPr id="6" name="对话气泡: 圆角矩形 14"/>
          <p:cNvSpPr/>
          <p:nvPr/>
        </p:nvSpPr>
        <p:spPr>
          <a:xfrm>
            <a:off x="6364427" y="2060848"/>
            <a:ext cx="2380900" cy="405284"/>
          </a:xfrm>
          <a:prstGeom prst="wedgeRoundRectCallout">
            <a:avLst>
              <a:gd name="adj1" fmla="val 21164"/>
              <a:gd name="adj2" fmla="val 38273"/>
              <a:gd name="adj3" fmla="val 16667"/>
            </a:avLst>
          </a:prstGeom>
          <a:solidFill>
            <a:srgbClr val="0070C0"/>
          </a:solid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solidFill>
                  <a:prstClr val="white"/>
                </a:solidFill>
                <a:latin typeface="黑体" panose="02010609060101010101" pitchFamily="49" charset="-122"/>
                <a:ea typeface="黑体" panose="02010609060101010101" pitchFamily="49" charset="-122"/>
              </a:rPr>
              <a:t>地球美丽但渺小</a:t>
            </a:r>
          </a:p>
        </p:txBody>
      </p:sp>
      <p:sp>
        <p:nvSpPr>
          <p:cNvPr id="7" name="右中括号 6"/>
          <p:cNvSpPr/>
          <p:nvPr/>
        </p:nvSpPr>
        <p:spPr>
          <a:xfrm>
            <a:off x="6084168" y="2060848"/>
            <a:ext cx="144016" cy="576064"/>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Calibri"/>
              <a:ea typeface="宋体" panose="02010600030101010101" pitchFamily="2" charset="-122"/>
            </a:endParaRPr>
          </a:p>
        </p:txBody>
      </p:sp>
      <p:sp>
        <p:nvSpPr>
          <p:cNvPr id="8" name="右中括号 7"/>
          <p:cNvSpPr/>
          <p:nvPr/>
        </p:nvSpPr>
        <p:spPr>
          <a:xfrm>
            <a:off x="6092552" y="2924944"/>
            <a:ext cx="144016" cy="576064"/>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Calibri"/>
              <a:ea typeface="宋体" panose="02010600030101010101" pitchFamily="2" charset="-122"/>
            </a:endParaRPr>
          </a:p>
        </p:txBody>
      </p:sp>
      <p:sp>
        <p:nvSpPr>
          <p:cNvPr id="9" name="对话气泡: 圆角矩形 14"/>
          <p:cNvSpPr/>
          <p:nvPr/>
        </p:nvSpPr>
        <p:spPr>
          <a:xfrm>
            <a:off x="6364428" y="2780928"/>
            <a:ext cx="2168013" cy="720080"/>
          </a:xfrm>
          <a:prstGeom prst="wedgeRoundRectCallout">
            <a:avLst>
              <a:gd name="adj1" fmla="val 21164"/>
              <a:gd name="adj2" fmla="val 38273"/>
              <a:gd name="adj3" fmla="val 16667"/>
            </a:avLst>
          </a:prstGeom>
          <a:solidFill>
            <a:srgbClr val="00B050"/>
          </a:solid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solidFill>
                  <a:prstClr val="white"/>
                </a:solidFill>
                <a:latin typeface="黑体" panose="02010609060101010101" pitchFamily="49" charset="-122"/>
                <a:ea typeface="黑体" panose="02010609060101010101" pitchFamily="49" charset="-122"/>
              </a:rPr>
              <a:t>地球的自然资源有限</a:t>
            </a:r>
          </a:p>
        </p:txBody>
      </p:sp>
      <p:sp>
        <p:nvSpPr>
          <p:cNvPr id="10" name="右中括号 9"/>
          <p:cNvSpPr/>
          <p:nvPr/>
        </p:nvSpPr>
        <p:spPr>
          <a:xfrm>
            <a:off x="6096478" y="3789040"/>
            <a:ext cx="144016" cy="936104"/>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Calibri"/>
              <a:ea typeface="宋体" panose="02010600030101010101" pitchFamily="2" charset="-122"/>
            </a:endParaRPr>
          </a:p>
        </p:txBody>
      </p:sp>
      <p:sp>
        <p:nvSpPr>
          <p:cNvPr id="11" name="对话气泡: 圆角矩形 14"/>
          <p:cNvSpPr/>
          <p:nvPr/>
        </p:nvSpPr>
        <p:spPr>
          <a:xfrm>
            <a:off x="6340112" y="3789040"/>
            <a:ext cx="2192328" cy="792088"/>
          </a:xfrm>
          <a:prstGeom prst="wedgeRoundRectCallout">
            <a:avLst>
              <a:gd name="adj1" fmla="val 21164"/>
              <a:gd name="adj2" fmla="val 38273"/>
              <a:gd name="adj3" fmla="val 16667"/>
            </a:avLst>
          </a:prstGeom>
          <a:solidFill>
            <a:schemeClr val="accent3">
              <a:lumMod val="75000"/>
            </a:schemeClr>
          </a:solid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solidFill>
                  <a:prstClr val="white"/>
                </a:solidFill>
                <a:latin typeface="黑体" panose="02010609060101010101" pitchFamily="49" charset="-122"/>
                <a:ea typeface="黑体" panose="02010609060101010101" pitchFamily="49" charset="-122"/>
              </a:rPr>
              <a:t>目前人类还无法移居</a:t>
            </a:r>
          </a:p>
        </p:txBody>
      </p:sp>
      <p:sp>
        <p:nvSpPr>
          <p:cNvPr id="12" name="右中括号 11"/>
          <p:cNvSpPr/>
          <p:nvPr/>
        </p:nvSpPr>
        <p:spPr>
          <a:xfrm>
            <a:off x="6100936" y="5013176"/>
            <a:ext cx="144016" cy="576064"/>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Calibri"/>
              <a:ea typeface="宋体" panose="02010600030101010101" pitchFamily="2" charset="-122"/>
            </a:endParaRPr>
          </a:p>
        </p:txBody>
      </p:sp>
      <p:sp>
        <p:nvSpPr>
          <p:cNvPr id="13" name="对话气泡: 圆角矩形 14"/>
          <p:cNvSpPr/>
          <p:nvPr/>
        </p:nvSpPr>
        <p:spPr>
          <a:xfrm>
            <a:off x="6374912" y="4941168"/>
            <a:ext cx="2157528" cy="720080"/>
          </a:xfrm>
          <a:prstGeom prst="wedgeRoundRectCallout">
            <a:avLst>
              <a:gd name="adj1" fmla="val 21164"/>
              <a:gd name="adj2" fmla="val 38273"/>
              <a:gd name="adj3" fmla="val 16667"/>
            </a:avLst>
          </a:prstGeom>
          <a:solidFill>
            <a:schemeClr val="accent4">
              <a:lumMod val="75000"/>
            </a:schemeClr>
          </a:solid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solidFill>
                  <a:prstClr val="white"/>
                </a:solidFill>
                <a:latin typeface="黑体" panose="02010609060101010101" pitchFamily="49" charset="-122"/>
                <a:ea typeface="黑体" panose="02010609060101010101" pitchFamily="49" charset="-122"/>
              </a:rPr>
              <a:t>我们要精心保护地球</a:t>
            </a:r>
          </a:p>
        </p:txBody>
      </p:sp>
    </p:spTree>
    <p:extLst>
      <p:ext uri="{BB962C8B-B14F-4D97-AF65-F5344CB8AC3E}">
        <p14:creationId xmlns:p14="http://schemas.microsoft.com/office/powerpoint/2010/main" xmlns="" val="25673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825" y="2276872"/>
            <a:ext cx="2612726" cy="16561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18868" y="2294540"/>
            <a:ext cx="2907240" cy="16561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对话气泡: 圆角矩形 14"/>
          <p:cNvSpPr/>
          <p:nvPr/>
        </p:nvSpPr>
        <p:spPr>
          <a:xfrm>
            <a:off x="6804248" y="2294540"/>
            <a:ext cx="1872208" cy="1692188"/>
          </a:xfrm>
          <a:prstGeom prst="wedgeRoundRectCallout">
            <a:avLst>
              <a:gd name="adj1" fmla="val 21164"/>
              <a:gd name="adj2" fmla="val 38273"/>
              <a:gd name="adj3" fmla="val 16667"/>
            </a:avLst>
          </a:prstGeom>
          <a:solidFill>
            <a:srgbClr val="FFFF93"/>
          </a:solidFill>
          <a:ln w="25400">
            <a:solidFill>
              <a:srgbClr val="FFC000"/>
            </a:solidFill>
          </a:ln>
          <a:effectLst/>
        </p:spPr>
        <p:style>
          <a:lnRef idx="2">
            <a:schemeClr val="accent1"/>
          </a:lnRef>
          <a:fillRef idx="1">
            <a:schemeClr val="lt1"/>
          </a:fillRef>
          <a:effectRef idx="0">
            <a:schemeClr val="accent1"/>
          </a:effectRef>
          <a:fontRef idx="minor">
            <a:schemeClr val="dk1"/>
          </a:fontRef>
        </p:style>
        <p:txBody>
          <a:bodyPr rtlCol="0" anchor="ctr"/>
          <a:lstStyle/>
          <a:p>
            <a:r>
              <a:rPr lang="zh-CN" altLang="en-US" sz="2400" dirty="0">
                <a:solidFill>
                  <a:srgbClr val="0033CC"/>
                </a:solidFill>
                <a:latin typeface="黑体" panose="02010609060101010101" pitchFamily="49" charset="-122"/>
                <a:ea typeface="黑体" panose="02010609060101010101" pitchFamily="49" charset="-122"/>
              </a:rPr>
              <a:t>   我们要精心保护地球</a:t>
            </a:r>
          </a:p>
        </p:txBody>
      </p:sp>
      <p:sp>
        <p:nvSpPr>
          <p:cNvPr id="2" name="右箭头 1"/>
          <p:cNvSpPr/>
          <p:nvPr/>
        </p:nvSpPr>
        <p:spPr>
          <a:xfrm>
            <a:off x="3059833" y="3059957"/>
            <a:ext cx="357313" cy="306034"/>
          </a:xfrm>
          <a:prstGeom prst="rightArrow">
            <a:avLst/>
          </a:prstGeom>
          <a:solidFill>
            <a:srgbClr val="FFFF9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a:ea typeface="宋体" panose="02010600030101010101" pitchFamily="2" charset="-122"/>
            </a:endParaRPr>
          </a:p>
        </p:txBody>
      </p:sp>
      <p:sp>
        <p:nvSpPr>
          <p:cNvPr id="7" name="右箭头 6"/>
          <p:cNvSpPr/>
          <p:nvPr/>
        </p:nvSpPr>
        <p:spPr>
          <a:xfrm>
            <a:off x="6446936" y="3059957"/>
            <a:ext cx="357313" cy="306034"/>
          </a:xfrm>
          <a:prstGeom prst="rightArrow">
            <a:avLst/>
          </a:prstGeom>
          <a:solidFill>
            <a:srgbClr val="FFFF9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a:ea typeface="宋体" panose="02010600030101010101" pitchFamily="2" charset="-122"/>
            </a:endParaRPr>
          </a:p>
        </p:txBody>
      </p:sp>
      <p:sp>
        <p:nvSpPr>
          <p:cNvPr id="8" name="圆角矩形 7"/>
          <p:cNvSpPr/>
          <p:nvPr/>
        </p:nvSpPr>
        <p:spPr>
          <a:xfrm>
            <a:off x="467544" y="4437113"/>
            <a:ext cx="2040092" cy="529377"/>
          </a:xfrm>
          <a:prstGeom prst="roundRect">
            <a:avLst/>
          </a:prstGeom>
          <a:solidFill>
            <a:srgbClr val="F9F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dirty="0">
                <a:solidFill>
                  <a:srgbClr val="0033CC"/>
                </a:solidFill>
                <a:latin typeface="黑体" panose="02010609060101010101" pitchFamily="49" charset="-122"/>
                <a:ea typeface="黑体" panose="02010609060101010101" pitchFamily="49" charset="-122"/>
              </a:rPr>
              <a:t>圈画关键句</a:t>
            </a:r>
          </a:p>
        </p:txBody>
      </p:sp>
      <p:sp>
        <p:nvSpPr>
          <p:cNvPr id="9" name="圆角矩形 8"/>
          <p:cNvSpPr/>
          <p:nvPr/>
        </p:nvSpPr>
        <p:spPr>
          <a:xfrm>
            <a:off x="3275857" y="4436466"/>
            <a:ext cx="2539803" cy="529377"/>
          </a:xfrm>
          <a:prstGeom prst="roundRect">
            <a:avLst/>
          </a:prstGeom>
          <a:solidFill>
            <a:srgbClr val="F9F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dirty="0">
                <a:solidFill>
                  <a:srgbClr val="0033CC"/>
                </a:solidFill>
                <a:latin typeface="黑体" panose="02010609060101010101" pitchFamily="49" charset="-122"/>
                <a:ea typeface="黑体" panose="02010609060101010101" pitchFamily="49" charset="-122"/>
              </a:rPr>
              <a:t>了解课文内容</a:t>
            </a:r>
          </a:p>
        </p:txBody>
      </p:sp>
      <p:sp>
        <p:nvSpPr>
          <p:cNvPr id="10" name="圆角矩形 9"/>
          <p:cNvSpPr/>
          <p:nvPr/>
        </p:nvSpPr>
        <p:spPr>
          <a:xfrm>
            <a:off x="6610902" y="4436465"/>
            <a:ext cx="2250348" cy="529377"/>
          </a:xfrm>
          <a:prstGeom prst="roundRect">
            <a:avLst/>
          </a:prstGeom>
          <a:solidFill>
            <a:srgbClr val="F9FB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dirty="0">
                <a:solidFill>
                  <a:srgbClr val="0033CC"/>
                </a:solidFill>
                <a:latin typeface="黑体" panose="02010609060101010101" pitchFamily="49" charset="-122"/>
                <a:ea typeface="黑体" panose="02010609060101010101" pitchFamily="49" charset="-122"/>
              </a:rPr>
              <a:t>把握主要观点</a:t>
            </a:r>
          </a:p>
        </p:txBody>
      </p:sp>
      <p:sp>
        <p:nvSpPr>
          <p:cNvPr id="11" name="右箭头 10"/>
          <p:cNvSpPr/>
          <p:nvPr/>
        </p:nvSpPr>
        <p:spPr>
          <a:xfrm>
            <a:off x="2627633" y="4548783"/>
            <a:ext cx="606491" cy="306034"/>
          </a:xfrm>
          <a:prstGeom prst="rightArrow">
            <a:avLst/>
          </a:prstGeom>
          <a:solidFill>
            <a:srgbClr val="FFFF9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a:ea typeface="宋体" panose="02010600030101010101" pitchFamily="2" charset="-122"/>
            </a:endParaRPr>
          </a:p>
        </p:txBody>
      </p:sp>
      <p:sp>
        <p:nvSpPr>
          <p:cNvPr id="12" name="右箭头 11"/>
          <p:cNvSpPr/>
          <p:nvPr/>
        </p:nvSpPr>
        <p:spPr>
          <a:xfrm>
            <a:off x="5899342" y="4548783"/>
            <a:ext cx="606491" cy="306034"/>
          </a:xfrm>
          <a:prstGeom prst="rightArrow">
            <a:avLst/>
          </a:prstGeom>
          <a:solidFill>
            <a:srgbClr val="FFFF9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a:ea typeface="宋体" panose="02010600030101010101" pitchFamily="2" charset="-122"/>
            </a:endParaRPr>
          </a:p>
        </p:txBody>
      </p:sp>
      <p:sp>
        <p:nvSpPr>
          <p:cNvPr id="13" name="TextBox 12"/>
          <p:cNvSpPr txBox="1"/>
          <p:nvPr/>
        </p:nvSpPr>
        <p:spPr>
          <a:xfrm>
            <a:off x="827584" y="1340768"/>
            <a:ext cx="3024336" cy="523220"/>
          </a:xfrm>
          <a:prstGeom prst="rect">
            <a:avLst/>
          </a:prstGeom>
          <a:noFill/>
        </p:spPr>
        <p:txBody>
          <a:bodyPr wrap="square" rtlCol="0">
            <a:spAutoFit/>
          </a:bodyPr>
          <a:lstStyle>
            <a:defPPr>
              <a:defRPr lang="zh-CN"/>
            </a:defPPr>
            <a:lvl1pPr>
              <a:defRPr sz="2400">
                <a:latin typeface="黑体" panose="02010609060101010101" pitchFamily="49" charset="-122"/>
                <a:ea typeface="黑体" panose="02010609060101010101" pitchFamily="49" charset="-122"/>
              </a:defRPr>
            </a:lvl1pPr>
          </a:lstStyle>
          <a:p>
            <a:r>
              <a:rPr lang="en-US" altLang="zh-CN" sz="2800" dirty="0" smtClean="0">
                <a:solidFill>
                  <a:prstClr val="black"/>
                </a:solidFill>
              </a:rPr>
              <a:t>2</a:t>
            </a:r>
            <a:r>
              <a:rPr lang="zh-CN" altLang="en-US" sz="2800" dirty="0" smtClean="0">
                <a:solidFill>
                  <a:prstClr val="black"/>
                </a:solidFill>
              </a:rPr>
              <a:t>、学习方法</a:t>
            </a:r>
            <a:r>
              <a:rPr lang="zh-CN" altLang="en-US" sz="2800" dirty="0">
                <a:solidFill>
                  <a:prstClr val="black"/>
                </a:solidFill>
              </a:rPr>
              <a:t>回顾</a:t>
            </a:r>
          </a:p>
        </p:txBody>
      </p:sp>
    </p:spTree>
    <p:extLst>
      <p:ext uri="{BB962C8B-B14F-4D97-AF65-F5344CB8AC3E}">
        <p14:creationId xmlns:p14="http://schemas.microsoft.com/office/powerpoint/2010/main" xmlns="" val="172167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http://img07.tooopen.com/images/20180701/tooopen_sy_052917291778396.jpg"/>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lstStyle/>
          <a:p>
            <a:endParaRPr lang="zh-CN" altLang="en-US"/>
          </a:p>
        </p:txBody>
      </p:sp>
      <p:pic>
        <p:nvPicPr>
          <p:cNvPr id="7" name="图片 6" descr="tooopen_sy_052917291778396.jpg"/>
          <p:cNvPicPr>
            <a:picLocks noChangeAspect="1"/>
          </p:cNvPicPr>
          <p:nvPr/>
        </p:nvPicPr>
        <p:blipFill>
          <a:blip r:embed="rId2" cstate="print"/>
          <a:stretch>
            <a:fillRect/>
          </a:stretch>
        </p:blipFill>
        <p:spPr>
          <a:xfrm>
            <a:off x="0" y="-12339"/>
            <a:ext cx="9144000" cy="6870340"/>
          </a:xfrm>
          <a:prstGeom prst="rect">
            <a:avLst/>
          </a:prstGeom>
        </p:spPr>
      </p:pic>
      <p:sp>
        <p:nvSpPr>
          <p:cNvPr id="8" name="TextBox 7"/>
          <p:cNvSpPr txBox="1"/>
          <p:nvPr/>
        </p:nvSpPr>
        <p:spPr>
          <a:xfrm>
            <a:off x="5868145" y="1508787"/>
            <a:ext cx="2952327" cy="2554545"/>
          </a:xfrm>
          <a:prstGeom prst="rect">
            <a:avLst/>
          </a:prstGeom>
          <a:noFill/>
        </p:spPr>
        <p:txBody>
          <a:bodyPr wrap="square" rtlCol="0">
            <a:spAutoFit/>
          </a:bodyPr>
          <a:lstStyle/>
          <a:p>
            <a:r>
              <a:rPr lang="zh-CN" altLang="en-US" sz="4000" b="1" dirty="0" smtClean="0">
                <a:solidFill>
                  <a:srgbClr val="FFFF00"/>
                </a:solidFill>
                <a:latin typeface="楷体" panose="02010609060101010101" pitchFamily="49" charset="-122"/>
                <a:ea typeface="楷体" panose="02010609060101010101" pitchFamily="49" charset="-122"/>
              </a:rPr>
              <a:t>我们这个地球太可爱了，同时又太容易破碎了！</a:t>
            </a:r>
            <a:endParaRPr lang="zh-CN" altLang="en-US" sz="4000" b="1" dirty="0">
              <a:solidFill>
                <a:srgbClr val="FFFF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14"/>
          <p:cNvSpPr/>
          <p:nvPr/>
        </p:nvSpPr>
        <p:spPr>
          <a:xfrm>
            <a:off x="2629680" y="2591616"/>
            <a:ext cx="3571722" cy="547711"/>
          </a:xfrm>
          <a:prstGeom prst="wedgeRoundRectCallout">
            <a:avLst>
              <a:gd name="adj1" fmla="val 21164"/>
              <a:gd name="adj2" fmla="val 38273"/>
              <a:gd name="adj3" fmla="val 16667"/>
            </a:avLst>
          </a:prstGeom>
          <a:solidFill>
            <a:srgbClr val="0070C0"/>
          </a:solid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800" dirty="0">
                <a:solidFill>
                  <a:prstClr val="white"/>
                </a:solidFill>
                <a:latin typeface="黑体" panose="02010609060101010101" pitchFamily="49" charset="-122"/>
                <a:ea typeface="黑体" panose="02010609060101010101" pitchFamily="49" charset="-122"/>
              </a:rPr>
              <a:t>地球美丽但渺小</a:t>
            </a:r>
          </a:p>
        </p:txBody>
      </p:sp>
      <p:sp>
        <p:nvSpPr>
          <p:cNvPr id="8" name="对话气泡: 圆角矩形 14"/>
          <p:cNvSpPr/>
          <p:nvPr/>
        </p:nvSpPr>
        <p:spPr>
          <a:xfrm>
            <a:off x="2629680" y="3284984"/>
            <a:ext cx="3571722" cy="576064"/>
          </a:xfrm>
          <a:prstGeom prst="wedgeRoundRectCallout">
            <a:avLst>
              <a:gd name="adj1" fmla="val 21164"/>
              <a:gd name="adj2" fmla="val 38273"/>
              <a:gd name="adj3" fmla="val 16667"/>
            </a:avLst>
          </a:prstGeom>
          <a:solidFill>
            <a:srgbClr val="00B050"/>
          </a:solid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800" dirty="0">
                <a:solidFill>
                  <a:prstClr val="white"/>
                </a:solidFill>
                <a:latin typeface="黑体" panose="02010609060101010101" pitchFamily="49" charset="-122"/>
                <a:ea typeface="黑体" panose="02010609060101010101" pitchFamily="49" charset="-122"/>
              </a:rPr>
              <a:t>地球的自然资源有限</a:t>
            </a:r>
          </a:p>
        </p:txBody>
      </p:sp>
      <p:sp>
        <p:nvSpPr>
          <p:cNvPr id="9" name="对话气泡: 圆角矩形 14"/>
          <p:cNvSpPr/>
          <p:nvPr/>
        </p:nvSpPr>
        <p:spPr>
          <a:xfrm>
            <a:off x="2629680" y="4077072"/>
            <a:ext cx="3544940" cy="504056"/>
          </a:xfrm>
          <a:prstGeom prst="wedgeRoundRectCallout">
            <a:avLst>
              <a:gd name="adj1" fmla="val 21164"/>
              <a:gd name="adj2" fmla="val 38273"/>
              <a:gd name="adj3" fmla="val 16667"/>
            </a:avLst>
          </a:prstGeom>
          <a:solidFill>
            <a:schemeClr val="accent3">
              <a:lumMod val="75000"/>
            </a:schemeClr>
          </a:solid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800" dirty="0">
                <a:solidFill>
                  <a:prstClr val="white"/>
                </a:solidFill>
                <a:latin typeface="黑体" panose="02010609060101010101" pitchFamily="49" charset="-122"/>
                <a:ea typeface="黑体" panose="02010609060101010101" pitchFamily="49" charset="-122"/>
              </a:rPr>
              <a:t>目前人类还无法移居</a:t>
            </a:r>
          </a:p>
        </p:txBody>
      </p:sp>
      <p:sp>
        <p:nvSpPr>
          <p:cNvPr id="10" name="对话气泡: 圆角矩形 14"/>
          <p:cNvSpPr/>
          <p:nvPr/>
        </p:nvSpPr>
        <p:spPr>
          <a:xfrm>
            <a:off x="2629680" y="4797153"/>
            <a:ext cx="3544940" cy="513493"/>
          </a:xfrm>
          <a:prstGeom prst="wedgeRoundRectCallout">
            <a:avLst>
              <a:gd name="adj1" fmla="val 21164"/>
              <a:gd name="adj2" fmla="val 38273"/>
              <a:gd name="adj3" fmla="val 16667"/>
            </a:avLst>
          </a:prstGeom>
          <a:solidFill>
            <a:schemeClr val="accent4">
              <a:lumMod val="75000"/>
            </a:schemeClr>
          </a:solid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800" dirty="0">
                <a:solidFill>
                  <a:prstClr val="white"/>
                </a:solidFill>
                <a:latin typeface="黑体" panose="02010609060101010101" pitchFamily="49" charset="-122"/>
                <a:ea typeface="黑体" panose="02010609060101010101" pitchFamily="49" charset="-122"/>
              </a:rPr>
              <a:t>我们要精心保护地球</a:t>
            </a:r>
          </a:p>
        </p:txBody>
      </p:sp>
      <p:sp>
        <p:nvSpPr>
          <p:cNvPr id="2" name="矩形 1"/>
          <p:cNvSpPr/>
          <p:nvPr/>
        </p:nvSpPr>
        <p:spPr>
          <a:xfrm>
            <a:off x="323528" y="692696"/>
            <a:ext cx="8064896"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smtClean="0">
                <a:ln>
                  <a:noFill/>
                </a:ln>
                <a:solidFill>
                  <a:prstClr val="black"/>
                </a:solidFill>
                <a:effectLst/>
                <a:uLnTx/>
                <a:uFillTx/>
              </a:rPr>
              <a:t>任务二：思考地球“唯一”缘由的内在联系</a:t>
            </a:r>
            <a:endParaRPr kumimoji="0" lang="zh-CN" altLang="en-US" sz="32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xmlns="" val="35577567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36096" y="836712"/>
            <a:ext cx="3240360" cy="2677656"/>
          </a:xfrm>
          <a:prstGeom prst="rect">
            <a:avLst/>
          </a:prstGeom>
          <a:noFill/>
        </p:spPr>
        <p:txBody>
          <a:bodyPr wrap="square" rtlCol="0">
            <a:spAutoFit/>
          </a:bodyPr>
          <a:lstStyle/>
          <a:p>
            <a:r>
              <a:rPr lang="en-US" altLang="zh-CN" sz="2800" dirty="0" smtClean="0">
                <a:latin typeface="楷体" panose="02010609060101010101" pitchFamily="49" charset="-122"/>
                <a:ea typeface="楷体" panose="02010609060101010101" pitchFamily="49" charset="-122"/>
              </a:rPr>
              <a:t> </a:t>
            </a:r>
            <a:r>
              <a:rPr lang="en-US" altLang="zh-CN" sz="2800" b="1" dirty="0" smtClean="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在群星璀璨的宇宙中</a:t>
            </a:r>
            <a:r>
              <a:rPr lang="zh-CN" altLang="en-US" sz="2800" b="1" dirty="0">
                <a:latin typeface="楷体" panose="02010609060101010101" pitchFamily="49" charset="-122"/>
                <a:ea typeface="楷体" panose="02010609060101010101" pitchFamily="49" charset="-122"/>
              </a:rPr>
              <a:t>，地球是渺小的</a:t>
            </a:r>
            <a:r>
              <a:rPr lang="zh-CN" altLang="en-US" sz="2800" b="1" dirty="0" smtClean="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它</a:t>
            </a:r>
            <a:r>
              <a:rPr lang="zh-CN" altLang="en-US" sz="2800" b="1" dirty="0" smtClean="0">
                <a:latin typeface="楷体" panose="02010609060101010101" pitchFamily="49" charset="-122"/>
                <a:ea typeface="楷体" panose="02010609060101010101" pitchFamily="49" charset="-122"/>
              </a:rPr>
              <a:t>是一个半径</a:t>
            </a:r>
            <a:r>
              <a:rPr lang="zh-CN" altLang="en-US" sz="2800" b="1" dirty="0">
                <a:latin typeface="楷体" panose="02010609060101010101" pitchFamily="49" charset="-122"/>
                <a:ea typeface="楷体" panose="02010609060101010101" pitchFamily="49" charset="-122"/>
              </a:rPr>
              <a:t>不</a:t>
            </a:r>
            <a:r>
              <a:rPr lang="zh-CN" altLang="en-US" sz="2800" b="1" dirty="0" smtClean="0">
                <a:latin typeface="楷体" panose="02010609060101010101" pitchFamily="49" charset="-122"/>
                <a:ea typeface="楷体" panose="02010609060101010101" pitchFamily="49" charset="-122"/>
              </a:rPr>
              <a:t>到</a:t>
            </a:r>
            <a:r>
              <a:rPr lang="en-US" altLang="zh-CN" sz="2800" b="1" dirty="0" smtClean="0">
                <a:latin typeface="楷体" panose="02010609060101010101" pitchFamily="49" charset="-122"/>
                <a:ea typeface="楷体" panose="02010609060101010101" pitchFamily="49" charset="-122"/>
              </a:rPr>
              <a:t>6400</a:t>
            </a:r>
            <a:r>
              <a:rPr lang="zh-CN" altLang="en-US" sz="2800" b="1" dirty="0" smtClean="0">
                <a:latin typeface="楷体" panose="02010609060101010101" pitchFamily="49" charset="-122"/>
                <a:ea typeface="楷体" panose="02010609060101010101" pitchFamily="49" charset="-122"/>
              </a:rPr>
              <a:t>千米的星球。它只有这么大，不会再长大。</a:t>
            </a:r>
            <a:endParaRPr lang="zh-CN" altLang="en-US" sz="2800" b="1" dirty="0">
              <a:latin typeface="楷体" panose="02010609060101010101" pitchFamily="49" charset="-122"/>
              <a:ea typeface="楷体" panose="02010609060101010101" pitchFamily="49" charset="-122"/>
            </a:endParaRPr>
          </a:p>
        </p:txBody>
      </p:sp>
      <p:pic>
        <p:nvPicPr>
          <p:cNvPr id="92162" name="Picture 2" descr="http://imgsrc.baidu.com/imgad/pic/item/7e3e6709c93d70cf9113941ef2dcd100baa12b33.jpg"/>
          <p:cNvPicPr>
            <a:picLocks noChangeAspect="1" noChangeArrowheads="1"/>
          </p:cNvPicPr>
          <p:nvPr/>
        </p:nvPicPr>
        <p:blipFill>
          <a:blip r:embed="rId2" cstate="print"/>
          <a:srcRect b="3520"/>
          <a:stretch>
            <a:fillRect/>
          </a:stretch>
        </p:blipFill>
        <p:spPr bwMode="auto">
          <a:xfrm>
            <a:off x="495160" y="740702"/>
            <a:ext cx="4652905" cy="4512501"/>
          </a:xfrm>
          <a:prstGeom prst="rect">
            <a:avLst/>
          </a:prstGeom>
          <a:noFill/>
          <a:effectLst>
            <a:softEdge rad="63500"/>
          </a:effectLst>
        </p:spPr>
      </p:pic>
      <p:grpSp>
        <p:nvGrpSpPr>
          <p:cNvPr id="11" name="组合 15"/>
          <p:cNvGrpSpPr/>
          <p:nvPr/>
        </p:nvGrpSpPr>
        <p:grpSpPr>
          <a:xfrm>
            <a:off x="3644204" y="4011767"/>
            <a:ext cx="1343944" cy="953988"/>
            <a:chOff x="8100392" y="1962696"/>
            <a:chExt cx="1043608" cy="549508"/>
          </a:xfrm>
        </p:grpSpPr>
        <p:sp>
          <p:nvSpPr>
            <p:cNvPr id="17" name="云形 16"/>
            <p:cNvSpPr/>
            <p:nvPr/>
          </p:nvSpPr>
          <p:spPr>
            <a:xfrm>
              <a:off x="8100392" y="1962696"/>
              <a:ext cx="1043608" cy="549508"/>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8292980" y="2019095"/>
              <a:ext cx="703546" cy="301381"/>
            </a:xfrm>
            <a:prstGeom prst="rect">
              <a:avLst/>
            </a:prstGeom>
            <a:noFill/>
          </p:spPr>
          <p:txBody>
            <a:bodyPr wrap="none" rtlCol="0">
              <a:spAutoFit/>
            </a:bodyPr>
            <a:lstStyle/>
            <a:p>
              <a:r>
                <a:rPr lang="zh-CN" altLang="en-US" sz="2800" b="1" dirty="0">
                  <a:solidFill>
                    <a:srgbClr val="FF0000"/>
                  </a:solidFill>
                  <a:latin typeface="黑体" panose="02010609060101010101" pitchFamily="49" charset="-122"/>
                  <a:ea typeface="黑体" panose="02010609060101010101" pitchFamily="49" charset="-122"/>
                </a:rPr>
                <a:t>渺小</a:t>
              </a:r>
            </a:p>
          </p:txBody>
        </p:sp>
      </p:grpSp>
      <p:sp>
        <p:nvSpPr>
          <p:cNvPr id="4" name="爆炸形 1 3"/>
          <p:cNvSpPr/>
          <p:nvPr/>
        </p:nvSpPr>
        <p:spPr>
          <a:xfrm>
            <a:off x="3419872" y="-171400"/>
            <a:ext cx="2905125" cy="1927013"/>
          </a:xfrm>
          <a:prstGeom prst="irregularSeal1">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楷体" panose="02010609060101010101" pitchFamily="49" charset="-122"/>
                <a:ea typeface="楷体" panose="02010609060101010101" pitchFamily="49" charset="-122"/>
              </a:rPr>
              <a:t>列数字</a:t>
            </a:r>
          </a:p>
        </p:txBody>
      </p:sp>
      <p:sp>
        <p:nvSpPr>
          <p:cNvPr id="3" name="爆炸形 1 2"/>
          <p:cNvSpPr/>
          <p:nvPr/>
        </p:nvSpPr>
        <p:spPr>
          <a:xfrm>
            <a:off x="6948264" y="3933056"/>
            <a:ext cx="2905125" cy="1927013"/>
          </a:xfrm>
          <a:prstGeom prst="irregularSeal1">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楷体" panose="02010609060101010101" pitchFamily="49" charset="-122"/>
                <a:ea typeface="楷体" panose="02010609060101010101" pitchFamily="49" charset="-122"/>
              </a:rPr>
              <a:t>作比较</a:t>
            </a:r>
          </a:p>
        </p:txBody>
      </p:sp>
      <p:sp>
        <p:nvSpPr>
          <p:cNvPr id="10" name="文本框 9"/>
          <p:cNvSpPr txBox="1"/>
          <p:nvPr/>
        </p:nvSpPr>
        <p:spPr>
          <a:xfrm>
            <a:off x="763906" y="5253567"/>
            <a:ext cx="4152099" cy="523220"/>
          </a:xfrm>
          <a:prstGeom prst="rect">
            <a:avLst/>
          </a:prstGeom>
          <a:solidFill>
            <a:schemeClr val="accent6">
              <a:lumMod val="60000"/>
              <a:lumOff val="40000"/>
            </a:schemeClr>
          </a:solidFill>
          <a:ln>
            <a:solidFill>
              <a:srgbClr val="00B050"/>
            </a:solidFill>
          </a:ln>
        </p:spPr>
        <p:txBody>
          <a:bodyPr wrap="none" rtlCol="0" anchor="t">
            <a:spAutoFit/>
          </a:bodyPr>
          <a:lstStyle/>
          <a:p>
            <a:r>
              <a:rPr lang="zh-CN" altLang="en-US" sz="2800" b="1" dirty="0" smtClean="0">
                <a:latin typeface="黑体" panose="02010609060101010101" pitchFamily="49" charset="-122"/>
                <a:ea typeface="黑体" panose="02010609060101010101" pitchFamily="49" charset="-122"/>
                <a:sym typeface="+mn-ea"/>
              </a:rPr>
              <a:t>人类的活动范围非常有限</a:t>
            </a:r>
            <a:endParaRPr lang="zh-CN" altLang="en-US">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to="" calcmode="lin" valueType="num">
                                      <p:cBhvr>
                                        <p:cTn id="19" dur="1" fill="hold"/>
                                        <p:tgtEl>
                                          <p:spTgt spid="3"/>
                                        </p:tgtEl>
                                      </p:cBhvr>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3" grpId="0" bldLvl="0" animBg="1"/>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2132856"/>
            <a:ext cx="1215390" cy="2322407"/>
          </a:xfrm>
          <a:prstGeom prst="rect">
            <a:avLst/>
          </a:prstGeom>
        </p:spPr>
      </p:pic>
      <p:sp>
        <p:nvSpPr>
          <p:cNvPr id="4" name="对话气泡: 圆角矩形 14"/>
          <p:cNvSpPr/>
          <p:nvPr/>
        </p:nvSpPr>
        <p:spPr>
          <a:xfrm>
            <a:off x="2629680" y="2591616"/>
            <a:ext cx="3571722" cy="547711"/>
          </a:xfrm>
          <a:prstGeom prst="wedgeRoundRectCallout">
            <a:avLst>
              <a:gd name="adj1" fmla="val 21164"/>
              <a:gd name="adj2" fmla="val 38273"/>
              <a:gd name="adj3" fmla="val 16667"/>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smtClean="0">
                <a:ln>
                  <a:noFill/>
                </a:ln>
                <a:solidFill>
                  <a:prstClr val="white"/>
                </a:solidFill>
                <a:effectLst/>
                <a:uLnTx/>
                <a:uFillTx/>
                <a:latin typeface="黑体" panose="02010609060101010101" pitchFamily="49" charset="-122"/>
                <a:ea typeface="黑体" panose="02010609060101010101" pitchFamily="49" charset="-122"/>
                <a:cs typeface="+mn-cs"/>
              </a:rPr>
              <a:t>地球美丽但渺小</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2"/>
          <p:cNvGrpSpPr/>
          <p:nvPr/>
        </p:nvGrpSpPr>
        <p:grpSpPr>
          <a:xfrm>
            <a:off x="6413500" y="3560234"/>
            <a:ext cx="2523490" cy="2010833"/>
            <a:chOff x="9309" y="4205"/>
            <a:chExt cx="3974" cy="2375"/>
          </a:xfrm>
        </p:grpSpPr>
        <p:pic>
          <p:nvPicPr>
            <p:cNvPr id="11" name="图片 10"/>
            <p:cNvPicPr>
              <a:picLocks noChangeAspect="1"/>
            </p:cNvPicPr>
            <p:nvPr/>
          </p:nvPicPr>
          <p:blipFill>
            <a:blip r:embed="rId2" cstate="print"/>
            <a:srcRect l="9082" t="7123" b="10638"/>
            <a:stretch>
              <a:fillRect/>
            </a:stretch>
          </p:blipFill>
          <p:spPr>
            <a:xfrm>
              <a:off x="9615" y="4374"/>
              <a:ext cx="3668" cy="2207"/>
            </a:xfrm>
            <a:prstGeom prst="rect">
              <a:avLst/>
            </a:prstGeom>
          </p:spPr>
        </p:pic>
        <p:sp>
          <p:nvSpPr>
            <p:cNvPr id="12" name="矩形 11"/>
            <p:cNvSpPr/>
            <p:nvPr/>
          </p:nvSpPr>
          <p:spPr>
            <a:xfrm>
              <a:off x="9309" y="4205"/>
              <a:ext cx="1000" cy="907"/>
            </a:xfrm>
            <a:prstGeom prst="rect">
              <a:avLst/>
            </a:prstGeom>
            <a:solidFill>
              <a:schemeClr val="accent1">
                <a:lumMod val="20000"/>
                <a:lumOff val="8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楷体" panose="02010609060101010101" pitchFamily="49" charset="-122"/>
                  <a:ea typeface="楷体" panose="02010609060101010101" pitchFamily="49" charset="-122"/>
                </a:rPr>
                <a:t>铁</a:t>
              </a:r>
            </a:p>
          </p:txBody>
        </p:sp>
      </p:grpSp>
      <p:sp>
        <p:nvSpPr>
          <p:cNvPr id="2" name="矩形 1"/>
          <p:cNvSpPr/>
          <p:nvPr/>
        </p:nvSpPr>
        <p:spPr>
          <a:xfrm>
            <a:off x="1548765" y="653627"/>
            <a:ext cx="7199630" cy="1569660"/>
          </a:xfrm>
          <a:prstGeom prst="rect">
            <a:avLst/>
          </a:prstGeom>
        </p:spPr>
        <p:txBody>
          <a:bodyPr wrap="square">
            <a:spAutoFit/>
          </a:bodyPr>
          <a:lstStyle/>
          <a:p>
            <a:r>
              <a:rPr lang="en-US" altLang="zh-CN" sz="3200" b="1" dirty="0" smtClean="0">
                <a:solidFill>
                  <a:schemeClr val="tx1"/>
                </a:solidFill>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拿矿产资源来说，它不是谁的恩赐，而是经过几百万年，甚至几亿年的地质变化才形成的。</a:t>
            </a:r>
          </a:p>
        </p:txBody>
      </p:sp>
      <p:sp>
        <p:nvSpPr>
          <p:cNvPr id="3" name="爆炸形 1 2"/>
          <p:cNvSpPr/>
          <p:nvPr/>
        </p:nvSpPr>
        <p:spPr>
          <a:xfrm>
            <a:off x="-156210" y="-177800"/>
            <a:ext cx="2543810" cy="1976967"/>
          </a:xfrm>
          <a:prstGeom prst="irregularSeal1">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latin typeface="楷体" panose="02010609060101010101" pitchFamily="49" charset="-122"/>
                <a:ea typeface="楷体" panose="02010609060101010101" pitchFamily="49" charset="-122"/>
              </a:rPr>
              <a:t>举例子</a:t>
            </a:r>
          </a:p>
        </p:txBody>
      </p:sp>
      <p:sp>
        <p:nvSpPr>
          <p:cNvPr id="5" name="文本框 4"/>
          <p:cNvSpPr txBox="1"/>
          <p:nvPr/>
        </p:nvSpPr>
        <p:spPr>
          <a:xfrm>
            <a:off x="866776" y="2744893"/>
            <a:ext cx="4045585" cy="523220"/>
          </a:xfrm>
          <a:prstGeom prst="rect">
            <a:avLst/>
          </a:prstGeom>
          <a:noFill/>
        </p:spPr>
        <p:txBody>
          <a:bodyPr wrap="square" rtlCol="0" anchor="t">
            <a:spAutoFit/>
          </a:bodyPr>
          <a:lstStyle/>
          <a:p>
            <a:r>
              <a:rPr lang="zh-CN" altLang="en-US" sz="2800">
                <a:solidFill>
                  <a:srgbClr val="0000FF"/>
                </a:solidFill>
                <a:latin typeface="黑体" panose="02010609060101010101" pitchFamily="49" charset="-122"/>
                <a:ea typeface="黑体" panose="02010609060101010101" pitchFamily="49" charset="-122"/>
              </a:rPr>
              <a:t>你知道哪些矿产资源？</a:t>
            </a:r>
          </a:p>
        </p:txBody>
      </p:sp>
      <p:grpSp>
        <p:nvGrpSpPr>
          <p:cNvPr id="7" name="组合 6"/>
          <p:cNvGrpSpPr/>
          <p:nvPr/>
        </p:nvGrpSpPr>
        <p:grpSpPr>
          <a:xfrm>
            <a:off x="443865" y="3440854"/>
            <a:ext cx="2747010" cy="2251287"/>
            <a:chOff x="247" y="4064"/>
            <a:chExt cx="4326" cy="2659"/>
          </a:xfrm>
        </p:grpSpPr>
        <p:pic>
          <p:nvPicPr>
            <p:cNvPr id="6" name="图片 5"/>
            <p:cNvPicPr>
              <a:picLocks noChangeAspect="1"/>
            </p:cNvPicPr>
            <p:nvPr/>
          </p:nvPicPr>
          <p:blipFill>
            <a:blip r:embed="rId3" cstate="print"/>
            <a:stretch>
              <a:fillRect/>
            </a:stretch>
          </p:blipFill>
          <p:spPr>
            <a:xfrm>
              <a:off x="623" y="4231"/>
              <a:ext cx="3951" cy="2492"/>
            </a:xfrm>
            <a:prstGeom prst="rect">
              <a:avLst/>
            </a:prstGeom>
          </p:spPr>
        </p:pic>
        <p:sp>
          <p:nvSpPr>
            <p:cNvPr id="50" name="矩形 49"/>
            <p:cNvSpPr/>
            <p:nvPr/>
          </p:nvSpPr>
          <p:spPr>
            <a:xfrm>
              <a:off x="247" y="4064"/>
              <a:ext cx="1015" cy="907"/>
            </a:xfrm>
            <a:prstGeom prst="rect">
              <a:avLst/>
            </a:prstGeom>
            <a:solidFill>
              <a:schemeClr val="accent1">
                <a:lumMod val="20000"/>
                <a:lumOff val="8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楷体" panose="02010609060101010101" pitchFamily="49" charset="-122"/>
                  <a:ea typeface="楷体" panose="02010609060101010101" pitchFamily="49" charset="-122"/>
                </a:rPr>
                <a:t>煤</a:t>
              </a:r>
            </a:p>
          </p:txBody>
        </p:sp>
      </p:grpSp>
      <p:grpSp>
        <p:nvGrpSpPr>
          <p:cNvPr id="10" name="组合 9"/>
          <p:cNvGrpSpPr/>
          <p:nvPr/>
        </p:nvGrpSpPr>
        <p:grpSpPr>
          <a:xfrm>
            <a:off x="3489960" y="3582247"/>
            <a:ext cx="2272030" cy="1949027"/>
            <a:chOff x="4931" y="4231"/>
            <a:chExt cx="3578" cy="2302"/>
          </a:xfrm>
        </p:grpSpPr>
        <p:pic>
          <p:nvPicPr>
            <p:cNvPr id="8" name="图片 7"/>
            <p:cNvPicPr>
              <a:picLocks noChangeAspect="1"/>
            </p:cNvPicPr>
            <p:nvPr/>
          </p:nvPicPr>
          <p:blipFill>
            <a:blip r:embed="rId4" cstate="print"/>
            <a:stretch>
              <a:fillRect/>
            </a:stretch>
          </p:blipFill>
          <p:spPr>
            <a:xfrm>
              <a:off x="4931" y="4231"/>
              <a:ext cx="2909" cy="2302"/>
            </a:xfrm>
            <a:prstGeom prst="rect">
              <a:avLst/>
            </a:prstGeom>
          </p:spPr>
        </p:pic>
        <p:sp>
          <p:nvSpPr>
            <p:cNvPr id="9" name="矩形 8"/>
            <p:cNvSpPr/>
            <p:nvPr/>
          </p:nvSpPr>
          <p:spPr>
            <a:xfrm>
              <a:off x="7075" y="4231"/>
              <a:ext cx="1435" cy="907"/>
            </a:xfrm>
            <a:prstGeom prst="rect">
              <a:avLst/>
            </a:prstGeom>
            <a:solidFill>
              <a:schemeClr val="accent1">
                <a:lumMod val="20000"/>
                <a:lumOff val="8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楷体" panose="02010609060101010101" pitchFamily="49" charset="-122"/>
                  <a:ea typeface="楷体" panose="02010609060101010101" pitchFamily="49" charset="-122"/>
                </a:rPr>
                <a:t>石油</a:t>
              </a:r>
            </a:p>
          </p:txBody>
        </p:sp>
      </p:grpSp>
      <p:cxnSp>
        <p:nvCxnSpPr>
          <p:cNvPr id="14" name="直接连接符 13"/>
          <p:cNvCxnSpPr/>
          <p:nvPr/>
        </p:nvCxnSpPr>
        <p:spPr>
          <a:xfrm>
            <a:off x="2915816" y="1196752"/>
            <a:ext cx="1583690" cy="0"/>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linds(horizont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0"/>
          <p:cNvGrpSpPr/>
          <p:nvPr/>
        </p:nvGrpSpPr>
        <p:grpSpPr>
          <a:xfrm>
            <a:off x="467544" y="1124744"/>
            <a:ext cx="4248472" cy="4604072"/>
            <a:chOff x="467544" y="843558"/>
            <a:chExt cx="4392488" cy="3453054"/>
          </a:xfrm>
        </p:grpSpPr>
        <p:pic>
          <p:nvPicPr>
            <p:cNvPr id="49" name="图片 48" descr="2345截图20190222142331.png"/>
            <p:cNvPicPr>
              <a:picLocks noChangeAspect="1"/>
            </p:cNvPicPr>
            <p:nvPr/>
          </p:nvPicPr>
          <p:blipFill>
            <a:blip r:embed="rId2" cstate="print"/>
            <a:stretch>
              <a:fillRect/>
            </a:stretch>
          </p:blipFill>
          <p:spPr>
            <a:xfrm>
              <a:off x="467544" y="843558"/>
              <a:ext cx="4392488" cy="34530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0" name="矩形 49"/>
            <p:cNvSpPr/>
            <p:nvPr/>
          </p:nvSpPr>
          <p:spPr>
            <a:xfrm>
              <a:off x="467544" y="843558"/>
              <a:ext cx="1296144" cy="576064"/>
            </a:xfrm>
            <a:prstGeom prst="rect">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楷体" panose="02010609060101010101" pitchFamily="49" charset="-122"/>
                  <a:ea typeface="楷体" panose="02010609060101010101" pitchFamily="49" charset="-122"/>
                </a:rPr>
                <a:t>水资源</a:t>
              </a:r>
              <a:endParaRPr lang="zh-CN" altLang="en-US" sz="2800" dirty="0">
                <a:latin typeface="楷体" panose="02010609060101010101" pitchFamily="49" charset="-122"/>
                <a:ea typeface="楷体" panose="02010609060101010101" pitchFamily="49" charset="-122"/>
              </a:endParaRPr>
            </a:p>
          </p:txBody>
        </p:sp>
      </p:grpSp>
      <p:grpSp>
        <p:nvGrpSpPr>
          <p:cNvPr id="3" name="组合 55"/>
          <p:cNvGrpSpPr/>
          <p:nvPr/>
        </p:nvGrpSpPr>
        <p:grpSpPr>
          <a:xfrm>
            <a:off x="5076056" y="1124743"/>
            <a:ext cx="3870536" cy="4512503"/>
            <a:chOff x="5076056" y="843557"/>
            <a:chExt cx="3870536" cy="3384377"/>
          </a:xfrm>
        </p:grpSpPr>
        <p:pic>
          <p:nvPicPr>
            <p:cNvPr id="53" name="图片 52" descr="2345截图20190222142556.png"/>
            <p:cNvPicPr>
              <a:picLocks noChangeAspect="1"/>
            </p:cNvPicPr>
            <p:nvPr/>
          </p:nvPicPr>
          <p:blipFill>
            <a:blip r:embed="rId3" cstate="print"/>
            <a:stretch>
              <a:fillRect/>
            </a:stretch>
          </p:blipFill>
          <p:spPr>
            <a:xfrm>
              <a:off x="5076056" y="843557"/>
              <a:ext cx="3870536" cy="33843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4" name="矩形 53"/>
            <p:cNvSpPr/>
            <p:nvPr/>
          </p:nvSpPr>
          <p:spPr>
            <a:xfrm>
              <a:off x="7092280" y="3579862"/>
              <a:ext cx="1800200" cy="576064"/>
            </a:xfrm>
            <a:prstGeom prst="rect">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楷体" panose="02010609060101010101" pitchFamily="49" charset="-122"/>
                  <a:ea typeface="楷体" panose="02010609060101010101" pitchFamily="49" charset="-122"/>
                </a:rPr>
                <a:t>森林资源</a:t>
              </a:r>
              <a:endParaRPr lang="zh-CN" altLang="en-US" sz="2800" dirty="0">
                <a:latin typeface="楷体" panose="02010609060101010101" pitchFamily="49" charset="-122"/>
                <a:ea typeface="楷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4"/>
          <p:cNvGrpSpPr/>
          <p:nvPr/>
        </p:nvGrpSpPr>
        <p:grpSpPr>
          <a:xfrm>
            <a:off x="179512" y="932723"/>
            <a:ext cx="4176464" cy="4800533"/>
            <a:chOff x="179512" y="699542"/>
            <a:chExt cx="4176464" cy="3600400"/>
          </a:xfrm>
        </p:grpSpPr>
        <p:pic>
          <p:nvPicPr>
            <p:cNvPr id="24578" name="Picture 2" descr="http://imgsrc.baidu.com/imgad/pic/item/79f0f736afc37931652d33b4e1c4b74542a911e1.jpg"/>
            <p:cNvPicPr>
              <a:picLocks noChangeAspect="1" noChangeArrowheads="1"/>
            </p:cNvPicPr>
            <p:nvPr/>
          </p:nvPicPr>
          <p:blipFill>
            <a:blip r:embed="rId2" cstate="print"/>
            <a:srcRect b="3645"/>
            <a:stretch>
              <a:fillRect/>
            </a:stretch>
          </p:blipFill>
          <p:spPr bwMode="auto">
            <a:xfrm>
              <a:off x="179512" y="699542"/>
              <a:ext cx="4176464" cy="3600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4" name="矩形 33"/>
            <p:cNvSpPr/>
            <p:nvPr/>
          </p:nvSpPr>
          <p:spPr>
            <a:xfrm>
              <a:off x="179512" y="699542"/>
              <a:ext cx="1613687" cy="576064"/>
            </a:xfrm>
            <a:prstGeom prst="rect">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楷体" panose="02010609060101010101" pitchFamily="49" charset="-122"/>
                  <a:ea typeface="楷体" panose="02010609060101010101" pitchFamily="49" charset="-122"/>
                </a:rPr>
                <a:t>生物资源</a:t>
              </a:r>
              <a:endParaRPr lang="zh-CN" altLang="en-US" sz="2800" dirty="0">
                <a:latin typeface="楷体" panose="02010609060101010101" pitchFamily="49" charset="-122"/>
                <a:ea typeface="楷体" panose="02010609060101010101" pitchFamily="49" charset="-122"/>
              </a:endParaRPr>
            </a:p>
          </p:txBody>
        </p:sp>
      </p:grpSp>
      <p:grpSp>
        <p:nvGrpSpPr>
          <p:cNvPr id="3" name="组合 36"/>
          <p:cNvGrpSpPr/>
          <p:nvPr/>
        </p:nvGrpSpPr>
        <p:grpSpPr>
          <a:xfrm>
            <a:off x="4644008" y="932723"/>
            <a:ext cx="4176464" cy="4800533"/>
            <a:chOff x="4644008" y="699542"/>
            <a:chExt cx="4176464" cy="3600400"/>
          </a:xfrm>
        </p:grpSpPr>
        <p:pic>
          <p:nvPicPr>
            <p:cNvPr id="24580" name="Picture 4" descr="http://imgsrc.baidu.com/imgad/pic/item/30adcbef76094b36c08ad0c0a8cc7cd98d109d87.jpg"/>
            <p:cNvPicPr>
              <a:picLocks noChangeAspect="1" noChangeArrowheads="1"/>
            </p:cNvPicPr>
            <p:nvPr/>
          </p:nvPicPr>
          <p:blipFill>
            <a:blip r:embed="rId3" cstate="print"/>
            <a:srcRect b="6897"/>
            <a:stretch>
              <a:fillRect/>
            </a:stretch>
          </p:blipFill>
          <p:spPr bwMode="auto">
            <a:xfrm>
              <a:off x="4644008" y="699542"/>
              <a:ext cx="4176464" cy="3600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6" name="矩形 35"/>
            <p:cNvSpPr/>
            <p:nvPr/>
          </p:nvSpPr>
          <p:spPr>
            <a:xfrm>
              <a:off x="7206785" y="3723878"/>
              <a:ext cx="1613687" cy="576064"/>
            </a:xfrm>
            <a:prstGeom prst="rect">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楷体" panose="02010609060101010101" pitchFamily="49" charset="-122"/>
                  <a:ea typeface="楷体" panose="02010609060101010101" pitchFamily="49" charset="-122"/>
                </a:rPr>
                <a:t>大气资源</a:t>
              </a:r>
              <a:endParaRPr lang="zh-CN" altLang="en-US" sz="2800" dirty="0">
                <a:latin typeface="楷体" panose="02010609060101010101" pitchFamily="49" charset="-122"/>
                <a:ea typeface="楷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03610" y="1361977"/>
            <a:ext cx="8136904" cy="1754326"/>
          </a:xfrm>
          <a:prstGeom prst="rect">
            <a:avLst/>
          </a:prstGeom>
          <a:noFill/>
        </p:spPr>
        <p:txBody>
          <a:bodyPr wrap="square">
            <a:spAutoFit/>
          </a:bodyPr>
          <a:lstStyle/>
          <a:p>
            <a:pPr lvl="0"/>
            <a:r>
              <a:rPr lang="zh-CN" altLang="en-US" sz="3600" dirty="0" smtClean="0">
                <a:latin typeface="黑体" panose="02010609060101010101" pitchFamily="49" charset="-122"/>
                <a:ea typeface="黑体" panose="02010609060101010101" pitchFamily="49" charset="-122"/>
              </a:rPr>
              <a:t>    </a:t>
            </a:r>
            <a:r>
              <a:rPr lang="zh-CN" altLang="en-US" sz="3600" b="1" dirty="0" smtClean="0">
                <a:latin typeface="楷体" panose="02010609060101010101" pitchFamily="49" charset="-122"/>
                <a:ea typeface="楷体" panose="02010609060101010101" pitchFamily="49" charset="-122"/>
              </a:rPr>
              <a:t>人类生活所需要的水资源、土地资源、生物资源等，</a:t>
            </a:r>
            <a:r>
              <a:rPr lang="zh-CN" altLang="en-US" sz="3600" b="1" dirty="0" smtClean="0">
                <a:solidFill>
                  <a:srgbClr val="FF0000"/>
                </a:solidFill>
                <a:latin typeface="楷体" panose="02010609060101010101" pitchFamily="49" charset="-122"/>
                <a:ea typeface="楷体" panose="02010609060101010101" pitchFamily="49" charset="-122"/>
              </a:rPr>
              <a:t>本来是可以不断再生，长期给人类作贡献的</a:t>
            </a:r>
            <a:r>
              <a:rPr lang="zh-CN" altLang="en-US" sz="3600" b="1" dirty="0" smtClean="0">
                <a:latin typeface="楷体" panose="02010609060101010101" pitchFamily="49" charset="-122"/>
                <a:ea typeface="楷体" panose="02010609060101010101" pitchFamily="49" charset="-122"/>
              </a:rPr>
              <a:t>。</a:t>
            </a:r>
          </a:p>
        </p:txBody>
      </p:sp>
      <p:sp>
        <p:nvSpPr>
          <p:cNvPr id="4" name="爆炸形 1 3"/>
          <p:cNvSpPr/>
          <p:nvPr/>
        </p:nvSpPr>
        <p:spPr>
          <a:xfrm>
            <a:off x="5905500" y="-387424"/>
            <a:ext cx="3238500" cy="1992207"/>
          </a:xfrm>
          <a:prstGeom prst="irregularSeal1">
            <a:avLst/>
          </a:prstGeom>
          <a:solidFill>
            <a:schemeClr val="accent3">
              <a:lumMod val="7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chemeClr val="tx1"/>
                </a:solidFill>
                <a:latin typeface="楷体" panose="02010609060101010101" pitchFamily="49" charset="-122"/>
                <a:ea typeface="楷体" panose="02010609060101010101" pitchFamily="49" charset="-122"/>
              </a:rPr>
              <a:t>分类别</a:t>
            </a:r>
          </a:p>
        </p:txBody>
      </p:sp>
      <p:cxnSp>
        <p:nvCxnSpPr>
          <p:cNvPr id="2" name="直接连接符 1"/>
          <p:cNvCxnSpPr/>
          <p:nvPr/>
        </p:nvCxnSpPr>
        <p:spPr>
          <a:xfrm>
            <a:off x="5220072" y="1964246"/>
            <a:ext cx="1368152" cy="24594"/>
          </a:xfrm>
          <a:prstGeom prst="line">
            <a:avLst/>
          </a:prstGeom>
        </p:spPr>
        <p:style>
          <a:lnRef idx="3">
            <a:schemeClr val="accent5"/>
          </a:lnRef>
          <a:fillRef idx="0">
            <a:schemeClr val="accent5"/>
          </a:fillRef>
          <a:effectRef idx="2">
            <a:schemeClr val="accent5"/>
          </a:effectRef>
          <a:fontRef idx="minor">
            <a:schemeClr val="tx1"/>
          </a:fontRef>
        </p:style>
      </p:cxnSp>
      <p:cxnSp>
        <p:nvCxnSpPr>
          <p:cNvPr id="3" name="直接连接符 2"/>
          <p:cNvCxnSpPr/>
          <p:nvPr/>
        </p:nvCxnSpPr>
        <p:spPr>
          <a:xfrm flipV="1">
            <a:off x="7020272" y="1916832"/>
            <a:ext cx="1421765" cy="44027"/>
          </a:xfrm>
          <a:prstGeom prst="line">
            <a:avLst/>
          </a:prstGeom>
        </p:spPr>
        <p:style>
          <a:lnRef idx="3">
            <a:schemeClr val="accent5"/>
          </a:lnRef>
          <a:fillRef idx="0">
            <a:schemeClr val="accent5"/>
          </a:fillRef>
          <a:effectRef idx="2">
            <a:schemeClr val="accent5"/>
          </a:effectRef>
          <a:fontRef idx="minor">
            <a:schemeClr val="tx1"/>
          </a:fontRef>
        </p:style>
      </p:cxnSp>
      <p:cxnSp>
        <p:nvCxnSpPr>
          <p:cNvPr id="5" name="直接连接符 4"/>
          <p:cNvCxnSpPr/>
          <p:nvPr/>
        </p:nvCxnSpPr>
        <p:spPr>
          <a:xfrm flipV="1">
            <a:off x="1619672" y="2492896"/>
            <a:ext cx="1706880" cy="22860"/>
          </a:xfrm>
          <a:prstGeom prst="line">
            <a:avLst/>
          </a:prstGeom>
        </p:spPr>
        <p:style>
          <a:lnRef idx="3">
            <a:schemeClr val="accent5"/>
          </a:lnRef>
          <a:fillRef idx="0">
            <a:schemeClr val="accent5"/>
          </a:fillRef>
          <a:effectRef idx="2">
            <a:schemeClr val="accent5"/>
          </a:effectRef>
          <a:fontRef idx="minor">
            <a:schemeClr val="tx1"/>
          </a:fontRef>
        </p:style>
      </p:cxnSp>
      <p:cxnSp>
        <p:nvCxnSpPr>
          <p:cNvPr id="7" name="直接连接符 6"/>
          <p:cNvCxnSpPr/>
          <p:nvPr/>
        </p:nvCxnSpPr>
        <p:spPr>
          <a:xfrm>
            <a:off x="611560" y="2492896"/>
            <a:ext cx="360045" cy="0"/>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to="" calcmode="lin" valueType="num">
                                      <p:cBhvr>
                                        <p:cTn id="26"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Picture 4" descr="http://static01.lvye.com/forum/201512/17/232217g0i6ix3bfkaobnoi.jpg"/>
          <p:cNvPicPr>
            <a:picLocks noChangeAspect="1" noChangeArrowheads="1"/>
          </p:cNvPicPr>
          <p:nvPr/>
        </p:nvPicPr>
        <p:blipFill>
          <a:blip r:embed="rId2" cstate="print"/>
          <a:srcRect l="23244" r="23626"/>
          <a:stretch>
            <a:fillRect/>
          </a:stretch>
        </p:blipFill>
        <p:spPr bwMode="auto">
          <a:xfrm>
            <a:off x="683568" y="-243408"/>
            <a:ext cx="7956377" cy="7101408"/>
          </a:xfrm>
          <a:prstGeom prst="rect">
            <a:avLst/>
          </a:prstGeom>
          <a:noFill/>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2132856"/>
            <a:ext cx="1215390" cy="2322407"/>
          </a:xfrm>
          <a:prstGeom prst="rect">
            <a:avLst/>
          </a:prstGeom>
        </p:spPr>
      </p:pic>
      <p:sp>
        <p:nvSpPr>
          <p:cNvPr id="4" name="对话气泡: 圆角矩形 14"/>
          <p:cNvSpPr/>
          <p:nvPr/>
        </p:nvSpPr>
        <p:spPr>
          <a:xfrm>
            <a:off x="2267744" y="2564904"/>
            <a:ext cx="4320480" cy="576064"/>
          </a:xfrm>
          <a:prstGeom prst="wedgeRoundRectCallout">
            <a:avLst>
              <a:gd name="adj1" fmla="val 21164"/>
              <a:gd name="adj2" fmla="val 38273"/>
              <a:gd name="adj3" fmla="val 16667"/>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smtClean="0">
                <a:ln>
                  <a:noFill/>
                </a:ln>
                <a:solidFill>
                  <a:prstClr val="white"/>
                </a:solidFill>
                <a:effectLst/>
                <a:uLnTx/>
                <a:uFillTx/>
                <a:latin typeface="黑体" panose="02010609060101010101" pitchFamily="49" charset="-122"/>
                <a:ea typeface="黑体" panose="02010609060101010101" pitchFamily="49" charset="-122"/>
                <a:cs typeface="+mn-cs"/>
              </a:rPr>
              <a:t>地球的自然资源有限</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hlinkClick r:id="rId2" action="ppaction://hlinkfile"/>
          </p:cNvPr>
          <p:cNvPicPr>
            <a:picLocks noChangeAspect="1"/>
          </p:cNvPicPr>
          <p:nvPr/>
        </p:nvPicPr>
        <p:blipFill>
          <a:blip r:embed="rId3" cstate="print"/>
          <a:stretch>
            <a:fillRect/>
          </a:stretch>
        </p:blipFill>
        <p:spPr>
          <a:xfrm>
            <a:off x="0" y="0"/>
            <a:ext cx="9036496" cy="6858000"/>
          </a:xfrm>
          <a:prstGeom prst="rect">
            <a:avLst/>
          </a:prstGeom>
          <a:ln>
            <a:solidFill>
              <a:schemeClr val="accent1"/>
            </a:solidFill>
          </a:ln>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0660" y="1829647"/>
            <a:ext cx="1215390" cy="2322407"/>
          </a:xfrm>
          <a:prstGeom prst="rect">
            <a:avLst/>
          </a:prstGeom>
        </p:spPr>
      </p:pic>
      <p:sp>
        <p:nvSpPr>
          <p:cNvPr id="100" name="文本框 99"/>
          <p:cNvSpPr txBox="1"/>
          <p:nvPr/>
        </p:nvSpPr>
        <p:spPr>
          <a:xfrm>
            <a:off x="1565910" y="1470661"/>
            <a:ext cx="7023100" cy="2062103"/>
          </a:xfrm>
          <a:prstGeom prst="rect">
            <a:avLst/>
          </a:prstGeom>
          <a:noFill/>
          <a:ln w="9525">
            <a:noFill/>
          </a:ln>
        </p:spPr>
        <p:txBody>
          <a:bodyPr wrap="square">
            <a:spAutoFit/>
          </a:bodyPr>
          <a:lstStyle/>
          <a:p>
            <a:r>
              <a:rPr lang="en-US" altLang="zh-CN" sz="3200" b="1" dirty="0" smtClean="0"/>
              <a:t>         </a:t>
            </a:r>
            <a:r>
              <a:rPr lang="zh-CN" altLang="en-US" sz="3200" b="1" dirty="0"/>
              <a:t>齐</a:t>
            </a:r>
            <a:r>
              <a:rPr lang="zh-CN" altLang="zh-CN" sz="3200" b="1" dirty="0" smtClean="0"/>
              <a:t>读</a:t>
            </a:r>
            <a:r>
              <a:rPr lang="zh-CN" altLang="zh-CN" sz="3200" b="1" dirty="0"/>
              <a:t>第</a:t>
            </a:r>
            <a:r>
              <a:rPr lang="en-US" altLang="zh-CN" sz="3200" b="1" dirty="0"/>
              <a:t>5—7</a:t>
            </a:r>
            <a:r>
              <a:rPr lang="zh-CN" altLang="zh-CN" sz="3200" b="1" dirty="0"/>
              <a:t>自然段，讨论“人类为什么不能移居到别的星球”。</a:t>
            </a:r>
          </a:p>
          <a:p>
            <a:r>
              <a:rPr lang="zh-CN" altLang="zh-CN" sz="3200" b="1" dirty="0"/>
              <a:t>（我们可以联系第</a:t>
            </a:r>
            <a:r>
              <a:rPr lang="en-US" altLang="zh-CN" sz="3200" b="1" dirty="0"/>
              <a:t>10</a:t>
            </a:r>
            <a:r>
              <a:rPr lang="zh-CN" altLang="zh-CN" sz="3200" b="1" dirty="0"/>
              <a:t>课《宇宙生命之谜》讨论</a:t>
            </a:r>
            <a:r>
              <a:rPr lang="zh-CN" altLang="zh-CN" sz="3200" b="1" dirty="0" smtClean="0"/>
              <a:t>）</a:t>
            </a:r>
            <a:endParaRPr lang="zh-CN" altLang="zh-CN" sz="3200" b="1" dirty="0"/>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829717" y="1319491"/>
            <a:ext cx="7632848" cy="1126462"/>
          </a:xfrm>
          <a:prstGeom prst="rect">
            <a:avLst/>
          </a:prstGeom>
          <a:noFill/>
        </p:spPr>
        <p:txBody>
          <a:bodyPr wrap="square" rtlCol="0">
            <a:spAutoFit/>
          </a:bodyPr>
          <a:lstStyle>
            <a:defPPr>
              <a:defRPr lang="zh-CN"/>
            </a:defPPr>
            <a:lvl1pPr>
              <a:lnSpc>
                <a:spcPct val="120000"/>
              </a:lnSpc>
              <a:defRPr sz="2800">
                <a:latin typeface="黑体" panose="02010609060101010101" pitchFamily="49" charset="-122"/>
                <a:ea typeface="黑体" panose="02010609060101010101" pitchFamily="49" charset="-122"/>
              </a:defRPr>
            </a:lvl1pPr>
          </a:lstStyle>
          <a:p>
            <a:r>
              <a:rPr lang="zh-CN" altLang="en-US" dirty="0">
                <a:solidFill>
                  <a:prstClr val="black"/>
                </a:solidFill>
              </a:rPr>
              <a:t>    第</a:t>
            </a:r>
            <a:r>
              <a:rPr lang="en-US" altLang="zh-CN" dirty="0">
                <a:solidFill>
                  <a:prstClr val="black"/>
                </a:solidFill>
              </a:rPr>
              <a:t>10</a:t>
            </a:r>
            <a:r>
              <a:rPr lang="zh-CN" altLang="en-US" dirty="0">
                <a:solidFill>
                  <a:prstClr val="black"/>
                </a:solidFill>
              </a:rPr>
              <a:t>课</a:t>
            </a:r>
            <a:r>
              <a:rPr lang="en-US" altLang="zh-CN" dirty="0">
                <a:solidFill>
                  <a:prstClr val="black"/>
                </a:solidFill>
              </a:rPr>
              <a:t>《</a:t>
            </a:r>
            <a:r>
              <a:rPr lang="zh-CN" altLang="en-US" dirty="0">
                <a:solidFill>
                  <a:prstClr val="black"/>
                </a:solidFill>
              </a:rPr>
              <a:t>宇宙生命之谜</a:t>
            </a:r>
            <a:r>
              <a:rPr lang="en-US" altLang="zh-CN" dirty="0">
                <a:solidFill>
                  <a:prstClr val="black"/>
                </a:solidFill>
              </a:rPr>
              <a:t>》</a:t>
            </a:r>
            <a:r>
              <a:rPr lang="zh-CN" altLang="en-US" dirty="0">
                <a:solidFill>
                  <a:prstClr val="black"/>
                </a:solidFill>
              </a:rPr>
              <a:t>中，生物生存需要哪些条件？</a:t>
            </a:r>
          </a:p>
        </p:txBody>
      </p:sp>
      <p:sp>
        <p:nvSpPr>
          <p:cNvPr id="4" name="圆角矩形标注 3"/>
          <p:cNvSpPr/>
          <p:nvPr/>
        </p:nvSpPr>
        <p:spPr>
          <a:xfrm>
            <a:off x="1547664" y="2564904"/>
            <a:ext cx="3047094" cy="720080"/>
          </a:xfrm>
          <a:prstGeom prst="wedgeRoundRectCallout">
            <a:avLst>
              <a:gd name="adj1" fmla="val -50193"/>
              <a:gd name="adj2" fmla="val 13307"/>
              <a:gd name="adj3" fmla="val 16667"/>
            </a:avLst>
          </a:prstGeom>
          <a:solidFill>
            <a:srgbClr val="CCFFFF"/>
          </a:solidFill>
          <a:ln w="12700">
            <a:noFill/>
          </a:ln>
          <a:effectLst>
            <a:outerShdw blurRad="444500" dist="254000" dir="8100000" algn="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800" dirty="0">
                <a:solidFill>
                  <a:prstClr val="black"/>
                </a:solidFill>
                <a:latin typeface="黑体" panose="02010609060101010101" pitchFamily="49" charset="-122"/>
                <a:ea typeface="黑体" panose="02010609060101010101" pitchFamily="49" charset="-122"/>
              </a:rPr>
              <a:t>合适的温度</a:t>
            </a:r>
          </a:p>
        </p:txBody>
      </p:sp>
      <p:sp>
        <p:nvSpPr>
          <p:cNvPr id="5" name="圆角矩形标注 4"/>
          <p:cNvSpPr/>
          <p:nvPr/>
        </p:nvSpPr>
        <p:spPr>
          <a:xfrm>
            <a:off x="4858318" y="2564904"/>
            <a:ext cx="3119102" cy="720080"/>
          </a:xfrm>
          <a:prstGeom prst="wedgeRoundRectCallout">
            <a:avLst>
              <a:gd name="adj1" fmla="val -50193"/>
              <a:gd name="adj2" fmla="val 13307"/>
              <a:gd name="adj3" fmla="val 16667"/>
            </a:avLst>
          </a:prstGeom>
          <a:solidFill>
            <a:srgbClr val="CCFFFF"/>
          </a:solidFill>
          <a:ln w="12700">
            <a:noFill/>
          </a:ln>
          <a:effectLst>
            <a:outerShdw blurRad="444500" dist="254000" dir="8100000" algn="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800" dirty="0">
                <a:solidFill>
                  <a:prstClr val="black"/>
                </a:solidFill>
                <a:latin typeface="黑体" panose="02010609060101010101" pitchFamily="49" charset="-122"/>
                <a:ea typeface="黑体" panose="02010609060101010101" pitchFamily="49" charset="-122"/>
              </a:rPr>
              <a:t> 必要的水分</a:t>
            </a:r>
          </a:p>
        </p:txBody>
      </p:sp>
      <p:sp>
        <p:nvSpPr>
          <p:cNvPr id="6" name="圆角矩形标注 5"/>
          <p:cNvSpPr/>
          <p:nvPr/>
        </p:nvSpPr>
        <p:spPr>
          <a:xfrm>
            <a:off x="1547664" y="3429000"/>
            <a:ext cx="3047094" cy="720080"/>
          </a:xfrm>
          <a:prstGeom prst="wedgeRoundRectCallout">
            <a:avLst>
              <a:gd name="adj1" fmla="val -50193"/>
              <a:gd name="adj2" fmla="val 13307"/>
              <a:gd name="adj3" fmla="val 16667"/>
            </a:avLst>
          </a:prstGeom>
          <a:solidFill>
            <a:srgbClr val="CCFFFF"/>
          </a:solidFill>
          <a:ln w="12700">
            <a:noFill/>
          </a:ln>
          <a:effectLst>
            <a:outerShdw blurRad="444500" dist="254000" dir="8100000" algn="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800" dirty="0">
                <a:solidFill>
                  <a:prstClr val="black"/>
                </a:solidFill>
                <a:latin typeface="黑体" panose="02010609060101010101" pitchFamily="49" charset="-122"/>
                <a:ea typeface="黑体" panose="02010609060101010101" pitchFamily="49" charset="-122"/>
              </a:rPr>
              <a:t>适当成分的大气</a:t>
            </a:r>
          </a:p>
        </p:txBody>
      </p:sp>
      <p:sp>
        <p:nvSpPr>
          <p:cNvPr id="7" name="圆角矩形标注 6"/>
          <p:cNvSpPr/>
          <p:nvPr/>
        </p:nvSpPr>
        <p:spPr>
          <a:xfrm>
            <a:off x="4932040" y="3429000"/>
            <a:ext cx="3047094" cy="720080"/>
          </a:xfrm>
          <a:prstGeom prst="wedgeRoundRectCallout">
            <a:avLst>
              <a:gd name="adj1" fmla="val -50193"/>
              <a:gd name="adj2" fmla="val 13307"/>
              <a:gd name="adj3" fmla="val 16667"/>
            </a:avLst>
          </a:prstGeom>
          <a:solidFill>
            <a:srgbClr val="CCFFFF"/>
          </a:solidFill>
          <a:ln w="12700">
            <a:noFill/>
          </a:ln>
          <a:effectLst>
            <a:outerShdw blurRad="444500" dist="254000" dir="8100000" algn="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800" dirty="0">
                <a:solidFill>
                  <a:prstClr val="black"/>
                </a:solidFill>
                <a:latin typeface="黑体" panose="02010609060101010101" pitchFamily="49" charset="-122"/>
                <a:ea typeface="黑体" panose="02010609060101010101" pitchFamily="49" charset="-122"/>
              </a:rPr>
              <a:t>足够的光和热</a:t>
            </a:r>
          </a:p>
        </p:txBody>
      </p:sp>
      <p:sp>
        <p:nvSpPr>
          <p:cNvPr id="9" name="云形标注 8"/>
          <p:cNvSpPr/>
          <p:nvPr/>
        </p:nvSpPr>
        <p:spPr>
          <a:xfrm>
            <a:off x="1657809" y="4293096"/>
            <a:ext cx="5976664" cy="1440160"/>
          </a:xfrm>
          <a:prstGeom prst="cloudCallout">
            <a:avLst>
              <a:gd name="adj1" fmla="val -32232"/>
              <a:gd name="adj2" fmla="val 20456"/>
            </a:avLst>
          </a:prstGeom>
          <a:solidFill>
            <a:srgbClr val="FFFF93"/>
          </a:solidFill>
          <a:ln w="12700">
            <a:solidFill>
              <a:srgbClr val="FFC000"/>
            </a:solidFill>
          </a:ln>
          <a:effectLst>
            <a:outerShdw blurRad="444500" dist="254000" dir="8100000" algn="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kern="0" dirty="0">
                <a:solidFill>
                  <a:prstClr val="black"/>
                </a:solidFill>
                <a:latin typeface="黑体" panose="02010609060101010101" pitchFamily="49" charset="-122"/>
                <a:ea typeface="黑体" panose="02010609060101010101" pitchFamily="49" charset="-122"/>
              </a:rPr>
              <a:t>目前没有发现具备这些条件的第二个星球</a:t>
            </a:r>
          </a:p>
        </p:txBody>
      </p:sp>
    </p:spTree>
    <p:extLst>
      <p:ext uri="{BB962C8B-B14F-4D97-AF65-F5344CB8AC3E}">
        <p14:creationId xmlns:p14="http://schemas.microsoft.com/office/powerpoint/2010/main" xmlns="" val="17450419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0660" y="1829647"/>
            <a:ext cx="1215390" cy="2322407"/>
          </a:xfrm>
          <a:prstGeom prst="rect">
            <a:avLst/>
          </a:prstGeom>
        </p:spPr>
      </p:pic>
      <p:sp>
        <p:nvSpPr>
          <p:cNvPr id="100" name="文本框 99"/>
          <p:cNvSpPr txBox="1"/>
          <p:nvPr/>
        </p:nvSpPr>
        <p:spPr>
          <a:xfrm>
            <a:off x="1565910" y="1470661"/>
            <a:ext cx="7023100" cy="1281889"/>
          </a:xfrm>
          <a:prstGeom prst="rect">
            <a:avLst/>
          </a:prstGeom>
          <a:noFill/>
          <a:ln w="9525">
            <a:noFill/>
          </a:ln>
        </p:spPr>
        <p:txBody>
          <a:bodyPr wrap="square">
            <a:spAutoFit/>
          </a:bodyPr>
          <a:lstStyle/>
          <a:p>
            <a:pPr algn="just">
              <a:lnSpc>
                <a:spcPct val="130000"/>
              </a:lnSpc>
              <a:buClrTx/>
              <a:buSzTx/>
              <a:buFontTx/>
            </a:pPr>
            <a:r>
              <a:rPr lang="en-US" altLang="zh-CN" sz="3200" dirty="0" smtClean="0"/>
              <a:t>         </a:t>
            </a:r>
            <a:r>
              <a:rPr lang="zh-CN" altLang="zh-CN" sz="3200" b="1" dirty="0" smtClean="0"/>
              <a:t>这</a:t>
            </a:r>
            <a:r>
              <a:rPr lang="zh-CN" altLang="zh-CN" sz="3200" b="1" dirty="0"/>
              <a:t>篇课文又是怎么来说明人类无法移居别的星球的呢？</a:t>
            </a:r>
            <a:endParaRPr lang="zh-CN" altLang="en-US" sz="3200" b="1" dirty="0" smtClean="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536" y="2492896"/>
            <a:ext cx="8136904" cy="1384995"/>
          </a:xfrm>
          <a:prstGeom prst="rect">
            <a:avLst/>
          </a:prstGeom>
          <a:noFill/>
        </p:spPr>
        <p:txBody>
          <a:bodyPr wrap="square" rtlCol="0">
            <a:spAutoFit/>
          </a:bodyPr>
          <a:lstStyle/>
          <a:p>
            <a:pPr>
              <a:lnSpc>
                <a:spcPct val="100000"/>
              </a:lnSpc>
            </a:pPr>
            <a:r>
              <a:rPr lang="zh-CN" altLang="en-US" sz="2000" b="1" dirty="0" smtClean="0">
                <a:latin typeface="楷体" panose="02010609060101010101" pitchFamily="49" charset="-122"/>
                <a:ea typeface="楷体" panose="02010609060101010101" pitchFamily="49" charset="-122"/>
              </a:rPr>
              <a:t>      </a:t>
            </a:r>
            <a:r>
              <a:rPr lang="zh-CN" altLang="en-US" sz="2800" b="1" dirty="0" smtClean="0">
                <a:latin typeface="楷体" panose="02010609060101010101" pitchFamily="49" charset="-122"/>
                <a:ea typeface="楷体" panose="02010609060101010101" pitchFamily="49" charset="-122"/>
              </a:rPr>
              <a:t>科学家已经证明，</a:t>
            </a:r>
            <a:r>
              <a:rPr lang="zh-CN" altLang="en-US" sz="2800" b="1" dirty="0" smtClean="0">
                <a:solidFill>
                  <a:srgbClr val="FF0000"/>
                </a:solidFill>
                <a:latin typeface="楷体" panose="02010609060101010101" pitchFamily="49" charset="-122"/>
                <a:ea typeface="楷体" panose="02010609060101010101" pitchFamily="49" charset="-122"/>
              </a:rPr>
              <a:t>至少</a:t>
            </a:r>
            <a:r>
              <a:rPr lang="zh-CN" altLang="en-US" sz="2800" b="1" dirty="0" smtClean="0">
                <a:latin typeface="楷体" panose="02010609060101010101" pitchFamily="49" charset="-122"/>
                <a:ea typeface="楷体" panose="02010609060101010101" pitchFamily="49" charset="-122"/>
              </a:rPr>
              <a:t>在以地球为中心的</a:t>
            </a:r>
            <a:r>
              <a:rPr lang="zh-CN" altLang="en-US" sz="2800" b="1" dirty="0" smtClean="0">
                <a:solidFill>
                  <a:srgbClr val="FF0000"/>
                </a:solidFill>
                <a:latin typeface="楷体" panose="02010609060101010101" pitchFamily="49" charset="-122"/>
                <a:ea typeface="楷体" panose="02010609060101010101" pitchFamily="49" charset="-122"/>
              </a:rPr>
              <a:t>四十万亿千米</a:t>
            </a:r>
            <a:r>
              <a:rPr lang="zh-CN" altLang="en-US" sz="2800" b="1" dirty="0" smtClean="0">
                <a:latin typeface="楷体" panose="02010609060101010101" pitchFamily="49" charset="-122"/>
                <a:ea typeface="楷体" panose="02010609060101010101" pitchFamily="49" charset="-122"/>
              </a:rPr>
              <a:t>的范围内，</a:t>
            </a:r>
            <a:r>
              <a:rPr lang="zh-CN" altLang="en-US" sz="2800" b="1" dirty="0" smtClean="0">
                <a:solidFill>
                  <a:srgbClr val="FF0000"/>
                </a:solidFill>
                <a:latin typeface="楷体" panose="02010609060101010101" pitchFamily="49" charset="-122"/>
                <a:ea typeface="楷体" panose="02010609060101010101" pitchFamily="49" charset="-122"/>
              </a:rPr>
              <a:t>没有</a:t>
            </a:r>
            <a:r>
              <a:rPr lang="zh-CN" altLang="en-US" sz="2800" b="1" dirty="0" smtClean="0">
                <a:latin typeface="楷体" panose="02010609060101010101" pitchFamily="49" charset="-122"/>
                <a:ea typeface="楷体" panose="02010609060101010101" pitchFamily="49" charset="-122"/>
              </a:rPr>
              <a:t>适合人类居住的</a:t>
            </a:r>
            <a:r>
              <a:rPr lang="zh-CN" altLang="en-US" sz="2800" b="1" dirty="0" smtClean="0">
                <a:solidFill>
                  <a:srgbClr val="FF0000"/>
                </a:solidFill>
                <a:latin typeface="楷体" panose="02010609060101010101" pitchFamily="49" charset="-122"/>
                <a:ea typeface="楷体" panose="02010609060101010101" pitchFamily="49" charset="-122"/>
              </a:rPr>
              <a:t>第二个</a:t>
            </a:r>
            <a:r>
              <a:rPr lang="zh-CN" altLang="en-US" sz="2800" b="1" dirty="0" smtClean="0">
                <a:latin typeface="楷体" panose="02010609060101010101" pitchFamily="49" charset="-122"/>
                <a:ea typeface="楷体" panose="02010609060101010101" pitchFamily="49" charset="-122"/>
              </a:rPr>
              <a:t>星球。</a:t>
            </a:r>
          </a:p>
        </p:txBody>
      </p:sp>
      <p:sp>
        <p:nvSpPr>
          <p:cNvPr id="2" name="圆角矩形 1"/>
          <p:cNvSpPr/>
          <p:nvPr/>
        </p:nvSpPr>
        <p:spPr>
          <a:xfrm>
            <a:off x="4067944" y="2348880"/>
            <a:ext cx="755650" cy="640080"/>
          </a:xfrm>
          <a:prstGeom prst="roundRect">
            <a:avLst/>
          </a:prstGeom>
          <a:grpFill/>
          <a:ln>
            <a:solidFill>
              <a:srgbClr val="00B05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21005" y="490221"/>
            <a:ext cx="7947660" cy="1200329"/>
          </a:xfrm>
          <a:prstGeom prst="rect">
            <a:avLst/>
          </a:prstGeom>
          <a:solidFill>
            <a:schemeClr val="accent6">
              <a:lumMod val="40000"/>
              <a:lumOff val="60000"/>
            </a:schemeClr>
          </a:solidFill>
          <a:ln>
            <a:solidFill>
              <a:srgbClr val="00B050"/>
            </a:solidFill>
          </a:ln>
        </p:spPr>
        <p:txBody>
          <a:bodyPr wrap="square" rtlCol="0" anchor="t">
            <a:spAutoFit/>
          </a:bodyPr>
          <a:lstStyle/>
          <a:p>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   </a:t>
            </a:r>
            <a:r>
              <a:rPr lang="en-US" altLang="zh-CN" sz="2000" b="1" dirty="0" smtClean="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强调了目前的研究成果还只限于这个范围。</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至少</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是</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最少</a:t>
            </a:r>
            <a:r>
              <a:rPr lang="en-US" altLang="zh-CN" sz="2400" b="1"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latin typeface="宋体" panose="02010600030101010101" pitchFamily="2" charset="-122"/>
                <a:ea typeface="宋体" panose="02010600030101010101" pitchFamily="2" charset="-122"/>
                <a:cs typeface="宋体" panose="02010600030101010101" pitchFamily="2" charset="-122"/>
                <a:sym typeface="+mn-ea"/>
              </a:rPr>
              <a:t>的意思，又进一步说明了距离的遥远。体现了说明文语言的科学性、严谨性。</a:t>
            </a:r>
          </a:p>
        </p:txBody>
      </p:sp>
      <p:sp>
        <p:nvSpPr>
          <p:cNvPr id="3" name="下弧形箭头 2"/>
          <p:cNvSpPr/>
          <p:nvPr/>
        </p:nvSpPr>
        <p:spPr>
          <a:xfrm rot="18360000">
            <a:off x="4820774" y="1852931"/>
            <a:ext cx="922020" cy="372745"/>
          </a:xfrm>
          <a:prstGeom prst="curvedUpArrow">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solidFill>
                <a:schemeClr val="tx1"/>
              </a:solidFill>
            </a:endParaRPr>
          </a:p>
        </p:txBody>
      </p:sp>
      <p:sp>
        <p:nvSpPr>
          <p:cNvPr id="9" name="对话气泡: 圆角矩形 14"/>
          <p:cNvSpPr/>
          <p:nvPr/>
        </p:nvSpPr>
        <p:spPr>
          <a:xfrm>
            <a:off x="2699792" y="4437112"/>
            <a:ext cx="3544940" cy="936104"/>
          </a:xfrm>
          <a:prstGeom prst="wedgeRoundRectCallout">
            <a:avLst>
              <a:gd name="adj1" fmla="val 21164"/>
              <a:gd name="adj2" fmla="val 38273"/>
              <a:gd name="adj3" fmla="val 16667"/>
            </a:avLst>
          </a:prstGeom>
          <a:solidFill>
            <a:srgbClr val="9BBB59">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800" b="0" i="0" u="none" strike="noStrike" kern="0" cap="none" spc="0" normalizeH="0" baseline="0" noProof="0" dirty="0" smtClean="0">
                <a:ln>
                  <a:noFill/>
                </a:ln>
                <a:solidFill>
                  <a:prstClr val="white"/>
                </a:solidFill>
                <a:effectLst/>
                <a:uLnTx/>
                <a:uFillTx/>
                <a:latin typeface="黑体" panose="02010609060101010101" pitchFamily="49" charset="-122"/>
                <a:ea typeface="黑体" panose="02010609060101010101" pitchFamily="49" charset="-122"/>
                <a:cs typeface="+mn-cs"/>
              </a:rPr>
              <a:t>目前人类还无法移居</a:t>
            </a: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bldLvl="0" animBg="1"/>
      <p:bldP spid="4" grpId="0" bldLvl="0" animBg="1"/>
      <p:bldP spid="3"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http://img07.tooopen.com/images/20180701/tooopen_sy_052917291778396.jpg"/>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lstStyle/>
          <a:p>
            <a:endParaRPr lang="zh-CN" altLang="en-US"/>
          </a:p>
        </p:txBody>
      </p:sp>
      <p:pic>
        <p:nvPicPr>
          <p:cNvPr id="7" name="图片 6" descr="tooopen_sy_052917291778396.jpg"/>
          <p:cNvPicPr>
            <a:picLocks noChangeAspect="1"/>
          </p:cNvPicPr>
          <p:nvPr/>
        </p:nvPicPr>
        <p:blipFill>
          <a:blip r:embed="rId2" cstate="print"/>
          <a:stretch>
            <a:fillRect/>
          </a:stretch>
        </p:blipFill>
        <p:spPr>
          <a:xfrm>
            <a:off x="0" y="-12339"/>
            <a:ext cx="9144000" cy="6870340"/>
          </a:xfrm>
          <a:prstGeom prst="rect">
            <a:avLst/>
          </a:prstGeom>
        </p:spPr>
      </p:pic>
      <p:sp>
        <p:nvSpPr>
          <p:cNvPr id="8" name="TextBox 7"/>
          <p:cNvSpPr txBox="1"/>
          <p:nvPr/>
        </p:nvSpPr>
        <p:spPr>
          <a:xfrm>
            <a:off x="5868145" y="1508787"/>
            <a:ext cx="2952327" cy="2554545"/>
          </a:xfrm>
          <a:prstGeom prst="rect">
            <a:avLst/>
          </a:prstGeom>
          <a:noFill/>
        </p:spPr>
        <p:txBody>
          <a:bodyPr wrap="square" rtlCol="0">
            <a:spAutoFit/>
          </a:bodyPr>
          <a:lstStyle/>
          <a:p>
            <a:r>
              <a:rPr lang="zh-CN" altLang="en-US" sz="4000" b="1" dirty="0" smtClean="0">
                <a:solidFill>
                  <a:srgbClr val="FFFF00"/>
                </a:solidFill>
                <a:latin typeface="楷体" panose="02010609060101010101" pitchFamily="49" charset="-122"/>
                <a:ea typeface="楷体" panose="02010609060101010101" pitchFamily="49" charset="-122"/>
              </a:rPr>
              <a:t>我们这个地球太可爱了，同时又太容易破碎了！</a:t>
            </a:r>
            <a:endParaRPr lang="zh-CN" altLang="en-US" sz="4000" b="1" dirty="0">
              <a:solidFill>
                <a:srgbClr val="FFFF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话气泡: 圆角矩形 14"/>
          <p:cNvSpPr/>
          <p:nvPr/>
        </p:nvSpPr>
        <p:spPr>
          <a:xfrm>
            <a:off x="3259275" y="2090526"/>
            <a:ext cx="2592288" cy="405284"/>
          </a:xfrm>
          <a:prstGeom prst="wedgeRoundRectCallout">
            <a:avLst>
              <a:gd name="adj1" fmla="val 21164"/>
              <a:gd name="adj2" fmla="val 38273"/>
              <a:gd name="adj3" fmla="val 16667"/>
            </a:avLst>
          </a:prstGeom>
          <a:noFill/>
          <a:ln w="25400">
            <a:solidFill>
              <a:srgbClr val="0070C0"/>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solidFill>
                  <a:prstClr val="black"/>
                </a:solidFill>
                <a:latin typeface="黑体" panose="02010609060101010101" pitchFamily="49" charset="-122"/>
                <a:ea typeface="黑体" panose="02010609060101010101" pitchFamily="49" charset="-122"/>
              </a:rPr>
              <a:t>地球美丽但渺小</a:t>
            </a:r>
          </a:p>
        </p:txBody>
      </p:sp>
      <p:sp>
        <p:nvSpPr>
          <p:cNvPr id="3" name="对话气泡: 圆角矩形 14"/>
          <p:cNvSpPr/>
          <p:nvPr/>
        </p:nvSpPr>
        <p:spPr>
          <a:xfrm>
            <a:off x="3043251" y="2852935"/>
            <a:ext cx="3202978" cy="450922"/>
          </a:xfrm>
          <a:prstGeom prst="wedgeRoundRectCallout">
            <a:avLst>
              <a:gd name="adj1" fmla="val 21164"/>
              <a:gd name="adj2" fmla="val 38273"/>
              <a:gd name="adj3" fmla="val 16667"/>
            </a:avLst>
          </a:prstGeom>
          <a:noFill/>
          <a:ln w="25400">
            <a:solidFill>
              <a:srgbClr val="0070C0"/>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solidFill>
                  <a:prstClr val="black"/>
                </a:solidFill>
                <a:latin typeface="黑体" panose="02010609060101010101" pitchFamily="49" charset="-122"/>
                <a:ea typeface="黑体" panose="02010609060101010101" pitchFamily="49" charset="-122"/>
              </a:rPr>
              <a:t>地球的自然资源有限</a:t>
            </a:r>
          </a:p>
        </p:txBody>
      </p:sp>
      <p:sp>
        <p:nvSpPr>
          <p:cNvPr id="4" name="对话气泡: 圆角矩形 14"/>
          <p:cNvSpPr/>
          <p:nvPr/>
        </p:nvSpPr>
        <p:spPr>
          <a:xfrm>
            <a:off x="3043251" y="3659156"/>
            <a:ext cx="3305152" cy="450922"/>
          </a:xfrm>
          <a:prstGeom prst="wedgeRoundRectCallout">
            <a:avLst>
              <a:gd name="adj1" fmla="val 21164"/>
              <a:gd name="adj2" fmla="val 38273"/>
              <a:gd name="adj3" fmla="val 16667"/>
            </a:avLst>
          </a:prstGeom>
          <a:noFill/>
          <a:ln w="25400">
            <a:solidFill>
              <a:srgbClr val="0070C0"/>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solidFill>
                  <a:prstClr val="black"/>
                </a:solidFill>
                <a:latin typeface="黑体" panose="02010609060101010101" pitchFamily="49" charset="-122"/>
                <a:ea typeface="黑体" panose="02010609060101010101" pitchFamily="49" charset="-122"/>
              </a:rPr>
              <a:t>目前人类还无法移居</a:t>
            </a:r>
          </a:p>
        </p:txBody>
      </p:sp>
      <p:sp>
        <p:nvSpPr>
          <p:cNvPr id="5" name="对话气泡: 圆角矩形 14"/>
          <p:cNvSpPr/>
          <p:nvPr/>
        </p:nvSpPr>
        <p:spPr>
          <a:xfrm>
            <a:off x="2953241" y="4453720"/>
            <a:ext cx="3485173" cy="882970"/>
          </a:xfrm>
          <a:prstGeom prst="wedgeRoundRectCallout">
            <a:avLst>
              <a:gd name="adj1" fmla="val 21164"/>
              <a:gd name="adj2" fmla="val 38273"/>
              <a:gd name="adj3" fmla="val 16667"/>
            </a:avLst>
          </a:prstGeom>
          <a:noFill/>
          <a:ln w="25400">
            <a:solidFill>
              <a:srgbClr val="0070C0"/>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solidFill>
                  <a:prstClr val="black"/>
                </a:solidFill>
                <a:latin typeface="黑体" panose="02010609060101010101" pitchFamily="49" charset="-122"/>
                <a:ea typeface="黑体" panose="02010609060101010101" pitchFamily="49" charset="-122"/>
              </a:rPr>
              <a:t> 我们要精心保护地球，保护地球的生态环境</a:t>
            </a:r>
          </a:p>
        </p:txBody>
      </p:sp>
      <p:sp>
        <p:nvSpPr>
          <p:cNvPr id="6" name="下箭头 5"/>
          <p:cNvSpPr/>
          <p:nvPr/>
        </p:nvSpPr>
        <p:spPr>
          <a:xfrm>
            <a:off x="4483411" y="2525339"/>
            <a:ext cx="288032" cy="291369"/>
          </a:xfrm>
          <a:prstGeom prst="downArrow">
            <a:avLst/>
          </a:prstGeom>
          <a:solidFill>
            <a:schemeClr val="accent2">
              <a:lumMod val="20000"/>
              <a:lumOff val="80000"/>
            </a:schemeClr>
          </a:soli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Calibri"/>
              <a:ea typeface="宋体" panose="02010600030101010101" pitchFamily="2" charset="-122"/>
            </a:endParaRPr>
          </a:p>
        </p:txBody>
      </p:sp>
      <p:sp>
        <p:nvSpPr>
          <p:cNvPr id="9" name="下箭头 8"/>
          <p:cNvSpPr/>
          <p:nvPr/>
        </p:nvSpPr>
        <p:spPr>
          <a:xfrm>
            <a:off x="4500724" y="3356114"/>
            <a:ext cx="288032" cy="291369"/>
          </a:xfrm>
          <a:prstGeom prst="downArrow">
            <a:avLst/>
          </a:prstGeom>
          <a:solidFill>
            <a:schemeClr val="accent2">
              <a:lumMod val="20000"/>
              <a:lumOff val="80000"/>
            </a:schemeClr>
          </a:soli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Calibri"/>
              <a:ea typeface="宋体" panose="02010600030101010101" pitchFamily="2" charset="-122"/>
            </a:endParaRPr>
          </a:p>
        </p:txBody>
      </p:sp>
      <p:sp>
        <p:nvSpPr>
          <p:cNvPr id="10" name="下箭头 9"/>
          <p:cNvSpPr/>
          <p:nvPr/>
        </p:nvSpPr>
        <p:spPr>
          <a:xfrm>
            <a:off x="4541024" y="4162352"/>
            <a:ext cx="288032" cy="291369"/>
          </a:xfrm>
          <a:prstGeom prst="downArrow">
            <a:avLst/>
          </a:prstGeom>
          <a:solidFill>
            <a:schemeClr val="accent2">
              <a:lumMod val="20000"/>
              <a:lumOff val="80000"/>
            </a:schemeClr>
          </a:soli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Calibri"/>
              <a:ea typeface="宋体" panose="02010600030101010101" pitchFamily="2" charset="-122"/>
            </a:endParaRPr>
          </a:p>
        </p:txBody>
      </p:sp>
      <p:sp>
        <p:nvSpPr>
          <p:cNvPr id="11" name="对话气泡: 圆角矩形 14"/>
          <p:cNvSpPr/>
          <p:nvPr/>
        </p:nvSpPr>
        <p:spPr>
          <a:xfrm>
            <a:off x="321746" y="1367532"/>
            <a:ext cx="2406075" cy="405284"/>
          </a:xfrm>
          <a:prstGeom prst="wedgeRoundRectCallout">
            <a:avLst>
              <a:gd name="adj1" fmla="val 21164"/>
              <a:gd name="adj2" fmla="val 38273"/>
              <a:gd name="adj3" fmla="val 16667"/>
            </a:avLst>
          </a:prstGeom>
          <a:noFill/>
          <a:ln w="25400">
            <a:solidFill>
              <a:schemeClr val="accent2">
                <a:lumMod val="75000"/>
              </a:schemeClr>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b="1" dirty="0">
              <a:solidFill>
                <a:prstClr val="black"/>
              </a:solidFill>
              <a:latin typeface="楷体" panose="02010609060101010101" pitchFamily="49" charset="-122"/>
              <a:ea typeface="楷体" panose="02010609060101010101" pitchFamily="49" charset="-122"/>
            </a:endParaRPr>
          </a:p>
        </p:txBody>
      </p:sp>
      <p:cxnSp>
        <p:nvCxnSpPr>
          <p:cNvPr id="13" name="直接箭头连接符 12"/>
          <p:cNvCxnSpPr/>
          <p:nvPr/>
        </p:nvCxnSpPr>
        <p:spPr>
          <a:xfrm>
            <a:off x="3073241" y="1702234"/>
            <a:ext cx="360040" cy="301414"/>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09182" y="1339342"/>
            <a:ext cx="2350323" cy="461665"/>
          </a:xfrm>
          <a:prstGeom prst="rect">
            <a:avLst/>
          </a:prstGeom>
        </p:spPr>
        <p:txBody>
          <a:bodyPr wrap="none">
            <a:spAutoFit/>
          </a:bodyPr>
          <a:lstStyle/>
          <a:p>
            <a:r>
              <a:rPr lang="zh-CN" altLang="en-US" sz="2400" dirty="0">
                <a:solidFill>
                  <a:prstClr val="black"/>
                </a:solidFill>
                <a:latin typeface="黑体" panose="02010609060101010101" pitchFamily="49" charset="-122"/>
                <a:ea typeface="黑体" panose="02010609060101010101" pitchFamily="49" charset="-122"/>
              </a:rPr>
              <a:t>地球只有那么大</a:t>
            </a:r>
          </a:p>
        </p:txBody>
      </p:sp>
      <p:cxnSp>
        <p:nvCxnSpPr>
          <p:cNvPr id="15" name="直接箭头连接符 14"/>
          <p:cNvCxnSpPr/>
          <p:nvPr/>
        </p:nvCxnSpPr>
        <p:spPr>
          <a:xfrm flipH="1">
            <a:off x="5644592" y="1755032"/>
            <a:ext cx="287581" cy="285691"/>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对话气泡: 圆角矩形 14"/>
          <p:cNvSpPr/>
          <p:nvPr/>
        </p:nvSpPr>
        <p:spPr>
          <a:xfrm>
            <a:off x="6389694" y="1447657"/>
            <a:ext cx="2068819" cy="405284"/>
          </a:xfrm>
          <a:prstGeom prst="wedgeRoundRectCallout">
            <a:avLst>
              <a:gd name="adj1" fmla="val 21164"/>
              <a:gd name="adj2" fmla="val 38273"/>
              <a:gd name="adj3" fmla="val 16667"/>
            </a:avLst>
          </a:prstGeom>
          <a:noFill/>
          <a:ln w="25400">
            <a:solidFill>
              <a:schemeClr val="accent2">
                <a:lumMod val="75000"/>
              </a:schemeClr>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b="1" dirty="0">
              <a:solidFill>
                <a:prstClr val="black"/>
              </a:solidFill>
              <a:latin typeface="楷体" panose="02010609060101010101" pitchFamily="49" charset="-122"/>
              <a:ea typeface="楷体" panose="02010609060101010101" pitchFamily="49" charset="-122"/>
            </a:endParaRPr>
          </a:p>
        </p:txBody>
      </p:sp>
      <p:sp>
        <p:nvSpPr>
          <p:cNvPr id="18" name="矩形 17"/>
          <p:cNvSpPr/>
          <p:nvPr/>
        </p:nvSpPr>
        <p:spPr>
          <a:xfrm>
            <a:off x="6603518" y="1404732"/>
            <a:ext cx="1731564" cy="461665"/>
          </a:xfrm>
          <a:prstGeom prst="rect">
            <a:avLst/>
          </a:prstGeom>
        </p:spPr>
        <p:txBody>
          <a:bodyPr wrap="none">
            <a:spAutoFit/>
          </a:bodyPr>
          <a:lstStyle/>
          <a:p>
            <a:r>
              <a:rPr lang="zh-CN" altLang="en-US" sz="2400" dirty="0">
                <a:solidFill>
                  <a:prstClr val="black"/>
                </a:solidFill>
                <a:latin typeface="黑体" panose="02010609060101010101" pitchFamily="49" charset="-122"/>
                <a:ea typeface="黑体" panose="02010609060101010101" pitchFamily="49" charset="-122"/>
              </a:rPr>
              <a:t>不会再长大</a:t>
            </a:r>
          </a:p>
        </p:txBody>
      </p:sp>
      <p:sp>
        <p:nvSpPr>
          <p:cNvPr id="19" name="矩形 18"/>
          <p:cNvSpPr/>
          <p:nvPr/>
        </p:nvSpPr>
        <p:spPr>
          <a:xfrm>
            <a:off x="221709" y="2027049"/>
            <a:ext cx="2659702" cy="461665"/>
          </a:xfrm>
          <a:prstGeom prst="rect">
            <a:avLst/>
          </a:prstGeom>
        </p:spPr>
        <p:txBody>
          <a:bodyPr wrap="none">
            <a:spAutoFit/>
          </a:bodyPr>
          <a:lstStyle/>
          <a:p>
            <a:r>
              <a:rPr lang="zh-CN" altLang="en-US" sz="2400" dirty="0">
                <a:solidFill>
                  <a:prstClr val="black"/>
                </a:solidFill>
                <a:latin typeface="黑体" panose="02010609060101010101" pitchFamily="49" charset="-122"/>
                <a:ea typeface="黑体" panose="02010609060101010101" pitchFamily="49" charset="-122"/>
              </a:rPr>
              <a:t>不可再生资源枯竭</a:t>
            </a:r>
          </a:p>
        </p:txBody>
      </p:sp>
      <p:cxnSp>
        <p:nvCxnSpPr>
          <p:cNvPr id="20" name="直接箭头连接符 19"/>
          <p:cNvCxnSpPr/>
          <p:nvPr/>
        </p:nvCxnSpPr>
        <p:spPr>
          <a:xfrm>
            <a:off x="2834441" y="2512761"/>
            <a:ext cx="360040" cy="301414"/>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对话气泡: 圆角矩形 14"/>
          <p:cNvSpPr/>
          <p:nvPr/>
        </p:nvSpPr>
        <p:spPr>
          <a:xfrm>
            <a:off x="269989" y="2009205"/>
            <a:ext cx="2514495" cy="479508"/>
          </a:xfrm>
          <a:prstGeom prst="wedgeRoundRectCallout">
            <a:avLst>
              <a:gd name="adj1" fmla="val 21164"/>
              <a:gd name="adj2" fmla="val 38273"/>
              <a:gd name="adj3" fmla="val 16667"/>
            </a:avLst>
          </a:prstGeom>
          <a:noFill/>
          <a:ln w="25400">
            <a:solidFill>
              <a:schemeClr val="accent2">
                <a:lumMod val="75000"/>
              </a:schemeClr>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b="1" dirty="0">
              <a:solidFill>
                <a:prstClr val="black"/>
              </a:solidFill>
              <a:latin typeface="楷体" panose="02010609060101010101" pitchFamily="49" charset="-122"/>
              <a:ea typeface="楷体" panose="02010609060101010101" pitchFamily="49" charset="-122"/>
            </a:endParaRPr>
          </a:p>
        </p:txBody>
      </p:sp>
      <p:sp>
        <p:nvSpPr>
          <p:cNvPr id="22" name="对话气泡: 圆角矩形 14"/>
          <p:cNvSpPr/>
          <p:nvPr/>
        </p:nvSpPr>
        <p:spPr>
          <a:xfrm>
            <a:off x="6363962" y="1980129"/>
            <a:ext cx="2210676" cy="868721"/>
          </a:xfrm>
          <a:prstGeom prst="wedgeRoundRectCallout">
            <a:avLst>
              <a:gd name="adj1" fmla="val 21164"/>
              <a:gd name="adj2" fmla="val 38273"/>
              <a:gd name="adj3" fmla="val 16667"/>
            </a:avLst>
          </a:prstGeom>
          <a:noFill/>
          <a:ln w="25400">
            <a:solidFill>
              <a:schemeClr val="accent2">
                <a:lumMod val="75000"/>
              </a:schemeClr>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b="1" dirty="0">
              <a:solidFill>
                <a:prstClr val="black"/>
              </a:solidFill>
              <a:latin typeface="楷体" panose="02010609060101010101" pitchFamily="49" charset="-122"/>
              <a:ea typeface="楷体" panose="02010609060101010101" pitchFamily="49" charset="-122"/>
            </a:endParaRPr>
          </a:p>
        </p:txBody>
      </p:sp>
      <p:cxnSp>
        <p:nvCxnSpPr>
          <p:cNvPr id="23" name="直接箭头连接符 22"/>
          <p:cNvCxnSpPr/>
          <p:nvPr/>
        </p:nvCxnSpPr>
        <p:spPr>
          <a:xfrm flipH="1">
            <a:off x="5958648" y="2529401"/>
            <a:ext cx="287581" cy="285691"/>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6051045" y="3317208"/>
            <a:ext cx="287581" cy="285691"/>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2813998" y="3403454"/>
            <a:ext cx="243685" cy="226752"/>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对话气泡: 圆角矩形 14"/>
          <p:cNvSpPr/>
          <p:nvPr/>
        </p:nvSpPr>
        <p:spPr>
          <a:xfrm>
            <a:off x="167347" y="2942066"/>
            <a:ext cx="2592157" cy="867089"/>
          </a:xfrm>
          <a:prstGeom prst="wedgeRoundRectCallout">
            <a:avLst>
              <a:gd name="adj1" fmla="val 21164"/>
              <a:gd name="adj2" fmla="val 38273"/>
              <a:gd name="adj3" fmla="val 16667"/>
            </a:avLst>
          </a:prstGeom>
          <a:noFill/>
          <a:ln w="25400">
            <a:solidFill>
              <a:schemeClr val="accent2">
                <a:lumMod val="75000"/>
              </a:schemeClr>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dirty="0">
              <a:solidFill>
                <a:prstClr val="black"/>
              </a:solidFill>
              <a:latin typeface="黑体" panose="02010609060101010101" pitchFamily="49" charset="-122"/>
              <a:ea typeface="黑体" panose="02010609060101010101" pitchFamily="49" charset="-122"/>
            </a:endParaRPr>
          </a:p>
        </p:txBody>
      </p:sp>
      <p:sp>
        <p:nvSpPr>
          <p:cNvPr id="28" name="对话气泡: 圆角矩形 14"/>
          <p:cNvSpPr/>
          <p:nvPr/>
        </p:nvSpPr>
        <p:spPr>
          <a:xfrm>
            <a:off x="6342390" y="2942066"/>
            <a:ext cx="2406075" cy="846975"/>
          </a:xfrm>
          <a:prstGeom prst="wedgeRoundRectCallout">
            <a:avLst>
              <a:gd name="adj1" fmla="val 21164"/>
              <a:gd name="adj2" fmla="val 38273"/>
              <a:gd name="adj3" fmla="val 16667"/>
            </a:avLst>
          </a:prstGeom>
          <a:noFill/>
          <a:ln w="25400">
            <a:solidFill>
              <a:schemeClr val="accent2">
                <a:lumMod val="75000"/>
              </a:schemeClr>
            </a:solid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2400" b="1" dirty="0">
              <a:solidFill>
                <a:prstClr val="black"/>
              </a:solidFill>
              <a:latin typeface="楷体" panose="02010609060101010101" pitchFamily="49" charset="-122"/>
              <a:ea typeface="楷体" panose="02010609060101010101" pitchFamily="49" charset="-122"/>
            </a:endParaRPr>
          </a:p>
        </p:txBody>
      </p:sp>
      <p:sp>
        <p:nvSpPr>
          <p:cNvPr id="29" name="矩形 28"/>
          <p:cNvSpPr/>
          <p:nvPr/>
        </p:nvSpPr>
        <p:spPr>
          <a:xfrm>
            <a:off x="6393188" y="2004263"/>
            <a:ext cx="2110109" cy="830997"/>
          </a:xfrm>
          <a:prstGeom prst="rect">
            <a:avLst/>
          </a:prstGeom>
        </p:spPr>
        <p:txBody>
          <a:bodyPr wrap="square">
            <a:spAutoFit/>
          </a:bodyPr>
          <a:lstStyle/>
          <a:p>
            <a:r>
              <a:rPr lang="zh-CN" altLang="en-US" sz="2400" dirty="0">
                <a:solidFill>
                  <a:prstClr val="black"/>
                </a:solidFill>
                <a:latin typeface="黑体" panose="02010609060101010101" pitchFamily="49" charset="-122"/>
                <a:ea typeface="黑体" panose="02010609060101010101" pitchFamily="49" charset="-122"/>
              </a:rPr>
              <a:t>可再生资源遭</a:t>
            </a:r>
            <a:endParaRPr lang="en-US" altLang="zh-CN" sz="2400" dirty="0">
              <a:solidFill>
                <a:prstClr val="black"/>
              </a:solidFill>
              <a:latin typeface="黑体" panose="02010609060101010101" pitchFamily="49" charset="-122"/>
              <a:ea typeface="黑体" panose="02010609060101010101" pitchFamily="49" charset="-122"/>
            </a:endParaRPr>
          </a:p>
          <a:p>
            <a:r>
              <a:rPr lang="zh-CN" altLang="en-US" sz="2400" dirty="0">
                <a:solidFill>
                  <a:prstClr val="black"/>
                </a:solidFill>
                <a:latin typeface="黑体" panose="02010609060101010101" pitchFamily="49" charset="-122"/>
                <a:ea typeface="黑体" panose="02010609060101010101" pitchFamily="49" charset="-122"/>
              </a:rPr>
              <a:t>受毁坏</a:t>
            </a:r>
          </a:p>
        </p:txBody>
      </p:sp>
      <p:sp>
        <p:nvSpPr>
          <p:cNvPr id="30" name="矩形 29"/>
          <p:cNvSpPr/>
          <p:nvPr/>
        </p:nvSpPr>
        <p:spPr>
          <a:xfrm>
            <a:off x="169854" y="2924945"/>
            <a:ext cx="2646878" cy="830997"/>
          </a:xfrm>
          <a:prstGeom prst="rect">
            <a:avLst/>
          </a:prstGeom>
        </p:spPr>
        <p:txBody>
          <a:bodyPr wrap="none">
            <a:spAutoFit/>
          </a:bodyPr>
          <a:lstStyle/>
          <a:p>
            <a:r>
              <a:rPr lang="zh-CN" altLang="en-US" sz="2400" dirty="0">
                <a:solidFill>
                  <a:prstClr val="black"/>
                </a:solidFill>
                <a:latin typeface="黑体" panose="02010609060101010101" pitchFamily="49" charset="-122"/>
                <a:ea typeface="黑体" panose="02010609060101010101" pitchFamily="49" charset="-122"/>
              </a:rPr>
              <a:t>即使有可能移居的</a:t>
            </a:r>
            <a:endParaRPr lang="en-US" altLang="zh-CN" sz="2400" dirty="0">
              <a:solidFill>
                <a:prstClr val="black"/>
              </a:solidFill>
              <a:latin typeface="黑体" panose="02010609060101010101" pitchFamily="49" charset="-122"/>
              <a:ea typeface="黑体" panose="02010609060101010101" pitchFamily="49" charset="-122"/>
            </a:endParaRPr>
          </a:p>
          <a:p>
            <a:r>
              <a:rPr lang="zh-CN" altLang="en-US" sz="2400" dirty="0" smtClean="0">
                <a:solidFill>
                  <a:prstClr val="black"/>
                </a:solidFill>
                <a:latin typeface="黑体" panose="02010609060101010101" pitchFamily="49" charset="-122"/>
                <a:ea typeface="黑体" panose="02010609060101010101" pitchFamily="49" charset="-122"/>
              </a:rPr>
              <a:t>星球，但距离</a:t>
            </a:r>
            <a:r>
              <a:rPr lang="zh-CN" altLang="en-US" sz="2400" dirty="0">
                <a:solidFill>
                  <a:prstClr val="black"/>
                </a:solidFill>
                <a:latin typeface="黑体" panose="02010609060101010101" pitchFamily="49" charset="-122"/>
                <a:ea typeface="黑体" panose="02010609060101010101" pitchFamily="49" charset="-122"/>
              </a:rPr>
              <a:t>太远</a:t>
            </a:r>
          </a:p>
        </p:txBody>
      </p:sp>
      <p:sp>
        <p:nvSpPr>
          <p:cNvPr id="31" name="矩形 30"/>
          <p:cNvSpPr/>
          <p:nvPr/>
        </p:nvSpPr>
        <p:spPr>
          <a:xfrm>
            <a:off x="6392389" y="2921459"/>
            <a:ext cx="2350323" cy="830997"/>
          </a:xfrm>
          <a:prstGeom prst="rect">
            <a:avLst/>
          </a:prstGeom>
        </p:spPr>
        <p:txBody>
          <a:bodyPr wrap="none">
            <a:spAutoFit/>
          </a:bodyPr>
          <a:lstStyle/>
          <a:p>
            <a:r>
              <a:rPr lang="zh-CN" altLang="en-US" sz="2400" dirty="0">
                <a:solidFill>
                  <a:prstClr val="black"/>
                </a:solidFill>
                <a:latin typeface="黑体" panose="02010609060101010101" pitchFamily="49" charset="-122"/>
                <a:ea typeface="黑体" panose="02010609060101010101" pitchFamily="49" charset="-122"/>
              </a:rPr>
              <a:t>建造移民基地只</a:t>
            </a:r>
            <a:endParaRPr lang="en-US" altLang="zh-CN" sz="2400" dirty="0">
              <a:solidFill>
                <a:prstClr val="black"/>
              </a:solidFill>
              <a:latin typeface="黑体" panose="02010609060101010101" pitchFamily="49" charset="-122"/>
              <a:ea typeface="黑体" panose="02010609060101010101" pitchFamily="49" charset="-122"/>
            </a:endParaRPr>
          </a:p>
          <a:p>
            <a:r>
              <a:rPr lang="zh-CN" altLang="en-US" sz="2400" dirty="0">
                <a:solidFill>
                  <a:prstClr val="black"/>
                </a:solidFill>
                <a:latin typeface="黑体" panose="02010609060101010101" pitchFamily="49" charset="-122"/>
                <a:ea typeface="黑体" panose="02010609060101010101" pitchFamily="49" charset="-122"/>
              </a:rPr>
              <a:t>是遥远的设想</a:t>
            </a:r>
          </a:p>
        </p:txBody>
      </p:sp>
    </p:spTree>
    <p:extLst>
      <p:ext uri="{BB962C8B-B14F-4D97-AF65-F5344CB8AC3E}">
        <p14:creationId xmlns:p14="http://schemas.microsoft.com/office/powerpoint/2010/main" xmlns="" val="1858378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9"/>
          <p:cNvSpPr txBox="1"/>
          <p:nvPr/>
        </p:nvSpPr>
        <p:spPr>
          <a:xfrm>
            <a:off x="683568" y="1347093"/>
            <a:ext cx="7776864" cy="1126462"/>
          </a:xfrm>
          <a:prstGeom prst="rect">
            <a:avLst/>
          </a:prstGeom>
          <a:noFill/>
        </p:spPr>
        <p:txBody>
          <a:bodyPr wrap="square" rtlCol="0">
            <a:spAutoFit/>
          </a:bodyPr>
          <a:lstStyle>
            <a:defPPr>
              <a:defRPr lang="zh-CN"/>
            </a:defPPr>
            <a:lvl1pPr>
              <a:lnSpc>
                <a:spcPct val="120000"/>
              </a:lnSpc>
              <a:defRPr sz="2800">
                <a:latin typeface="黑体" panose="02010609060101010101" pitchFamily="49" charset="-122"/>
                <a:ea typeface="黑体" panose="02010609060101010101" pitchFamily="49" charset="-122"/>
              </a:defRPr>
            </a:lvl1pPr>
          </a:lstStyle>
          <a:p>
            <a:r>
              <a:rPr lang="en-US" altLang="zh-CN" dirty="0" smtClean="0">
                <a:solidFill>
                  <a:prstClr val="black"/>
                </a:solidFill>
              </a:rPr>
              <a:t>2</a:t>
            </a:r>
            <a:r>
              <a:rPr lang="zh-CN" altLang="en-US" dirty="0" smtClean="0">
                <a:solidFill>
                  <a:prstClr val="black"/>
                </a:solidFill>
              </a:rPr>
              <a:t>、得出结论：课文</a:t>
            </a:r>
            <a:r>
              <a:rPr lang="zh-CN" altLang="en-US" dirty="0">
                <a:solidFill>
                  <a:prstClr val="black"/>
                </a:solidFill>
              </a:rPr>
              <a:t>前三个部分和最后一个部分之间的关系。</a:t>
            </a:r>
          </a:p>
        </p:txBody>
      </p:sp>
      <p:sp>
        <p:nvSpPr>
          <p:cNvPr id="4" name="对话气泡: 圆角矩形 14"/>
          <p:cNvSpPr/>
          <p:nvPr/>
        </p:nvSpPr>
        <p:spPr>
          <a:xfrm>
            <a:off x="2441451" y="2534427"/>
            <a:ext cx="5265353" cy="405284"/>
          </a:xfrm>
          <a:prstGeom prst="wedgeRoundRectCallout">
            <a:avLst>
              <a:gd name="adj1" fmla="val 21164"/>
              <a:gd name="adj2" fmla="val 38273"/>
              <a:gd name="adj3" fmla="val 16667"/>
            </a:avLst>
          </a:prstGeom>
          <a:noFill/>
          <a:ln w="25400">
            <a:solidFill>
              <a:srgbClr val="0070C0"/>
            </a:solidFill>
          </a:ln>
          <a:effectLst/>
        </p:spPr>
        <p:style>
          <a:lnRef idx="2">
            <a:schemeClr val="accent1"/>
          </a:lnRef>
          <a:fillRef idx="1">
            <a:schemeClr val="lt1"/>
          </a:fillRef>
          <a:effectRef idx="0">
            <a:schemeClr val="accent1"/>
          </a:effectRef>
          <a:fontRef idx="minor">
            <a:schemeClr val="dk1"/>
          </a:fontRef>
        </p:style>
        <p:txBody>
          <a:bodyPr rtlCol="0" anchor="ctr"/>
          <a:lstStyle/>
          <a:p>
            <a:r>
              <a:rPr lang="zh-CN" altLang="en-US" sz="2800" dirty="0">
                <a:solidFill>
                  <a:prstClr val="black"/>
                </a:solidFill>
                <a:latin typeface="黑体" panose="02010609060101010101" pitchFamily="49" charset="-122"/>
                <a:ea typeface="黑体" panose="02010609060101010101" pitchFamily="49" charset="-122"/>
              </a:rPr>
              <a:t>（</a:t>
            </a:r>
            <a:r>
              <a:rPr lang="en-US" altLang="zh-CN" sz="2800" dirty="0">
                <a:solidFill>
                  <a:prstClr val="black"/>
                </a:solidFill>
                <a:latin typeface="黑体" panose="02010609060101010101" pitchFamily="49" charset="-122"/>
                <a:ea typeface="黑体" panose="02010609060101010101" pitchFamily="49" charset="-122"/>
              </a:rPr>
              <a:t>1</a:t>
            </a:r>
            <a:r>
              <a:rPr lang="zh-CN" altLang="en-US" sz="2800" dirty="0">
                <a:solidFill>
                  <a:prstClr val="black"/>
                </a:solidFill>
                <a:latin typeface="黑体" panose="02010609060101010101" pitchFamily="49" charset="-122"/>
                <a:ea typeface="黑体" panose="02010609060101010101" pitchFamily="49" charset="-122"/>
              </a:rPr>
              <a:t>、</a:t>
            </a:r>
            <a:r>
              <a:rPr lang="en-US" altLang="zh-CN" sz="2800" dirty="0">
                <a:solidFill>
                  <a:prstClr val="black"/>
                </a:solidFill>
                <a:latin typeface="黑体" panose="02010609060101010101" pitchFamily="49" charset="-122"/>
                <a:ea typeface="黑体" panose="02010609060101010101" pitchFamily="49" charset="-122"/>
              </a:rPr>
              <a:t>2</a:t>
            </a:r>
            <a:r>
              <a:rPr lang="zh-CN" altLang="en-US" sz="2800" dirty="0">
                <a:solidFill>
                  <a:prstClr val="black"/>
                </a:solidFill>
                <a:latin typeface="黑体" panose="02010609060101010101" pitchFamily="49" charset="-122"/>
                <a:ea typeface="黑体" panose="02010609060101010101" pitchFamily="49" charset="-122"/>
              </a:rPr>
              <a:t>）地球美丽但渺小</a:t>
            </a:r>
          </a:p>
        </p:txBody>
      </p:sp>
      <p:sp>
        <p:nvSpPr>
          <p:cNvPr id="5" name="对话气泡: 圆角矩形 14"/>
          <p:cNvSpPr/>
          <p:nvPr/>
        </p:nvSpPr>
        <p:spPr>
          <a:xfrm>
            <a:off x="2456625" y="3103797"/>
            <a:ext cx="5283727" cy="450922"/>
          </a:xfrm>
          <a:prstGeom prst="wedgeRoundRectCallout">
            <a:avLst>
              <a:gd name="adj1" fmla="val 21164"/>
              <a:gd name="adj2" fmla="val 38273"/>
              <a:gd name="adj3" fmla="val 16667"/>
            </a:avLst>
          </a:prstGeom>
          <a:noFill/>
          <a:ln w="25400">
            <a:solidFill>
              <a:srgbClr val="0070C0"/>
            </a:solidFill>
          </a:ln>
          <a:effectLst/>
        </p:spPr>
        <p:style>
          <a:lnRef idx="2">
            <a:schemeClr val="accent1"/>
          </a:lnRef>
          <a:fillRef idx="1">
            <a:schemeClr val="lt1"/>
          </a:fillRef>
          <a:effectRef idx="0">
            <a:schemeClr val="accent1"/>
          </a:effectRef>
          <a:fontRef idx="minor">
            <a:schemeClr val="dk1"/>
          </a:fontRef>
        </p:style>
        <p:txBody>
          <a:bodyPr rtlCol="0" anchor="ctr"/>
          <a:lstStyle/>
          <a:p>
            <a:r>
              <a:rPr lang="zh-CN" altLang="en-US" sz="2800" dirty="0">
                <a:solidFill>
                  <a:prstClr val="black"/>
                </a:solidFill>
                <a:latin typeface="黑体" panose="02010609060101010101" pitchFamily="49" charset="-122"/>
                <a:ea typeface="黑体" panose="02010609060101010101" pitchFamily="49" charset="-122"/>
              </a:rPr>
              <a:t>（</a:t>
            </a:r>
            <a:r>
              <a:rPr lang="en-US" altLang="zh-CN" sz="2800" dirty="0">
                <a:solidFill>
                  <a:prstClr val="black"/>
                </a:solidFill>
                <a:latin typeface="黑体" panose="02010609060101010101" pitchFamily="49" charset="-122"/>
                <a:ea typeface="黑体" panose="02010609060101010101" pitchFamily="49" charset="-122"/>
              </a:rPr>
              <a:t>3</a:t>
            </a:r>
            <a:r>
              <a:rPr lang="zh-CN" altLang="en-US" sz="2800" dirty="0">
                <a:solidFill>
                  <a:prstClr val="black"/>
                </a:solidFill>
                <a:latin typeface="黑体" panose="02010609060101010101" pitchFamily="49" charset="-122"/>
                <a:ea typeface="黑体" panose="02010609060101010101" pitchFamily="49" charset="-122"/>
              </a:rPr>
              <a:t>、</a:t>
            </a:r>
            <a:r>
              <a:rPr lang="en-US" altLang="zh-CN" sz="2800" dirty="0">
                <a:solidFill>
                  <a:prstClr val="black"/>
                </a:solidFill>
                <a:latin typeface="黑体" panose="02010609060101010101" pitchFamily="49" charset="-122"/>
                <a:ea typeface="黑体" panose="02010609060101010101" pitchFamily="49" charset="-122"/>
              </a:rPr>
              <a:t>4</a:t>
            </a:r>
            <a:r>
              <a:rPr lang="zh-CN" altLang="en-US" sz="2800" dirty="0">
                <a:solidFill>
                  <a:prstClr val="black"/>
                </a:solidFill>
                <a:latin typeface="黑体" panose="02010609060101010101" pitchFamily="49" charset="-122"/>
                <a:ea typeface="黑体" panose="02010609060101010101" pitchFamily="49" charset="-122"/>
              </a:rPr>
              <a:t>）地球的自然资源有限</a:t>
            </a:r>
          </a:p>
        </p:txBody>
      </p:sp>
      <p:sp>
        <p:nvSpPr>
          <p:cNvPr id="6" name="对话气泡: 圆角矩形 14"/>
          <p:cNvSpPr/>
          <p:nvPr/>
        </p:nvSpPr>
        <p:spPr>
          <a:xfrm>
            <a:off x="2475000" y="3758563"/>
            <a:ext cx="5231804" cy="450922"/>
          </a:xfrm>
          <a:prstGeom prst="wedgeRoundRectCallout">
            <a:avLst>
              <a:gd name="adj1" fmla="val 21164"/>
              <a:gd name="adj2" fmla="val 38273"/>
              <a:gd name="adj3" fmla="val 16667"/>
            </a:avLst>
          </a:prstGeom>
          <a:noFill/>
          <a:ln w="25400">
            <a:solidFill>
              <a:srgbClr val="0070C0"/>
            </a:solidFill>
          </a:ln>
          <a:effectLst/>
        </p:spPr>
        <p:style>
          <a:lnRef idx="2">
            <a:schemeClr val="accent1"/>
          </a:lnRef>
          <a:fillRef idx="1">
            <a:schemeClr val="lt1"/>
          </a:fillRef>
          <a:effectRef idx="0">
            <a:schemeClr val="accent1"/>
          </a:effectRef>
          <a:fontRef idx="minor">
            <a:schemeClr val="dk1"/>
          </a:fontRef>
        </p:style>
        <p:txBody>
          <a:bodyPr rtlCol="0" anchor="ctr"/>
          <a:lstStyle/>
          <a:p>
            <a:r>
              <a:rPr lang="zh-CN" altLang="en-US" sz="2800" dirty="0">
                <a:solidFill>
                  <a:prstClr val="black"/>
                </a:solidFill>
                <a:latin typeface="黑体" panose="02010609060101010101" pitchFamily="49" charset="-122"/>
                <a:ea typeface="黑体" panose="02010609060101010101" pitchFamily="49" charset="-122"/>
              </a:rPr>
              <a:t>（</a:t>
            </a:r>
            <a:r>
              <a:rPr lang="en-US" altLang="zh-CN" sz="2800" dirty="0">
                <a:solidFill>
                  <a:prstClr val="black"/>
                </a:solidFill>
                <a:latin typeface="黑体" panose="02010609060101010101" pitchFamily="49" charset="-122"/>
                <a:ea typeface="黑体" panose="02010609060101010101" pitchFamily="49" charset="-122"/>
              </a:rPr>
              <a:t>5—7</a:t>
            </a:r>
            <a:r>
              <a:rPr lang="zh-CN" altLang="en-US" sz="2800" dirty="0">
                <a:solidFill>
                  <a:prstClr val="black"/>
                </a:solidFill>
                <a:latin typeface="黑体" panose="02010609060101010101" pitchFamily="49" charset="-122"/>
                <a:ea typeface="黑体" panose="02010609060101010101" pitchFamily="49" charset="-122"/>
              </a:rPr>
              <a:t>）目前人类还无法移居</a:t>
            </a:r>
          </a:p>
        </p:txBody>
      </p:sp>
      <p:sp>
        <p:nvSpPr>
          <p:cNvPr id="7" name="对话气泡: 圆角矩形 14"/>
          <p:cNvSpPr/>
          <p:nvPr/>
        </p:nvSpPr>
        <p:spPr>
          <a:xfrm>
            <a:off x="2441452" y="4378324"/>
            <a:ext cx="5298901" cy="882970"/>
          </a:xfrm>
          <a:prstGeom prst="wedgeRoundRectCallout">
            <a:avLst>
              <a:gd name="adj1" fmla="val 21164"/>
              <a:gd name="adj2" fmla="val 38273"/>
              <a:gd name="adj3" fmla="val 16667"/>
            </a:avLst>
          </a:prstGeom>
          <a:noFill/>
          <a:ln w="25400">
            <a:solidFill>
              <a:srgbClr val="0070C0"/>
            </a:solidFill>
          </a:ln>
          <a:effectLst/>
        </p:spPr>
        <p:style>
          <a:lnRef idx="2">
            <a:schemeClr val="accent1"/>
          </a:lnRef>
          <a:fillRef idx="1">
            <a:schemeClr val="lt1"/>
          </a:fillRef>
          <a:effectRef idx="0">
            <a:schemeClr val="accent1"/>
          </a:effectRef>
          <a:fontRef idx="minor">
            <a:schemeClr val="dk1"/>
          </a:fontRef>
        </p:style>
        <p:txBody>
          <a:bodyPr rtlCol="0" anchor="ctr"/>
          <a:lstStyle/>
          <a:p>
            <a:r>
              <a:rPr lang="zh-CN" altLang="en-US" sz="2800" dirty="0">
                <a:solidFill>
                  <a:prstClr val="black"/>
                </a:solidFill>
                <a:latin typeface="黑体" panose="02010609060101010101" pitchFamily="49" charset="-122"/>
                <a:ea typeface="黑体" panose="02010609060101010101" pitchFamily="49" charset="-122"/>
              </a:rPr>
              <a:t>（</a:t>
            </a:r>
            <a:r>
              <a:rPr lang="en-US" altLang="zh-CN" sz="2800" dirty="0">
                <a:solidFill>
                  <a:prstClr val="black"/>
                </a:solidFill>
                <a:latin typeface="黑体" panose="02010609060101010101" pitchFamily="49" charset="-122"/>
                <a:ea typeface="黑体" panose="02010609060101010101" pitchFamily="49" charset="-122"/>
              </a:rPr>
              <a:t>8</a:t>
            </a:r>
            <a:r>
              <a:rPr lang="zh-CN" altLang="en-US" sz="2800" dirty="0">
                <a:solidFill>
                  <a:prstClr val="black"/>
                </a:solidFill>
                <a:latin typeface="黑体" panose="02010609060101010101" pitchFamily="49" charset="-122"/>
                <a:ea typeface="黑体" panose="02010609060101010101" pitchFamily="49" charset="-122"/>
              </a:rPr>
              <a:t>、</a:t>
            </a:r>
            <a:r>
              <a:rPr lang="en-US" altLang="zh-CN" sz="2800" dirty="0">
                <a:solidFill>
                  <a:prstClr val="black"/>
                </a:solidFill>
                <a:latin typeface="黑体" panose="02010609060101010101" pitchFamily="49" charset="-122"/>
                <a:ea typeface="黑体" panose="02010609060101010101" pitchFamily="49" charset="-122"/>
              </a:rPr>
              <a:t>9</a:t>
            </a:r>
            <a:r>
              <a:rPr lang="zh-CN" altLang="en-US" sz="2800" dirty="0">
                <a:solidFill>
                  <a:prstClr val="black"/>
                </a:solidFill>
                <a:latin typeface="黑体" panose="02010609060101010101" pitchFamily="49" charset="-122"/>
                <a:ea typeface="黑体" panose="02010609060101010101" pitchFamily="49" charset="-122"/>
              </a:rPr>
              <a:t>）我们要精心保护地球，保护地球的生态环境</a:t>
            </a:r>
          </a:p>
        </p:txBody>
      </p:sp>
      <p:sp>
        <p:nvSpPr>
          <p:cNvPr id="8" name="云形标注 7"/>
          <p:cNvSpPr/>
          <p:nvPr/>
        </p:nvSpPr>
        <p:spPr>
          <a:xfrm>
            <a:off x="966033" y="3068960"/>
            <a:ext cx="1368152" cy="678822"/>
          </a:xfrm>
          <a:prstGeom prst="cloudCallout">
            <a:avLst>
              <a:gd name="adj1" fmla="val -32232"/>
              <a:gd name="adj2" fmla="val 20456"/>
            </a:avLst>
          </a:prstGeom>
          <a:solidFill>
            <a:srgbClr val="FFFF93"/>
          </a:solidFill>
          <a:ln w="12700">
            <a:solidFill>
              <a:srgbClr val="FFC000"/>
            </a:solidFill>
          </a:ln>
          <a:effectLst>
            <a:outerShdw blurRad="444500" dist="254000" dir="8100000" algn="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kern="0" dirty="0">
                <a:solidFill>
                  <a:prstClr val="black"/>
                </a:solidFill>
                <a:latin typeface="黑体" panose="02010609060101010101" pitchFamily="49" charset="-122"/>
                <a:ea typeface="黑体" panose="02010609060101010101" pitchFamily="49" charset="-122"/>
              </a:rPr>
              <a:t>因</a:t>
            </a:r>
          </a:p>
        </p:txBody>
      </p:sp>
      <p:sp>
        <p:nvSpPr>
          <p:cNvPr id="9" name="云形标注 8"/>
          <p:cNvSpPr/>
          <p:nvPr/>
        </p:nvSpPr>
        <p:spPr>
          <a:xfrm>
            <a:off x="971600" y="4509120"/>
            <a:ext cx="1368152" cy="678822"/>
          </a:xfrm>
          <a:prstGeom prst="cloudCallout">
            <a:avLst>
              <a:gd name="adj1" fmla="val -32232"/>
              <a:gd name="adj2" fmla="val 20456"/>
            </a:avLst>
          </a:prstGeom>
          <a:solidFill>
            <a:srgbClr val="FFFF93"/>
          </a:solidFill>
          <a:ln w="12700">
            <a:solidFill>
              <a:srgbClr val="FFC000"/>
            </a:solidFill>
          </a:ln>
          <a:effectLst>
            <a:outerShdw blurRad="444500" dist="254000" dir="8100000" algn="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kern="0" dirty="0">
                <a:solidFill>
                  <a:prstClr val="black"/>
                </a:solidFill>
                <a:latin typeface="黑体" panose="02010609060101010101" pitchFamily="49" charset="-122"/>
                <a:ea typeface="黑体" panose="02010609060101010101" pitchFamily="49" charset="-122"/>
              </a:rPr>
              <a:t>果</a:t>
            </a:r>
          </a:p>
        </p:txBody>
      </p:sp>
      <p:sp>
        <p:nvSpPr>
          <p:cNvPr id="10" name="下箭头 9"/>
          <p:cNvSpPr/>
          <p:nvPr/>
        </p:nvSpPr>
        <p:spPr>
          <a:xfrm>
            <a:off x="1475656" y="3977568"/>
            <a:ext cx="288032" cy="344665"/>
          </a:xfrm>
          <a:prstGeom prst="downArrow">
            <a:avLst/>
          </a:prstGeom>
          <a:solidFill>
            <a:schemeClr val="accent2">
              <a:lumMod val="20000"/>
              <a:lumOff val="80000"/>
            </a:schemeClr>
          </a:solidFill>
          <a:ln>
            <a:solidFill>
              <a:schemeClr val="tx2">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a:ea typeface="宋体" panose="02010600030101010101" pitchFamily="2" charset="-122"/>
            </a:endParaRPr>
          </a:p>
        </p:txBody>
      </p:sp>
    </p:spTree>
    <p:extLst>
      <p:ext uri="{BB962C8B-B14F-4D97-AF65-F5344CB8AC3E}">
        <p14:creationId xmlns:p14="http://schemas.microsoft.com/office/powerpoint/2010/main" xmlns="" val="15162624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750" fill="hold"/>
                                        <p:tgtEl>
                                          <p:spTgt spid="4"/>
                                        </p:tgtEl>
                                        <p:attrNameLst>
                                          <p:attrName>stroke.color</p:attrName>
                                        </p:attrNameLst>
                                      </p:cBhvr>
                                      <p:to>
                                        <a:srgbClr val="FF0000"/>
                                      </p:to>
                                    </p:animClr>
                                    <p:set>
                                      <p:cBhvr>
                                        <p:cTn id="27" dur="750" fill="hold"/>
                                        <p:tgtEl>
                                          <p:spTgt spid="4"/>
                                        </p:tgtEl>
                                        <p:attrNameLst>
                                          <p:attrName>stroke.on</p:attrName>
                                        </p:attrNameLst>
                                      </p:cBhvr>
                                      <p:to>
                                        <p:strVal val="true"/>
                                      </p:to>
                                    </p:set>
                                  </p:childTnLst>
                                </p:cTn>
                              </p:par>
                              <p:par>
                                <p:cTn id="28" presetID="7" presetClass="emph" presetSubtype="2" fill="hold" nodeType="withEffect">
                                  <p:stCondLst>
                                    <p:cond delay="0"/>
                                  </p:stCondLst>
                                  <p:childTnLst>
                                    <p:animClr clrSpc="rgb" dir="cw">
                                      <p:cBhvr>
                                        <p:cTn id="29" dur="750" fill="hold"/>
                                        <p:tgtEl>
                                          <p:spTgt spid="5"/>
                                        </p:tgtEl>
                                        <p:attrNameLst>
                                          <p:attrName>stroke.color</p:attrName>
                                        </p:attrNameLst>
                                      </p:cBhvr>
                                      <p:to>
                                        <a:srgbClr val="FF0000"/>
                                      </p:to>
                                    </p:animClr>
                                    <p:set>
                                      <p:cBhvr>
                                        <p:cTn id="30" dur="750" fill="hold"/>
                                        <p:tgtEl>
                                          <p:spTgt spid="5"/>
                                        </p:tgtEl>
                                        <p:attrNameLst>
                                          <p:attrName>stroke.on</p:attrName>
                                        </p:attrNameLst>
                                      </p:cBhvr>
                                      <p:to>
                                        <p:strVal val="true"/>
                                      </p:to>
                                    </p:set>
                                  </p:childTnLst>
                                </p:cTn>
                              </p:par>
                              <p:par>
                                <p:cTn id="31" presetID="7" presetClass="emph" presetSubtype="2" fill="hold" nodeType="withEffect">
                                  <p:stCondLst>
                                    <p:cond delay="0"/>
                                  </p:stCondLst>
                                  <p:childTnLst>
                                    <p:animClr clrSpc="rgb" dir="cw">
                                      <p:cBhvr>
                                        <p:cTn id="32" dur="750" fill="hold"/>
                                        <p:tgtEl>
                                          <p:spTgt spid="6"/>
                                        </p:tgtEl>
                                        <p:attrNameLst>
                                          <p:attrName>stroke.color</p:attrName>
                                        </p:attrNameLst>
                                      </p:cBhvr>
                                      <p:to>
                                        <a:srgbClr val="FF0000"/>
                                      </p:to>
                                    </p:animClr>
                                    <p:set>
                                      <p:cBhvr>
                                        <p:cTn id="33" dur="750" fill="hold"/>
                                        <p:tgtEl>
                                          <p:spTgt spid="6"/>
                                        </p:tgtEl>
                                        <p:attrNameLst>
                                          <p:attrName>stroke.on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gsrc.baidu.com/imgad/pic/item/4ec2d5628535e5dd865b8dfa7cc6a7efce1b629b.jpg"/>
          <p:cNvPicPr>
            <a:picLocks noChangeAspect="1" noChangeArrowheads="1"/>
          </p:cNvPicPr>
          <p:nvPr/>
        </p:nvPicPr>
        <p:blipFill>
          <a:blip r:embed="rId2" cstate="print"/>
          <a:srcRect b="4738"/>
          <a:stretch>
            <a:fillRect/>
          </a:stretch>
        </p:blipFill>
        <p:spPr bwMode="auto">
          <a:xfrm>
            <a:off x="333053" y="631263"/>
            <a:ext cx="4032448" cy="5061181"/>
          </a:xfrm>
          <a:prstGeom prst="rect">
            <a:avLst/>
          </a:prstGeom>
          <a:noFill/>
          <a:effectLst>
            <a:softEdge rad="127000"/>
          </a:effectLst>
        </p:spPr>
      </p:pic>
      <p:sp>
        <p:nvSpPr>
          <p:cNvPr id="4" name="TextBox 3"/>
          <p:cNvSpPr txBox="1"/>
          <p:nvPr/>
        </p:nvSpPr>
        <p:spPr>
          <a:xfrm>
            <a:off x="4600575" y="515528"/>
            <a:ext cx="4176464" cy="3970318"/>
          </a:xfrm>
          <a:prstGeom prst="rect">
            <a:avLst/>
          </a:prstGeom>
          <a:noFill/>
          <a:effectLst/>
        </p:spPr>
        <p:txBody>
          <a:bodyPr wrap="square" rtlCol="0">
            <a:spAutoFit/>
          </a:bodyPr>
          <a:lstStyle/>
          <a:p>
            <a:r>
              <a:rPr lang="zh-CN" altLang="en-US" sz="2400" dirty="0" smtClean="0">
                <a:solidFill>
                  <a:schemeClr val="bg2">
                    <a:lumMod val="10000"/>
                  </a:schemeClr>
                </a:solidFill>
                <a:latin typeface="楷体" panose="02010609060101010101" pitchFamily="49" charset="-122"/>
                <a:ea typeface="楷体" panose="02010609060101010101" pitchFamily="49" charset="-122"/>
              </a:rPr>
              <a:t>    </a:t>
            </a:r>
            <a:r>
              <a:rPr lang="zh-CN" altLang="en-US" sz="2800" b="1" dirty="0" smtClean="0">
                <a:solidFill>
                  <a:schemeClr val="bg2">
                    <a:lumMod val="10000"/>
                  </a:schemeClr>
                </a:solidFill>
                <a:latin typeface="楷体" panose="02010609060101010101" pitchFamily="49" charset="-122"/>
                <a:ea typeface="楷体" panose="02010609060101010101" pitchFamily="49" charset="-122"/>
              </a:rPr>
              <a:t>只有一个地球，如果它被破坏了，我们别无去处。如果地球上的各种资源都枯竭了，我们很难从别的地方得到补充。</a:t>
            </a:r>
            <a:endParaRPr lang="en-US" altLang="zh-CN" sz="2800" b="1" dirty="0" smtClean="0">
              <a:solidFill>
                <a:schemeClr val="bg2">
                  <a:lumMod val="10000"/>
                </a:schemeClr>
              </a:solidFill>
              <a:latin typeface="楷体" panose="02010609060101010101" pitchFamily="49" charset="-122"/>
              <a:ea typeface="楷体" panose="02010609060101010101" pitchFamily="49" charset="-122"/>
            </a:endParaRPr>
          </a:p>
          <a:p>
            <a:r>
              <a:rPr lang="en-US" altLang="zh-CN" sz="2800" b="1" dirty="0" smtClean="0">
                <a:solidFill>
                  <a:schemeClr val="bg2">
                    <a:lumMod val="10000"/>
                  </a:schemeClr>
                </a:solidFill>
                <a:latin typeface="楷体" panose="02010609060101010101" pitchFamily="49" charset="-122"/>
                <a:ea typeface="楷体" panose="02010609060101010101" pitchFamily="49" charset="-122"/>
              </a:rPr>
              <a:t>    </a:t>
            </a:r>
            <a:r>
              <a:rPr lang="zh-CN" altLang="en-US" sz="2800" b="1" dirty="0" smtClean="0">
                <a:solidFill>
                  <a:schemeClr val="bg2">
                    <a:lumMod val="10000"/>
                  </a:schemeClr>
                </a:solidFill>
                <a:latin typeface="楷体" panose="02010609060101010101" pitchFamily="49" charset="-122"/>
                <a:ea typeface="楷体" panose="02010609060101010101" pitchFamily="49" charset="-122"/>
              </a:rPr>
              <a:t>我们要精心地保护地球，保护地球的生态环境。让地球更好地造福于我们的子孙后代吧！</a:t>
            </a:r>
            <a:endParaRPr lang="zh-CN" altLang="en-US" sz="2800" b="1" dirty="0">
              <a:solidFill>
                <a:schemeClr val="bg2">
                  <a:lumMod val="10000"/>
                </a:schemeClr>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AutoShape 6" descr="http://img0.imgtn.bdimg.com/it/u=3226010096,1301533274&amp;fm=26&amp;gp=0.jpg"/>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lstStyle/>
          <a:p>
            <a:endParaRPr lang="zh-CN" altLang="en-US"/>
          </a:p>
        </p:txBody>
      </p:sp>
      <p:sp>
        <p:nvSpPr>
          <p:cNvPr id="27656" name="AutoShape 8" descr="http://img0.imgtn.bdimg.com/it/u=3226010096,1301533274&amp;fm=26&amp;gp=0.jpg"/>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lstStyle/>
          <a:p>
            <a:endParaRPr lang="zh-CN" altLang="en-US"/>
          </a:p>
        </p:txBody>
      </p:sp>
      <p:sp>
        <p:nvSpPr>
          <p:cNvPr id="14" name="矩形 13"/>
          <p:cNvSpPr/>
          <p:nvPr/>
        </p:nvSpPr>
        <p:spPr>
          <a:xfrm>
            <a:off x="763702" y="683287"/>
            <a:ext cx="7488832" cy="1815882"/>
          </a:xfrm>
          <a:prstGeom prst="rect">
            <a:avLst/>
          </a:prstGeom>
        </p:spPr>
        <p:txBody>
          <a:bodyPr wrap="square">
            <a:spAutoFit/>
          </a:bodyPr>
          <a:lstStyle/>
          <a:p>
            <a:r>
              <a:rPr lang="zh-CN" altLang="en-US" sz="2800" b="1" dirty="0" smtClean="0">
                <a:latin typeface="楷体" panose="02010609060101010101" pitchFamily="49" charset="-122"/>
                <a:ea typeface="楷体" panose="02010609060101010101" pitchFamily="49" charset="-122"/>
              </a:rPr>
              <a:t>    据有幸飞上太空的宇航员介绍，他们在天际遨游时遥望地球，</a:t>
            </a:r>
            <a:r>
              <a:rPr lang="zh-CN" altLang="en-US" sz="2800" b="1" dirty="0" smtClean="0">
                <a:solidFill>
                  <a:schemeClr val="accent2">
                    <a:lumMod val="75000"/>
                  </a:schemeClr>
                </a:solidFill>
                <a:latin typeface="楷体" panose="02010609060101010101" pitchFamily="49" charset="-122"/>
                <a:ea typeface="楷体" panose="02010609060101010101" pitchFamily="49" charset="-122"/>
              </a:rPr>
              <a:t>映入眼帘的是一个晶莹的球体，上面蓝色和白色的纹痕相互交错，周围裹着一层薄薄的水蓝色“纱衣”。</a:t>
            </a:r>
          </a:p>
        </p:txBody>
      </p:sp>
      <p:pic>
        <p:nvPicPr>
          <p:cNvPr id="15" name="图片 14" descr="2345截图20190222093052.png"/>
          <p:cNvPicPr>
            <a:picLocks noChangeAspect="1"/>
          </p:cNvPicPr>
          <p:nvPr/>
        </p:nvPicPr>
        <p:blipFill>
          <a:blip r:embed="rId2" cstate="print"/>
          <a:stretch>
            <a:fillRect/>
          </a:stretch>
        </p:blipFill>
        <p:spPr>
          <a:xfrm>
            <a:off x="979170" y="3429847"/>
            <a:ext cx="1651000" cy="2125133"/>
          </a:xfrm>
          <a:prstGeom prst="rect">
            <a:avLst/>
          </a:prstGeom>
        </p:spPr>
      </p:pic>
      <p:pic>
        <p:nvPicPr>
          <p:cNvPr id="16" name="图片 15" descr="2345截图20190222093128.png"/>
          <p:cNvPicPr>
            <a:picLocks noChangeAspect="1"/>
          </p:cNvPicPr>
          <p:nvPr/>
        </p:nvPicPr>
        <p:blipFill>
          <a:blip r:embed="rId3" cstate="print"/>
          <a:stretch>
            <a:fillRect/>
          </a:stretch>
        </p:blipFill>
        <p:spPr>
          <a:xfrm>
            <a:off x="2986812" y="3429675"/>
            <a:ext cx="1371670" cy="2116776"/>
          </a:xfrm>
          <a:prstGeom prst="rect">
            <a:avLst/>
          </a:prstGeom>
        </p:spPr>
      </p:pic>
      <p:pic>
        <p:nvPicPr>
          <p:cNvPr id="17" name="图片 16" descr="2345截图20190222093201.png"/>
          <p:cNvPicPr>
            <a:picLocks noChangeAspect="1"/>
          </p:cNvPicPr>
          <p:nvPr/>
        </p:nvPicPr>
        <p:blipFill>
          <a:blip r:embed="rId4" cstate="print"/>
          <a:stretch>
            <a:fillRect/>
          </a:stretch>
        </p:blipFill>
        <p:spPr>
          <a:xfrm>
            <a:off x="4715004" y="3429675"/>
            <a:ext cx="1371670" cy="2125243"/>
          </a:xfrm>
          <a:prstGeom prst="rect">
            <a:avLst/>
          </a:prstGeom>
        </p:spPr>
      </p:pic>
      <p:pic>
        <p:nvPicPr>
          <p:cNvPr id="18" name="图片 17" descr="u=3226010096,1301533274&amp;fm=26&amp;gp=0.jpg"/>
          <p:cNvPicPr>
            <a:picLocks noChangeAspect="1"/>
          </p:cNvPicPr>
          <p:nvPr/>
        </p:nvPicPr>
        <p:blipFill>
          <a:blip r:embed="rId5" cstate="print"/>
          <a:srcRect l="15980" r="11445"/>
          <a:stretch>
            <a:fillRect/>
          </a:stretch>
        </p:blipFill>
        <p:spPr>
          <a:xfrm>
            <a:off x="6443196" y="3429676"/>
            <a:ext cx="1512168" cy="21008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75656" y="1412777"/>
            <a:ext cx="6411784" cy="1675843"/>
          </a:xfrm>
          <a:prstGeom prst="rect">
            <a:avLst/>
          </a:prstGeom>
        </p:spPr>
        <p:txBody>
          <a:bodyPr wrap="square" lIns="68580" tIns="34290" rIns="68580" bIns="34290">
            <a:spAutoFit/>
          </a:bodyPr>
          <a:lstStyle/>
          <a:p>
            <a:pPr>
              <a:lnSpc>
                <a:spcPct val="120000"/>
              </a:lnSpc>
            </a:pPr>
            <a:endParaRPr lang="en-US" altLang="zh-CN" sz="2700" dirty="0">
              <a:latin typeface="楷体" panose="02010609060101010101" pitchFamily="49" charset="-122"/>
              <a:ea typeface="楷体" panose="02010609060101010101" pitchFamily="49" charset="-122"/>
            </a:endParaRPr>
          </a:p>
          <a:p>
            <a:pPr>
              <a:lnSpc>
                <a:spcPct val="120000"/>
              </a:lnSpc>
            </a:pPr>
            <a:endParaRPr lang="en-US" altLang="zh-CN" sz="2800" dirty="0">
              <a:latin typeface="楷体" panose="02010609060101010101" pitchFamily="49" charset="-122"/>
              <a:ea typeface="楷体" panose="02010609060101010101" pitchFamily="49" charset="-122"/>
            </a:endParaRPr>
          </a:p>
          <a:p>
            <a:pPr>
              <a:lnSpc>
                <a:spcPct val="120000"/>
              </a:lnSpc>
            </a:pPr>
            <a:endParaRPr lang="en-US" altLang="zh-CN" sz="3200" dirty="0">
              <a:latin typeface="楷体" panose="02010609060101010101" pitchFamily="49" charset="-122"/>
              <a:ea typeface="楷体" panose="02010609060101010101" pitchFamily="49" charset="-122"/>
            </a:endParaRPr>
          </a:p>
        </p:txBody>
      </p:sp>
      <p:sp>
        <p:nvSpPr>
          <p:cNvPr id="8" name="矩形 7"/>
          <p:cNvSpPr/>
          <p:nvPr/>
        </p:nvSpPr>
        <p:spPr>
          <a:xfrm>
            <a:off x="467544" y="116632"/>
            <a:ext cx="7886700" cy="6986528"/>
          </a:xfrm>
          <a:prstGeom prst="rect">
            <a:avLst/>
          </a:prstGeom>
        </p:spPr>
        <p:txBody>
          <a:bodyPr wrap="square">
            <a:spAutoFit/>
          </a:bodyPr>
          <a:lstStyle/>
          <a:p>
            <a:pPr algn="ctr"/>
            <a:endParaRPr lang="en-US" altLang="zh-CN" sz="3200" b="1" dirty="0" smtClean="0"/>
          </a:p>
          <a:p>
            <a:pPr algn="ctr"/>
            <a:r>
              <a:rPr lang="zh-CN" altLang="zh-CN" sz="3200" b="1" dirty="0" smtClean="0"/>
              <a:t>地球生态超载日</a:t>
            </a:r>
            <a:endParaRPr lang="zh-CN" altLang="zh-CN" sz="3200" dirty="0" smtClean="0"/>
          </a:p>
          <a:p>
            <a:r>
              <a:rPr lang="en-US" altLang="zh-CN" sz="3200" dirty="0" smtClean="0"/>
              <a:t>        </a:t>
            </a:r>
            <a:r>
              <a:rPr lang="zh-CN" altLang="zh-CN" sz="3200" dirty="0" smtClean="0"/>
              <a:t>你听说过“地球生态超载日”吗？“地球生态超载日”由世界自然基金会（</a:t>
            </a:r>
            <a:r>
              <a:rPr lang="en-US" altLang="zh-CN" sz="3200" dirty="0" smtClean="0"/>
              <a:t>WWF</a:t>
            </a:r>
            <a:r>
              <a:rPr lang="zh-CN" altLang="zh-CN" sz="3200" dirty="0" smtClean="0"/>
              <a:t>）的合作伙伴，国际民间组织“全球足迹网络”发起，旨在提高人们对生态“超支”的认识，鼓励大家积极采取可持续的行动。地球生态超载日是人类在一年之内生态资源开始入不敷出的时间指标。通过对时间和资源消耗走势的粗略估算，地球生态超载日以科学的方法测算出人类对生态资源和生态服务的需求（支出）和地球的生态承载力（收入）两者之间的差值。</a:t>
            </a:r>
          </a:p>
          <a:p>
            <a:r>
              <a:rPr lang="en-US" altLang="zh-CN" sz="3200" dirty="0" smtClean="0">
                <a:latin typeface="楷体" panose="02010609060101010101" pitchFamily="49" charset="-122"/>
                <a:ea typeface="楷体" panose="02010609060101010101" pitchFamily="49" charset="-122"/>
              </a:rPr>
              <a:t>                </a:t>
            </a:r>
            <a:r>
              <a:rPr lang="zh-CN" altLang="en-US" sz="3200" dirty="0" smtClean="0">
                <a:latin typeface="楷体" panose="02010609060101010101" pitchFamily="49" charset="-122"/>
                <a:ea typeface="楷体" panose="02010609060101010101" pitchFamily="49" charset="-122"/>
              </a:rPr>
              <a:t> </a:t>
            </a:r>
            <a:endParaRPr lang="zh-CN" altLang="en-US" sz="3200" dirty="0">
              <a:latin typeface="楷体" panose="02010609060101010101" pitchFamily="49" charset="-122"/>
              <a:ea typeface="楷体" panose="02010609060101010101" pitchFamily="49" charset="-122"/>
            </a:endParaRPr>
          </a:p>
        </p:txBody>
      </p:sp>
      <p:sp>
        <p:nvSpPr>
          <p:cNvPr id="2" name="文本框 1"/>
          <p:cNvSpPr txBox="1"/>
          <p:nvPr/>
        </p:nvSpPr>
        <p:spPr>
          <a:xfrm>
            <a:off x="251520" y="116632"/>
            <a:ext cx="4680520" cy="584775"/>
          </a:xfrm>
          <a:prstGeom prst="rect">
            <a:avLst/>
          </a:prstGeom>
          <a:noFill/>
        </p:spPr>
        <p:txBody>
          <a:bodyPr wrap="square" rtlCol="0">
            <a:spAutoFit/>
          </a:bodyPr>
          <a:lstStyle/>
          <a:p>
            <a:r>
              <a:rPr lang="zh-CN" altLang="en-US" sz="3200" b="1" dirty="0" smtClean="0"/>
              <a:t>任务三：学有所用</a:t>
            </a:r>
            <a:endParaRPr lang="zh-CN" altLang="en-US" sz="3200" b="1" dirty="0"/>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75656" y="1412777"/>
            <a:ext cx="6411784" cy="1675843"/>
          </a:xfrm>
          <a:prstGeom prst="rect">
            <a:avLst/>
          </a:prstGeom>
        </p:spPr>
        <p:txBody>
          <a:bodyPr wrap="square" lIns="68580" tIns="34290" rIns="68580" bIns="34290">
            <a:spAutoFit/>
          </a:bodyPr>
          <a:lstStyle/>
          <a:p>
            <a:pPr>
              <a:lnSpc>
                <a:spcPct val="120000"/>
              </a:lnSpc>
            </a:pPr>
            <a:endParaRPr lang="en-US" altLang="zh-CN" sz="2700" dirty="0">
              <a:latin typeface="楷体" panose="02010609060101010101" pitchFamily="49" charset="-122"/>
              <a:ea typeface="楷体" panose="02010609060101010101" pitchFamily="49" charset="-122"/>
            </a:endParaRPr>
          </a:p>
          <a:p>
            <a:pPr>
              <a:lnSpc>
                <a:spcPct val="120000"/>
              </a:lnSpc>
            </a:pPr>
            <a:endParaRPr lang="en-US" altLang="zh-CN" sz="2800" dirty="0">
              <a:latin typeface="楷体" panose="02010609060101010101" pitchFamily="49" charset="-122"/>
              <a:ea typeface="楷体" panose="02010609060101010101" pitchFamily="49" charset="-122"/>
            </a:endParaRPr>
          </a:p>
          <a:p>
            <a:pPr>
              <a:lnSpc>
                <a:spcPct val="120000"/>
              </a:lnSpc>
            </a:pPr>
            <a:endParaRPr lang="en-US" altLang="zh-CN" sz="3200" dirty="0">
              <a:latin typeface="楷体" panose="02010609060101010101" pitchFamily="49" charset="-122"/>
              <a:ea typeface="楷体" panose="02010609060101010101" pitchFamily="49" charset="-122"/>
            </a:endParaRPr>
          </a:p>
        </p:txBody>
      </p:sp>
      <p:sp>
        <p:nvSpPr>
          <p:cNvPr id="9" name="矩形 8"/>
          <p:cNvSpPr/>
          <p:nvPr/>
        </p:nvSpPr>
        <p:spPr>
          <a:xfrm>
            <a:off x="251520" y="260649"/>
            <a:ext cx="8280920" cy="8648521"/>
          </a:xfrm>
          <a:prstGeom prst="rect">
            <a:avLst/>
          </a:prstGeom>
        </p:spPr>
        <p:txBody>
          <a:bodyPr wrap="square">
            <a:spAutoFit/>
          </a:bodyPr>
          <a:lstStyle/>
          <a:p>
            <a:r>
              <a:rPr lang="en-US" altLang="zh-CN" dirty="0" smtClean="0"/>
              <a:t>        </a:t>
            </a:r>
            <a:r>
              <a:rPr lang="zh-CN" altLang="zh-CN" sz="3200" dirty="0" smtClean="0"/>
              <a:t>在</a:t>
            </a:r>
            <a:r>
              <a:rPr lang="en-US" altLang="zh-CN" sz="3200" dirty="0" smtClean="0"/>
              <a:t>1961</a:t>
            </a:r>
            <a:r>
              <a:rPr lang="zh-CN" altLang="zh-CN" sz="3200" dirty="0" smtClean="0"/>
              <a:t>年，人类一年只消耗</a:t>
            </a:r>
            <a:r>
              <a:rPr lang="zh-CN" altLang="zh-CN" sz="3200" u="sng" dirty="0" smtClean="0"/>
              <a:t>大约</a:t>
            </a:r>
            <a:r>
              <a:rPr lang="en-US" altLang="zh-CN" sz="3200" dirty="0" smtClean="0"/>
              <a:t>2/3</a:t>
            </a:r>
            <a:r>
              <a:rPr lang="zh-CN" altLang="zh-CN" sz="3200" dirty="0" smtClean="0"/>
              <a:t>的地球年度可再生资源，大多数国家还有生态盈余。然而全球消费及人口数量都在增长。自</a:t>
            </a:r>
            <a:r>
              <a:rPr lang="en-US" altLang="zh-CN" sz="3200" dirty="0" smtClean="0"/>
              <a:t>20</a:t>
            </a:r>
            <a:r>
              <a:rPr lang="zh-CN" altLang="zh-CN" sz="3200" dirty="0" smtClean="0"/>
              <a:t>世纪</a:t>
            </a:r>
            <a:r>
              <a:rPr lang="en-US" altLang="zh-CN" sz="3200" dirty="0" smtClean="0"/>
              <a:t>70</a:t>
            </a:r>
            <a:r>
              <a:rPr lang="zh-CN" altLang="zh-CN" sz="3200" dirty="0" smtClean="0"/>
              <a:t>年代初以来，人类对地球资源的需求超过了地球资源再生的能力，这一情况就是生态超载。大约从</a:t>
            </a:r>
            <a:r>
              <a:rPr lang="en-US" altLang="zh-CN" sz="3200" dirty="0" smtClean="0"/>
              <a:t>1970</a:t>
            </a:r>
            <a:r>
              <a:rPr lang="zh-CN" altLang="zh-CN" sz="3200" dirty="0" smtClean="0"/>
              <a:t>年起，人类对自然的索取开始超越地球生态的临界点。</a:t>
            </a:r>
            <a:r>
              <a:rPr lang="en-US" altLang="zh-CN" sz="3200" dirty="0" smtClean="0"/>
              <a:t>1994</a:t>
            </a:r>
            <a:r>
              <a:rPr lang="zh-CN" altLang="zh-CN" sz="3200" dirty="0" smtClean="0"/>
              <a:t>年的地球生态超载日为</a:t>
            </a:r>
            <a:r>
              <a:rPr lang="en-US" altLang="zh-CN" sz="3200" dirty="0" smtClean="0"/>
              <a:t>10</a:t>
            </a:r>
            <a:r>
              <a:rPr lang="zh-CN" altLang="zh-CN" sz="3200" dirty="0" smtClean="0"/>
              <a:t>月</a:t>
            </a:r>
            <a:r>
              <a:rPr lang="en-US" altLang="zh-CN" sz="3200" dirty="0" smtClean="0"/>
              <a:t>22</a:t>
            </a:r>
            <a:r>
              <a:rPr lang="zh-CN" altLang="zh-CN" sz="3200" dirty="0" smtClean="0"/>
              <a:t>日，</a:t>
            </a:r>
            <a:r>
              <a:rPr lang="en-US" altLang="zh-CN" sz="3200" dirty="0" smtClean="0"/>
              <a:t>2003</a:t>
            </a:r>
            <a:r>
              <a:rPr lang="zh-CN" altLang="zh-CN" sz="3200" dirty="0" smtClean="0"/>
              <a:t>年提前到了</a:t>
            </a:r>
            <a:r>
              <a:rPr lang="en-US" altLang="zh-CN" sz="3200" dirty="0" smtClean="0"/>
              <a:t>9</a:t>
            </a:r>
            <a:r>
              <a:rPr lang="zh-CN" altLang="zh-CN" sz="3200" dirty="0" smtClean="0"/>
              <a:t>月</a:t>
            </a:r>
            <a:r>
              <a:rPr lang="en-US" altLang="zh-CN" sz="3200" dirty="0" smtClean="0"/>
              <a:t>20</a:t>
            </a:r>
            <a:r>
              <a:rPr lang="zh-CN" altLang="zh-CN" sz="3200" dirty="0" smtClean="0"/>
              <a:t>日。</a:t>
            </a:r>
            <a:r>
              <a:rPr lang="en-US" altLang="zh-CN" sz="3200" dirty="0" smtClean="0"/>
              <a:t>2013</a:t>
            </a:r>
            <a:r>
              <a:rPr lang="zh-CN" altLang="zh-CN" sz="3200" dirty="0" smtClean="0"/>
              <a:t>年的地球生态超载日为</a:t>
            </a:r>
            <a:r>
              <a:rPr lang="en-US" altLang="zh-CN" sz="3200" dirty="0" smtClean="0"/>
              <a:t>8</a:t>
            </a:r>
            <a:r>
              <a:rPr lang="zh-CN" altLang="zh-CN" sz="3200" dirty="0" smtClean="0"/>
              <a:t>月</a:t>
            </a:r>
            <a:r>
              <a:rPr lang="en-US" altLang="zh-CN" sz="3200" dirty="0" smtClean="0"/>
              <a:t>20</a:t>
            </a:r>
            <a:r>
              <a:rPr lang="zh-CN" altLang="zh-CN" sz="3200" dirty="0" smtClean="0"/>
              <a:t>日，意味着在</a:t>
            </a:r>
            <a:r>
              <a:rPr lang="en-US" altLang="zh-CN" sz="3200" dirty="0" smtClean="0"/>
              <a:t>8</a:t>
            </a:r>
            <a:r>
              <a:rPr lang="zh-CN" altLang="zh-CN" sz="3200" dirty="0" smtClean="0"/>
              <a:t>月</a:t>
            </a:r>
            <a:r>
              <a:rPr lang="en-US" altLang="zh-CN" sz="3200" dirty="0" smtClean="0"/>
              <a:t>20</a:t>
            </a:r>
            <a:r>
              <a:rPr lang="zh-CN" altLang="zh-CN" sz="3200" dirty="0" smtClean="0"/>
              <a:t>日人类用完了地球本年度的可再生资源，剩下的</a:t>
            </a:r>
            <a:r>
              <a:rPr lang="en-US" altLang="zh-CN" sz="3200" dirty="0" smtClean="0"/>
              <a:t>4</a:t>
            </a:r>
            <a:r>
              <a:rPr lang="zh-CN" altLang="zh-CN" sz="3200" dirty="0" smtClean="0"/>
              <a:t>个多月进入了生态超载阶段，在生态赤字的状态下，人类将透支人类将透支自然产品和生态服务。</a:t>
            </a:r>
          </a:p>
          <a:p>
            <a:endParaRPr lang="en-US" altLang="zh-CN" sz="3200"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75656" y="1412777"/>
            <a:ext cx="6411784" cy="1675843"/>
          </a:xfrm>
          <a:prstGeom prst="rect">
            <a:avLst/>
          </a:prstGeom>
        </p:spPr>
        <p:txBody>
          <a:bodyPr wrap="square" lIns="68580" tIns="34290" rIns="68580" bIns="34290">
            <a:spAutoFit/>
          </a:bodyPr>
          <a:lstStyle/>
          <a:p>
            <a:pPr>
              <a:lnSpc>
                <a:spcPct val="120000"/>
              </a:lnSpc>
            </a:pPr>
            <a:endParaRPr lang="en-US" altLang="zh-CN" sz="2700" dirty="0">
              <a:latin typeface="楷体" panose="02010609060101010101" pitchFamily="49" charset="-122"/>
              <a:ea typeface="楷体" panose="02010609060101010101" pitchFamily="49" charset="-122"/>
            </a:endParaRPr>
          </a:p>
          <a:p>
            <a:pPr>
              <a:lnSpc>
                <a:spcPct val="120000"/>
              </a:lnSpc>
            </a:pPr>
            <a:endParaRPr lang="en-US" altLang="zh-CN" sz="2800" dirty="0">
              <a:latin typeface="楷体" panose="02010609060101010101" pitchFamily="49" charset="-122"/>
              <a:ea typeface="楷体" panose="02010609060101010101" pitchFamily="49" charset="-122"/>
            </a:endParaRPr>
          </a:p>
          <a:p>
            <a:pPr>
              <a:lnSpc>
                <a:spcPct val="120000"/>
              </a:lnSpc>
            </a:pPr>
            <a:endParaRPr lang="en-US" altLang="zh-CN" sz="3200" dirty="0">
              <a:latin typeface="楷体" panose="02010609060101010101" pitchFamily="49" charset="-122"/>
              <a:ea typeface="楷体" panose="02010609060101010101" pitchFamily="49" charset="-122"/>
            </a:endParaRPr>
          </a:p>
        </p:txBody>
      </p:sp>
      <p:sp>
        <p:nvSpPr>
          <p:cNvPr id="8" name="矩形 7"/>
          <p:cNvSpPr/>
          <p:nvPr/>
        </p:nvSpPr>
        <p:spPr>
          <a:xfrm>
            <a:off x="624205" y="1413087"/>
            <a:ext cx="7886700" cy="584775"/>
          </a:xfrm>
          <a:prstGeom prst="rect">
            <a:avLst/>
          </a:prstGeom>
        </p:spPr>
        <p:txBody>
          <a:bodyPr wrap="square">
            <a:spAutoFit/>
          </a:bodyPr>
          <a:lstStyle/>
          <a:p>
            <a:r>
              <a:rPr lang="en-US" altLang="zh-CN" sz="3200" b="1" dirty="0" smtClean="0">
                <a:latin typeface="楷体" panose="02010609060101010101" pitchFamily="49" charset="-122"/>
                <a:ea typeface="楷体" panose="02010609060101010101" pitchFamily="49" charset="-122"/>
              </a:rPr>
              <a:t>    </a:t>
            </a:r>
            <a:endParaRPr lang="zh-CN" altLang="en-US" sz="3200" dirty="0">
              <a:latin typeface="楷体" panose="02010609060101010101" pitchFamily="49" charset="-122"/>
              <a:ea typeface="楷体" panose="02010609060101010101" pitchFamily="49" charset="-122"/>
            </a:endParaRPr>
          </a:p>
        </p:txBody>
      </p:sp>
      <p:sp>
        <p:nvSpPr>
          <p:cNvPr id="2050" name="Rectangle 2"/>
          <p:cNvSpPr>
            <a:spLocks noChangeArrowheads="1"/>
          </p:cNvSpPr>
          <p:nvPr/>
        </p:nvSpPr>
        <p:spPr bwMode="auto">
          <a:xfrm>
            <a:off x="539552" y="332656"/>
            <a:ext cx="828092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     2015</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年</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8</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月</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12</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日是地球生态超载日：在这一刻，人类对自然资源的消耗量超出了地球生产和再生自然资源的能力。</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2016</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年的地球生态超载日为</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8</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月</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8</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日，比</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2015</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年提前</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5</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天，这意味着本年度剩下的</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4</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个多月里，人类将背上更加沉重的生态欠债，更多地透支地球的生态产品和服务。</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2018</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年的地球生态超载日为</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8</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月</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1</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日，</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212</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天就用完了</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2018</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年的份额。</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2012</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年的</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地球生命力报告</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显示，人类每年消耗着</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1.5</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个地球的生态资源，并且到</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2050</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年之前将达到</a:t>
            </a:r>
            <a:r>
              <a:rPr kumimoji="0" lang="en-US" altLang="zh-CN"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2</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个地球。在生态系统开始退化并</a:t>
            </a:r>
            <a:r>
              <a:rPr kumimoji="0" lang="zh-CN" altLang="en-US" sz="3200" b="0" i="0" u="sng" strike="noStrike" cap="none" normalizeH="0" baseline="0" dirty="0" smtClean="0">
                <a:ln>
                  <a:noFill/>
                </a:ln>
                <a:solidFill>
                  <a:schemeClr val="tx1"/>
                </a:solidFill>
                <a:effectLst/>
                <a:latin typeface="Times New Roman" pitchFamily="18" charset="0"/>
                <a:ea typeface="宋体" pitchFamily="2" charset="-122"/>
                <a:cs typeface="楷体" pitchFamily="49" charset="-122"/>
              </a:rPr>
              <a:t>可能</a:t>
            </a:r>
            <a:r>
              <a:rPr kumimoji="0" lang="zh-CN" altLang="en-US" sz="3200" b="0"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崩溃之前，生态超载只能维持有限的时间。</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75656" y="1412777"/>
            <a:ext cx="6411784" cy="1675843"/>
          </a:xfrm>
          <a:prstGeom prst="rect">
            <a:avLst/>
          </a:prstGeom>
        </p:spPr>
        <p:txBody>
          <a:bodyPr wrap="square" lIns="68580" tIns="34290" rIns="68580" bIns="34290">
            <a:spAutoFit/>
          </a:bodyPr>
          <a:lstStyle/>
          <a:p>
            <a:pPr>
              <a:lnSpc>
                <a:spcPct val="120000"/>
              </a:lnSpc>
            </a:pPr>
            <a:endParaRPr lang="en-US" altLang="zh-CN" sz="2700" dirty="0">
              <a:latin typeface="楷体" panose="02010609060101010101" pitchFamily="49" charset="-122"/>
              <a:ea typeface="楷体" panose="02010609060101010101" pitchFamily="49" charset="-122"/>
            </a:endParaRPr>
          </a:p>
          <a:p>
            <a:pPr>
              <a:lnSpc>
                <a:spcPct val="120000"/>
              </a:lnSpc>
            </a:pPr>
            <a:endParaRPr lang="en-US" altLang="zh-CN" sz="2800" dirty="0">
              <a:latin typeface="楷体" panose="02010609060101010101" pitchFamily="49" charset="-122"/>
              <a:ea typeface="楷体" panose="02010609060101010101" pitchFamily="49" charset="-122"/>
            </a:endParaRPr>
          </a:p>
          <a:p>
            <a:pPr>
              <a:lnSpc>
                <a:spcPct val="120000"/>
              </a:lnSpc>
            </a:pPr>
            <a:endParaRPr lang="en-US" altLang="zh-CN" sz="3200" dirty="0">
              <a:latin typeface="楷体" panose="02010609060101010101" pitchFamily="49" charset="-122"/>
              <a:ea typeface="楷体" panose="02010609060101010101" pitchFamily="49" charset="-122"/>
            </a:endParaRPr>
          </a:p>
        </p:txBody>
      </p:sp>
      <p:sp>
        <p:nvSpPr>
          <p:cNvPr id="1025" name="Rectangle 1"/>
          <p:cNvSpPr>
            <a:spLocks noChangeArrowheads="1"/>
          </p:cNvSpPr>
          <p:nvPr/>
        </p:nvSpPr>
        <p:spPr bwMode="auto">
          <a:xfrm>
            <a:off x="142844" y="142853"/>
            <a:ext cx="8715436"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zh-CN" sz="3600" dirty="0" smtClean="0"/>
              <a:t>1</a:t>
            </a:r>
            <a:r>
              <a:rPr lang="zh-CN" altLang="en-US" sz="3600" dirty="0" smtClean="0"/>
              <a:t>、“</a:t>
            </a:r>
            <a:r>
              <a:rPr lang="zh-CN" altLang="zh-CN" sz="3600" dirty="0" smtClean="0"/>
              <a:t>人类</a:t>
            </a:r>
            <a:r>
              <a:rPr lang="zh-CN" altLang="zh-CN" sz="3600" dirty="0" smtClean="0"/>
              <a:t>一年只消耗</a:t>
            </a:r>
            <a:r>
              <a:rPr lang="zh-CN" altLang="zh-CN" sz="3600" u="sng" dirty="0" smtClean="0"/>
              <a:t>大约</a:t>
            </a:r>
            <a:r>
              <a:rPr lang="en-US" altLang="zh-CN" sz="3600" dirty="0" smtClean="0"/>
              <a:t>2/3</a:t>
            </a:r>
            <a:r>
              <a:rPr lang="zh-CN" altLang="zh-CN" sz="3600" dirty="0" smtClean="0"/>
              <a:t>的地球年度可再生资源，大多数国家还有生态</a:t>
            </a:r>
            <a:r>
              <a:rPr lang="zh-CN" altLang="zh-CN" sz="3600" dirty="0" smtClean="0"/>
              <a:t>盈余</a:t>
            </a:r>
            <a:r>
              <a:rPr lang="zh-CN" altLang="en-US" sz="3600" dirty="0" smtClean="0"/>
              <a:t>”</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划</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横线</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的“</a:t>
            </a:r>
            <a:r>
              <a:rPr lang="zh-CN" altLang="en-US" sz="3600" b="1" dirty="0" smtClean="0">
                <a:latin typeface="Times New Roman" pitchFamily="18" charset="0"/>
                <a:ea typeface="宋体" pitchFamily="2" charset="-122"/>
                <a:cs typeface="楷体" pitchFamily="49" charset="-122"/>
              </a:rPr>
              <a:t>大约”</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能不能</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楷体" pitchFamily="49" charset="-122"/>
              </a:rPr>
              <a:t>去掉？为什么？</a:t>
            </a:r>
            <a:endParaRPr kumimoji="0" lang="zh-CN" altLang="en-US" sz="36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3200" b="0" i="0" u="sng" strike="noStrike" cap="none" normalizeH="0" baseline="0" dirty="0" smtClean="0">
                <a:ln>
                  <a:noFill/>
                </a:ln>
                <a:solidFill>
                  <a:schemeClr val="tx1"/>
                </a:solidFill>
                <a:effectLst/>
                <a:latin typeface="Times New Roman" pitchFamily="18" charset="0"/>
                <a:ea typeface="宋体" pitchFamily="2" charset="-122"/>
                <a:cs typeface="楷体" pitchFamily="49" charset="-122"/>
              </a:rPr>
              <a:t>                                                                    </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3200" b="0" i="0" u="sng" strike="noStrike" cap="none" normalizeH="0" baseline="0" dirty="0" smtClean="0">
                <a:ln>
                  <a:noFill/>
                </a:ln>
                <a:solidFill>
                  <a:schemeClr val="tx1"/>
                </a:solidFill>
                <a:effectLst/>
                <a:latin typeface="Times New Roman" pitchFamily="18" charset="0"/>
                <a:ea typeface="宋体" pitchFamily="2" charset="-122"/>
                <a:cs typeface="楷体" pitchFamily="49" charset="-122"/>
              </a:rPr>
              <a:t>                                                                    </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 name="TextBox 5"/>
          <p:cNvSpPr txBox="1"/>
          <p:nvPr/>
        </p:nvSpPr>
        <p:spPr>
          <a:xfrm>
            <a:off x="285720" y="3571876"/>
            <a:ext cx="8072494" cy="1754326"/>
          </a:xfrm>
          <a:prstGeom prst="rect">
            <a:avLst/>
          </a:prstGeom>
          <a:noFill/>
        </p:spPr>
        <p:txBody>
          <a:bodyPr wrap="square" rtlCol="0">
            <a:spAutoFit/>
          </a:bodyPr>
          <a:lstStyle/>
          <a:p>
            <a:r>
              <a:rPr lang="en-US" altLang="zh-CN" sz="3600" dirty="0" smtClean="0">
                <a:latin typeface="+mn-ea"/>
                <a:cs typeface="楷体" pitchFamily="49" charset="-122"/>
              </a:rPr>
              <a:t>2</a:t>
            </a:r>
            <a:r>
              <a:rPr lang="zh-CN" altLang="en-US" sz="3600" dirty="0" smtClean="0">
                <a:latin typeface="+mn-ea"/>
                <a:cs typeface="楷体" pitchFamily="49" charset="-122"/>
              </a:rPr>
              <a:t>、“在</a:t>
            </a:r>
            <a:r>
              <a:rPr lang="zh-CN" altLang="en-US" sz="3600" dirty="0" smtClean="0">
                <a:latin typeface="+mn-ea"/>
                <a:cs typeface="楷体" pitchFamily="49" charset="-122"/>
              </a:rPr>
              <a:t>生态系统开始退化并</a:t>
            </a:r>
            <a:r>
              <a:rPr lang="zh-CN" altLang="en-US" sz="3600" u="sng" dirty="0" smtClean="0">
                <a:latin typeface="+mn-ea"/>
                <a:cs typeface="楷体" pitchFamily="49" charset="-122"/>
              </a:rPr>
              <a:t>可能</a:t>
            </a:r>
            <a:r>
              <a:rPr lang="zh-CN" altLang="en-US" sz="3600" dirty="0" smtClean="0">
                <a:latin typeface="+mn-ea"/>
                <a:cs typeface="楷体" pitchFamily="49" charset="-122"/>
              </a:rPr>
              <a:t>崩溃之前，生态超载只能维持有限的</a:t>
            </a:r>
            <a:r>
              <a:rPr lang="zh-CN" altLang="en-US" sz="3600" dirty="0" smtClean="0">
                <a:latin typeface="+mn-ea"/>
                <a:cs typeface="楷体" pitchFamily="49" charset="-122"/>
              </a:rPr>
              <a:t>时间”</a:t>
            </a:r>
            <a:r>
              <a:rPr lang="zh-CN" altLang="en-US" sz="3600" b="1" dirty="0" smtClean="0">
                <a:latin typeface="+mn-ea"/>
                <a:cs typeface="楷体" pitchFamily="49" charset="-122"/>
              </a:rPr>
              <a:t>划横线</a:t>
            </a:r>
            <a:r>
              <a:rPr lang="zh-CN" altLang="en-US" sz="3600" b="1" dirty="0" smtClean="0">
                <a:latin typeface="+mn-ea"/>
                <a:cs typeface="楷体" pitchFamily="49" charset="-122"/>
              </a:rPr>
              <a:t>的“可能”能不能</a:t>
            </a:r>
            <a:r>
              <a:rPr lang="zh-CN" altLang="en-US" sz="3600" b="1" dirty="0" smtClean="0">
                <a:latin typeface="+mn-ea"/>
                <a:cs typeface="楷体" pitchFamily="49" charset="-122"/>
              </a:rPr>
              <a:t>去掉？为什么？</a:t>
            </a:r>
            <a:endParaRPr lang="zh-CN" altLang="en-US" sz="3600" dirty="0">
              <a:latin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75656" y="1412777"/>
            <a:ext cx="6411784" cy="1675843"/>
          </a:xfrm>
          <a:prstGeom prst="rect">
            <a:avLst/>
          </a:prstGeom>
        </p:spPr>
        <p:txBody>
          <a:bodyPr wrap="square" lIns="68580" tIns="34290" rIns="68580" bIns="34290">
            <a:spAutoFit/>
          </a:bodyPr>
          <a:lstStyle/>
          <a:p>
            <a:pPr>
              <a:lnSpc>
                <a:spcPct val="120000"/>
              </a:lnSpc>
            </a:pPr>
            <a:endParaRPr lang="en-US" altLang="zh-CN" sz="2700" dirty="0">
              <a:latin typeface="楷体" panose="02010609060101010101" pitchFamily="49" charset="-122"/>
              <a:ea typeface="楷体" panose="02010609060101010101" pitchFamily="49" charset="-122"/>
            </a:endParaRPr>
          </a:p>
          <a:p>
            <a:pPr>
              <a:lnSpc>
                <a:spcPct val="120000"/>
              </a:lnSpc>
            </a:pPr>
            <a:endParaRPr lang="en-US" altLang="zh-CN" sz="2800" dirty="0">
              <a:latin typeface="楷体" panose="02010609060101010101" pitchFamily="49" charset="-122"/>
              <a:ea typeface="楷体" panose="02010609060101010101" pitchFamily="49" charset="-122"/>
            </a:endParaRPr>
          </a:p>
          <a:p>
            <a:pPr>
              <a:lnSpc>
                <a:spcPct val="120000"/>
              </a:lnSpc>
            </a:pPr>
            <a:endParaRPr lang="en-US" altLang="zh-CN" sz="3200" dirty="0">
              <a:latin typeface="楷体" panose="02010609060101010101" pitchFamily="49" charset="-122"/>
              <a:ea typeface="楷体" panose="02010609060101010101" pitchFamily="49" charset="-122"/>
            </a:endParaRPr>
          </a:p>
        </p:txBody>
      </p:sp>
      <p:sp>
        <p:nvSpPr>
          <p:cNvPr id="6" name="文本框 14"/>
          <p:cNvSpPr txBox="1"/>
          <p:nvPr/>
        </p:nvSpPr>
        <p:spPr>
          <a:xfrm>
            <a:off x="624428" y="548680"/>
            <a:ext cx="1931348" cy="561692"/>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拓展延伸</a:t>
            </a:r>
          </a:p>
        </p:txBody>
      </p:sp>
      <p:pic>
        <p:nvPicPr>
          <p:cNvPr id="7" name="图片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618916"/>
            <a:ext cx="366860" cy="608451"/>
          </a:xfrm>
          <a:prstGeom prst="rect">
            <a:avLst/>
          </a:prstGeom>
        </p:spPr>
      </p:pic>
      <p:sp>
        <p:nvSpPr>
          <p:cNvPr id="8" name="矩形 7"/>
          <p:cNvSpPr/>
          <p:nvPr/>
        </p:nvSpPr>
        <p:spPr>
          <a:xfrm>
            <a:off x="624205" y="1413087"/>
            <a:ext cx="7886700" cy="3046988"/>
          </a:xfrm>
          <a:prstGeom prst="rect">
            <a:avLst/>
          </a:prstGeom>
        </p:spPr>
        <p:txBody>
          <a:bodyPr wrap="square">
            <a:spAutoFit/>
          </a:bodyPr>
          <a:lstStyle/>
          <a:p>
            <a:r>
              <a:rPr lang="en-US" altLang="zh-CN" sz="3200" b="1" dirty="0" smtClean="0">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保护环境，人人有责。</a:t>
            </a:r>
            <a:endParaRPr lang="en-US" altLang="zh-CN" sz="3200" b="1" dirty="0" smtClean="0">
              <a:latin typeface="楷体" panose="02010609060101010101" pitchFamily="49" charset="-122"/>
              <a:ea typeface="楷体" panose="02010609060101010101" pitchFamily="49" charset="-122"/>
            </a:endParaRPr>
          </a:p>
          <a:p>
            <a:endParaRPr lang="en-US" altLang="zh-CN" sz="3200" b="1" dirty="0" smtClean="0">
              <a:latin typeface="楷体" panose="02010609060101010101" pitchFamily="49" charset="-122"/>
              <a:ea typeface="楷体" panose="02010609060101010101" pitchFamily="49" charset="-122"/>
            </a:endParaRPr>
          </a:p>
          <a:p>
            <a:r>
              <a:rPr lang="zh-CN" altLang="en-US" sz="3200" b="1" dirty="0" smtClean="0">
                <a:latin typeface="楷体" panose="02010609060101010101" pitchFamily="49" charset="-122"/>
                <a:ea typeface="楷体" panose="02010609060101010101" pitchFamily="49" charset="-122"/>
              </a:rPr>
              <a:t>    拯救地球，从生活中的细节做起。</a:t>
            </a:r>
            <a:endParaRPr lang="en-US" altLang="zh-CN" sz="3200" b="1" dirty="0" smtClean="0">
              <a:latin typeface="楷体" panose="02010609060101010101" pitchFamily="49" charset="-122"/>
              <a:ea typeface="楷体" panose="02010609060101010101" pitchFamily="49" charset="-122"/>
            </a:endParaRPr>
          </a:p>
          <a:p>
            <a:endParaRPr lang="en-US" altLang="zh-CN" sz="3200" b="1" dirty="0" smtClean="0">
              <a:latin typeface="楷体" panose="02010609060101010101" pitchFamily="49" charset="-122"/>
              <a:ea typeface="楷体" panose="02010609060101010101" pitchFamily="49" charset="-122"/>
            </a:endParaRPr>
          </a:p>
          <a:p>
            <a:r>
              <a:rPr lang="zh-CN" altLang="en-US" sz="3200" b="1" dirty="0" smtClean="0">
                <a:latin typeface="楷体" panose="02010609060101010101" pitchFamily="49" charset="-122"/>
                <a:ea typeface="楷体" panose="02010609060101010101" pitchFamily="49" charset="-122"/>
              </a:rPr>
              <a:t>    地球是万物生灵共同的家园，共生共荣来自万物的和谐。</a:t>
            </a:r>
            <a:r>
              <a:rPr lang="en-US" altLang="zh-CN" sz="3200" dirty="0" smtClean="0">
                <a:latin typeface="楷体" panose="02010609060101010101" pitchFamily="49" charset="-122"/>
                <a:ea typeface="楷体" panose="02010609060101010101" pitchFamily="49" charset="-122"/>
              </a:rPr>
              <a:t>                    </a:t>
            </a:r>
            <a:r>
              <a:rPr lang="zh-CN" altLang="en-US" sz="3200" dirty="0" smtClean="0">
                <a:latin typeface="楷体" panose="02010609060101010101" pitchFamily="49" charset="-122"/>
                <a:ea typeface="楷体" panose="02010609060101010101" pitchFamily="49" charset="-122"/>
              </a:rPr>
              <a:t> </a:t>
            </a:r>
            <a:endParaRPr lang="zh-CN" altLang="en-US" sz="32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p:cNvSpPr txBox="1"/>
          <p:nvPr/>
        </p:nvSpPr>
        <p:spPr>
          <a:xfrm>
            <a:off x="899592" y="1052736"/>
            <a:ext cx="7421584" cy="1126462"/>
          </a:xfrm>
          <a:prstGeom prst="rect">
            <a:avLst/>
          </a:prstGeom>
          <a:noFill/>
        </p:spPr>
        <p:txBody>
          <a:bodyPr wrap="square" rtlCol="0">
            <a:spAutoFit/>
          </a:bodyPr>
          <a:lstStyle/>
          <a:p>
            <a:pPr>
              <a:lnSpc>
                <a:spcPct val="120000"/>
              </a:lnSpc>
            </a:pPr>
            <a:r>
              <a:rPr lang="en-US" altLang="zh-CN" sz="2800" dirty="0" smtClean="0">
                <a:solidFill>
                  <a:prstClr val="black"/>
                </a:solidFill>
                <a:latin typeface="黑体" panose="02010609060101010101" pitchFamily="49" charset="-122"/>
                <a:ea typeface="黑体" panose="02010609060101010101" pitchFamily="49" charset="-122"/>
              </a:rPr>
              <a:t>1</a:t>
            </a:r>
            <a:r>
              <a:rPr lang="zh-CN" altLang="en-US" sz="2800" dirty="0" smtClean="0">
                <a:solidFill>
                  <a:prstClr val="black"/>
                </a:solidFill>
                <a:latin typeface="黑体" panose="02010609060101010101" pitchFamily="49" charset="-122"/>
                <a:ea typeface="黑体" panose="02010609060101010101" pitchFamily="49" charset="-122"/>
              </a:rPr>
              <a:t>、默读</a:t>
            </a:r>
            <a:r>
              <a:rPr lang="zh-CN" altLang="en-US" sz="2800" dirty="0">
                <a:solidFill>
                  <a:prstClr val="black"/>
                </a:solidFill>
                <a:latin typeface="黑体" panose="02010609060101010101" pitchFamily="49" charset="-122"/>
                <a:ea typeface="黑体" panose="02010609060101010101" pitchFamily="49" charset="-122"/>
              </a:rPr>
              <a:t>课文，圈画关键句</a:t>
            </a:r>
            <a:r>
              <a:rPr lang="zh-CN" altLang="en-US" sz="2800" dirty="0" smtClean="0">
                <a:solidFill>
                  <a:prstClr val="black"/>
                </a:solidFill>
                <a:latin typeface="黑体" panose="02010609060101010101" pitchFamily="49" charset="-122"/>
                <a:ea typeface="黑体" panose="02010609060101010101" pitchFamily="49" charset="-122"/>
              </a:rPr>
              <a:t>，说说课文</a:t>
            </a:r>
            <a:r>
              <a:rPr lang="zh-CN" altLang="en-US" sz="2800" dirty="0">
                <a:solidFill>
                  <a:prstClr val="black"/>
                </a:solidFill>
                <a:latin typeface="黑体" panose="02010609060101010101" pitchFamily="49" charset="-122"/>
                <a:ea typeface="黑体" panose="02010609060101010101" pitchFamily="49" charset="-122"/>
              </a:rPr>
              <a:t>讲了哪几方面的内容。</a:t>
            </a:r>
          </a:p>
        </p:txBody>
      </p:sp>
      <p:pic>
        <p:nvPicPr>
          <p:cNvPr id="4102" name="Picture 6" descr="https://img1.baidu.com/it/u=2271392810,3110176557&amp;fm=253&amp;fmt=auto&amp;app=138&amp;f=JPEG?w=500&amp;h=54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487" t="3870" r="5115" b="13415"/>
          <a:stretch/>
        </p:blipFill>
        <p:spPr bwMode="auto">
          <a:xfrm>
            <a:off x="6876256" y="3936639"/>
            <a:ext cx="1818396" cy="180692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897610" y="2780415"/>
            <a:ext cx="5472608" cy="2031325"/>
          </a:xfrm>
          <a:prstGeom prst="rect">
            <a:avLst/>
          </a:prstGeom>
          <a:noFill/>
        </p:spPr>
        <p:txBody>
          <a:bodyPr wrap="square" rtlCol="0">
            <a:spAutoFit/>
          </a:bodyPr>
          <a:lstStyle>
            <a:defPPr>
              <a:defRPr lang="zh-CN"/>
            </a:defPPr>
            <a:lvl1pPr>
              <a:defRPr sz="2400">
                <a:latin typeface="黑体" panose="02010609060101010101" pitchFamily="49" charset="-122"/>
                <a:ea typeface="黑体" panose="02010609060101010101" pitchFamily="49" charset="-122"/>
              </a:defRPr>
            </a:lvl1pPr>
          </a:lstStyle>
          <a:p>
            <a:pPr>
              <a:lnSpc>
                <a:spcPct val="150000"/>
              </a:lnSpc>
            </a:pPr>
            <a:r>
              <a:rPr lang="en-US" altLang="zh-CN" sz="2800" dirty="0">
                <a:solidFill>
                  <a:srgbClr val="0033CC"/>
                </a:solidFill>
              </a:rPr>
              <a:t>1.</a:t>
            </a:r>
            <a:r>
              <a:rPr lang="zh-CN" altLang="en-US" sz="2800" dirty="0">
                <a:solidFill>
                  <a:srgbClr val="0033CC"/>
                </a:solidFill>
              </a:rPr>
              <a:t>圈画关键句，概括段落内容。</a:t>
            </a:r>
            <a:endParaRPr lang="en-US" altLang="zh-CN" sz="2800" dirty="0">
              <a:solidFill>
                <a:srgbClr val="0033CC"/>
              </a:solidFill>
            </a:endParaRPr>
          </a:p>
          <a:p>
            <a:pPr>
              <a:lnSpc>
                <a:spcPct val="150000"/>
              </a:lnSpc>
            </a:pPr>
            <a:r>
              <a:rPr lang="en-US" altLang="zh-CN" sz="2800" dirty="0">
                <a:solidFill>
                  <a:srgbClr val="0033CC"/>
                </a:solidFill>
              </a:rPr>
              <a:t>2.</a:t>
            </a:r>
            <a:r>
              <a:rPr lang="zh-CN" altLang="en-US" sz="2800" dirty="0">
                <a:solidFill>
                  <a:srgbClr val="0033CC"/>
                </a:solidFill>
              </a:rPr>
              <a:t>合并相关段落，把握课文内容。</a:t>
            </a:r>
            <a:endParaRPr lang="en-US" altLang="zh-CN" sz="2800" dirty="0">
              <a:solidFill>
                <a:srgbClr val="0033CC"/>
              </a:solidFill>
            </a:endParaRPr>
          </a:p>
          <a:p>
            <a:pPr>
              <a:lnSpc>
                <a:spcPct val="150000"/>
              </a:lnSpc>
            </a:pPr>
            <a:r>
              <a:rPr lang="en-US" altLang="zh-CN" sz="2800" dirty="0">
                <a:solidFill>
                  <a:srgbClr val="0033CC"/>
                </a:solidFill>
              </a:rPr>
              <a:t>3.</a:t>
            </a:r>
            <a:r>
              <a:rPr lang="zh-CN" altLang="en-US" sz="2800" dirty="0">
                <a:solidFill>
                  <a:srgbClr val="0033CC"/>
                </a:solidFill>
              </a:rPr>
              <a:t>运用提纲进行整理。</a:t>
            </a:r>
            <a:endParaRPr lang="en-US" altLang="zh-CN" sz="2800" dirty="0">
              <a:solidFill>
                <a:srgbClr val="0033CC"/>
              </a:solidFill>
            </a:endParaRPr>
          </a:p>
        </p:txBody>
      </p:sp>
      <p:sp>
        <p:nvSpPr>
          <p:cNvPr id="2" name="文本框 1"/>
          <p:cNvSpPr txBox="1"/>
          <p:nvPr/>
        </p:nvSpPr>
        <p:spPr>
          <a:xfrm>
            <a:off x="395536" y="332656"/>
            <a:ext cx="6552728" cy="584775"/>
          </a:xfrm>
          <a:prstGeom prst="rect">
            <a:avLst/>
          </a:prstGeom>
          <a:noFill/>
        </p:spPr>
        <p:txBody>
          <a:bodyPr wrap="square" rtlCol="0">
            <a:spAutoFit/>
          </a:bodyPr>
          <a:lstStyle/>
          <a:p>
            <a:r>
              <a:rPr lang="zh-CN" altLang="en-US" sz="3200" b="1" dirty="0" smtClean="0"/>
              <a:t>任务一：寻找地球“唯一”的缘由</a:t>
            </a:r>
            <a:endParaRPr lang="zh-CN" altLang="en-US" sz="3200" b="1" dirty="0"/>
          </a:p>
        </p:txBody>
      </p:sp>
    </p:spTree>
    <p:extLst>
      <p:ext uri="{BB962C8B-B14F-4D97-AF65-F5344CB8AC3E}">
        <p14:creationId xmlns:p14="http://schemas.microsoft.com/office/powerpoint/2010/main" xmlns="" val="41851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nvPr>
        </p:nvGraphicFramePr>
        <p:xfrm>
          <a:off x="1043608" y="1124744"/>
          <a:ext cx="7056784" cy="4663440"/>
        </p:xfrm>
        <a:graphic>
          <a:graphicData uri="http://schemas.openxmlformats.org/drawingml/2006/table">
            <a:tbl>
              <a:tblPr firstRow="1" bandRow="1">
                <a:tableStyleId>{5940675A-B579-460E-94D1-54222C63F5DA}</a:tableStyleId>
              </a:tblPr>
              <a:tblGrid>
                <a:gridCol w="864096">
                  <a:extLst>
                    <a:ext uri="{9D8B030D-6E8A-4147-A177-3AD203B41FA5}">
                      <a16:colId xmlns:a16="http://schemas.microsoft.com/office/drawing/2014/main" xmlns="" val="20000"/>
                    </a:ext>
                  </a:extLst>
                </a:gridCol>
                <a:gridCol w="3840427">
                  <a:extLst>
                    <a:ext uri="{9D8B030D-6E8A-4147-A177-3AD203B41FA5}">
                      <a16:colId xmlns:a16="http://schemas.microsoft.com/office/drawing/2014/main" xmlns="" val="20001"/>
                    </a:ext>
                  </a:extLst>
                </a:gridCol>
                <a:gridCol w="2352261">
                  <a:extLst>
                    <a:ext uri="{9D8B030D-6E8A-4147-A177-3AD203B41FA5}">
                      <a16:colId xmlns:a16="http://schemas.microsoft.com/office/drawing/2014/main" xmlns="" val="20002"/>
                    </a:ext>
                  </a:extLst>
                </a:gridCol>
              </a:tblGrid>
              <a:tr h="370840">
                <a:tc>
                  <a:txBody>
                    <a:bodyPr/>
                    <a:lstStyle/>
                    <a:p>
                      <a:r>
                        <a:rPr lang="zh-CN" altLang="en-US" sz="2400" dirty="0" smtClean="0">
                          <a:latin typeface="黑体" panose="02010609060101010101" pitchFamily="49" charset="-122"/>
                          <a:ea typeface="黑体" panose="02010609060101010101" pitchFamily="49" charset="-122"/>
                        </a:rPr>
                        <a:t>段落</a:t>
                      </a:r>
                      <a:endParaRPr lang="zh-CN" altLang="en-US" sz="2400" dirty="0">
                        <a:latin typeface="黑体" panose="02010609060101010101" pitchFamily="49" charset="-122"/>
                        <a:ea typeface="黑体" panose="02010609060101010101" pitchFamily="49" charset="-122"/>
                      </a:endParaRPr>
                    </a:p>
                  </a:txBody>
                  <a:tcPr/>
                </a:tc>
                <a:tc>
                  <a:txBody>
                    <a:bodyPr/>
                    <a:lstStyle/>
                    <a:p>
                      <a:pPr algn="ctr"/>
                      <a:r>
                        <a:rPr lang="zh-CN" altLang="en-US" sz="2400" dirty="0" smtClean="0">
                          <a:latin typeface="黑体" panose="02010609060101010101" pitchFamily="49" charset="-122"/>
                          <a:ea typeface="黑体" panose="02010609060101010101" pitchFamily="49" charset="-122"/>
                        </a:rPr>
                        <a:t>提取关键词语</a:t>
                      </a:r>
                      <a:endParaRPr lang="en-US" altLang="zh-CN" sz="2400" baseline="0" dirty="0" smtClean="0">
                        <a:latin typeface="黑体" panose="02010609060101010101" pitchFamily="49" charset="-122"/>
                        <a:ea typeface="黑体" panose="02010609060101010101" pitchFamily="49" charset="-122"/>
                      </a:endParaRPr>
                    </a:p>
                    <a:p>
                      <a:pPr algn="ctr"/>
                      <a:r>
                        <a:rPr lang="zh-CN" altLang="en-US" sz="2400" dirty="0" smtClean="0">
                          <a:latin typeface="黑体" panose="02010609060101010101" pitchFamily="49" charset="-122"/>
                          <a:ea typeface="黑体" panose="02010609060101010101" pitchFamily="49" charset="-122"/>
                        </a:rPr>
                        <a:t>概括段落内容</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课文讲了那几方面的内容</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xmlns="" val="10000"/>
                  </a:ext>
                </a:extLst>
              </a:tr>
              <a:tr h="370840">
                <a:tc>
                  <a:txBody>
                    <a:bodyPr/>
                    <a:lstStyle/>
                    <a:p>
                      <a:pPr algn="ctr"/>
                      <a:r>
                        <a:rPr lang="en-US" altLang="zh-CN" sz="2200" dirty="0" smtClean="0">
                          <a:latin typeface="黑体" panose="02010609060101010101" pitchFamily="49" charset="-122"/>
                          <a:ea typeface="黑体" panose="02010609060101010101" pitchFamily="49" charset="-122"/>
                        </a:rPr>
                        <a:t>1</a:t>
                      </a:r>
                      <a:endParaRPr lang="zh-CN" altLang="en-US" sz="2200" dirty="0">
                        <a:latin typeface="黑体" panose="02010609060101010101" pitchFamily="49" charset="-122"/>
                        <a:ea typeface="黑体" panose="02010609060101010101" pitchFamily="49" charset="-122"/>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200" dirty="0" smtClean="0">
                          <a:latin typeface="黑体" panose="02010609060101010101" pitchFamily="49" charset="-122"/>
                          <a:ea typeface="黑体" panose="02010609060101010101" pitchFamily="49" charset="-122"/>
                        </a:rPr>
                        <a:t>地球美丽壮观，和蔼可亲</a:t>
                      </a:r>
                    </a:p>
                  </a:txBody>
                  <a:tcPr/>
                </a:tc>
                <a:tc rowSpan="9">
                  <a:txBody>
                    <a:bodyPr/>
                    <a:lstStyle/>
                    <a:p>
                      <a:endParaRPr lang="zh-CN" altLang="en-US" sz="22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xmlns="" val="10001"/>
                  </a:ext>
                </a:extLst>
              </a:tr>
              <a:tr h="370840">
                <a:tc>
                  <a:txBody>
                    <a:bodyPr/>
                    <a:lstStyle/>
                    <a:p>
                      <a:pPr algn="ctr"/>
                      <a:r>
                        <a:rPr lang="en-US" altLang="zh-CN" sz="2200" dirty="0" smtClean="0">
                          <a:latin typeface="黑体" panose="02010609060101010101" pitchFamily="49" charset="-122"/>
                          <a:ea typeface="黑体" panose="02010609060101010101" pitchFamily="49" charset="-122"/>
                        </a:rPr>
                        <a:t>2</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地球是渺小的</a:t>
                      </a:r>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2"/>
                  </a:ext>
                </a:extLst>
              </a:tr>
              <a:tr h="370840">
                <a:tc>
                  <a:txBody>
                    <a:bodyPr/>
                    <a:lstStyle/>
                    <a:p>
                      <a:pPr algn="ctr"/>
                      <a:r>
                        <a:rPr lang="en-US" altLang="zh-CN" sz="2200" dirty="0" smtClean="0">
                          <a:latin typeface="黑体" panose="02010609060101010101" pitchFamily="49" charset="-122"/>
                          <a:ea typeface="黑体" panose="02010609060101010101" pitchFamily="49" charset="-122"/>
                        </a:rPr>
                        <a:t>3</a:t>
                      </a:r>
                      <a:endParaRPr lang="zh-CN" altLang="en-US" sz="2200" dirty="0">
                        <a:latin typeface="黑体" panose="02010609060101010101" pitchFamily="49" charset="-122"/>
                        <a:ea typeface="黑体" panose="02010609060101010101" pitchFamily="49" charset="-122"/>
                      </a:endParaRPr>
                    </a:p>
                  </a:txBody>
                  <a:tcPr/>
                </a:tc>
                <a:tc>
                  <a:txBody>
                    <a:bodyPr/>
                    <a:lstStyle/>
                    <a:p>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3"/>
                  </a:ext>
                </a:extLst>
              </a:tr>
              <a:tr h="370840">
                <a:tc>
                  <a:txBody>
                    <a:bodyPr/>
                    <a:lstStyle/>
                    <a:p>
                      <a:pPr algn="ctr"/>
                      <a:r>
                        <a:rPr lang="en-US" altLang="zh-CN" sz="2200" dirty="0" smtClean="0">
                          <a:latin typeface="黑体" panose="02010609060101010101" pitchFamily="49" charset="-122"/>
                          <a:ea typeface="黑体" panose="02010609060101010101" pitchFamily="49" charset="-122"/>
                        </a:rPr>
                        <a:t>4</a:t>
                      </a:r>
                      <a:endParaRPr lang="zh-CN" altLang="en-US" sz="2200" dirty="0">
                        <a:latin typeface="黑体" panose="02010609060101010101" pitchFamily="49" charset="-122"/>
                        <a:ea typeface="黑体" panose="02010609060101010101" pitchFamily="49" charset="-122"/>
                      </a:endParaRPr>
                    </a:p>
                  </a:txBody>
                  <a:tcPr/>
                </a:tc>
                <a:tc>
                  <a:txBody>
                    <a:bodyPr/>
                    <a:lstStyle/>
                    <a:p>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4"/>
                  </a:ext>
                </a:extLst>
              </a:tr>
              <a:tr h="370840">
                <a:tc>
                  <a:txBody>
                    <a:bodyPr/>
                    <a:lstStyle/>
                    <a:p>
                      <a:pPr algn="ctr"/>
                      <a:r>
                        <a:rPr lang="en-US" altLang="zh-CN" sz="2200" dirty="0" smtClean="0">
                          <a:latin typeface="黑体" panose="02010609060101010101" pitchFamily="49" charset="-122"/>
                          <a:ea typeface="黑体" panose="02010609060101010101" pitchFamily="49" charset="-122"/>
                        </a:rPr>
                        <a:t>5</a:t>
                      </a:r>
                      <a:endParaRPr lang="zh-CN" altLang="en-US" sz="2200" dirty="0">
                        <a:latin typeface="黑体" panose="02010609060101010101" pitchFamily="49" charset="-122"/>
                        <a:ea typeface="黑体" panose="02010609060101010101" pitchFamily="49" charset="-122"/>
                      </a:endParaRPr>
                    </a:p>
                  </a:txBody>
                  <a:tcPr/>
                </a:tc>
                <a:tc>
                  <a:txBody>
                    <a:bodyPr/>
                    <a:lstStyle/>
                    <a:p>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5"/>
                  </a:ext>
                </a:extLst>
              </a:tr>
              <a:tr h="370840">
                <a:tc>
                  <a:txBody>
                    <a:bodyPr/>
                    <a:lstStyle/>
                    <a:p>
                      <a:pPr algn="ctr"/>
                      <a:r>
                        <a:rPr lang="en-US" altLang="zh-CN" sz="2200" dirty="0" smtClean="0">
                          <a:latin typeface="黑体" panose="02010609060101010101" pitchFamily="49" charset="-122"/>
                          <a:ea typeface="黑体" panose="02010609060101010101" pitchFamily="49" charset="-122"/>
                        </a:rPr>
                        <a:t>6</a:t>
                      </a:r>
                      <a:endParaRPr lang="zh-CN" altLang="en-US" sz="2200" dirty="0">
                        <a:latin typeface="黑体" panose="02010609060101010101" pitchFamily="49" charset="-122"/>
                        <a:ea typeface="黑体" panose="02010609060101010101" pitchFamily="49" charset="-122"/>
                      </a:endParaRPr>
                    </a:p>
                  </a:txBody>
                  <a:tcPr/>
                </a:tc>
                <a:tc>
                  <a:txBody>
                    <a:bodyPr/>
                    <a:lstStyle/>
                    <a:p>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6"/>
                  </a:ext>
                </a:extLst>
              </a:tr>
              <a:tr h="370840">
                <a:tc>
                  <a:txBody>
                    <a:bodyPr/>
                    <a:lstStyle/>
                    <a:p>
                      <a:pPr algn="ctr"/>
                      <a:r>
                        <a:rPr lang="en-US" altLang="zh-CN" sz="2200" dirty="0" smtClean="0">
                          <a:latin typeface="黑体" panose="02010609060101010101" pitchFamily="49" charset="-122"/>
                          <a:ea typeface="黑体" panose="02010609060101010101" pitchFamily="49" charset="-122"/>
                        </a:rPr>
                        <a:t>7</a:t>
                      </a:r>
                      <a:endParaRPr lang="zh-CN" altLang="en-US" sz="2200" dirty="0">
                        <a:latin typeface="黑体" panose="02010609060101010101" pitchFamily="49" charset="-122"/>
                        <a:ea typeface="黑体" panose="02010609060101010101" pitchFamily="49" charset="-122"/>
                      </a:endParaRPr>
                    </a:p>
                  </a:txBody>
                  <a:tcPr/>
                </a:tc>
                <a:tc>
                  <a:txBody>
                    <a:bodyPr/>
                    <a:lstStyle/>
                    <a:p>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7"/>
                  </a:ext>
                </a:extLst>
              </a:tr>
              <a:tr h="370840">
                <a:tc>
                  <a:txBody>
                    <a:bodyPr/>
                    <a:lstStyle/>
                    <a:p>
                      <a:pPr algn="ctr"/>
                      <a:r>
                        <a:rPr lang="en-US" altLang="zh-CN" sz="2200" dirty="0" smtClean="0">
                          <a:latin typeface="黑体" panose="02010609060101010101" pitchFamily="49" charset="-122"/>
                          <a:ea typeface="黑体" panose="02010609060101010101" pitchFamily="49" charset="-122"/>
                        </a:rPr>
                        <a:t>8</a:t>
                      </a:r>
                      <a:endParaRPr lang="zh-CN" altLang="en-US" sz="2200" dirty="0">
                        <a:latin typeface="黑体" panose="02010609060101010101" pitchFamily="49" charset="-122"/>
                        <a:ea typeface="黑体" panose="02010609060101010101" pitchFamily="49" charset="-122"/>
                      </a:endParaRPr>
                    </a:p>
                  </a:txBody>
                  <a:tcPr/>
                </a:tc>
                <a:tc>
                  <a:txBody>
                    <a:bodyPr/>
                    <a:lstStyle/>
                    <a:p>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8"/>
                  </a:ext>
                </a:extLst>
              </a:tr>
              <a:tr h="370840">
                <a:tc>
                  <a:txBody>
                    <a:bodyPr/>
                    <a:lstStyle/>
                    <a:p>
                      <a:pPr algn="ctr"/>
                      <a:r>
                        <a:rPr lang="en-US" altLang="zh-CN" sz="2200" dirty="0" smtClean="0">
                          <a:latin typeface="黑体" panose="02010609060101010101" pitchFamily="49" charset="-122"/>
                          <a:ea typeface="黑体" panose="02010609060101010101" pitchFamily="49" charset="-122"/>
                        </a:rPr>
                        <a:t>9</a:t>
                      </a:r>
                      <a:endParaRPr lang="zh-CN" altLang="en-US" sz="2200" dirty="0">
                        <a:latin typeface="黑体" panose="02010609060101010101" pitchFamily="49" charset="-122"/>
                        <a:ea typeface="黑体" panose="02010609060101010101" pitchFamily="49" charset="-122"/>
                      </a:endParaRPr>
                    </a:p>
                  </a:txBody>
                  <a:tcPr/>
                </a:tc>
                <a:tc>
                  <a:txBody>
                    <a:bodyPr/>
                    <a:lstStyle/>
                    <a:p>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1940356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nvPr>
        </p:nvGraphicFramePr>
        <p:xfrm>
          <a:off x="395536" y="1052737"/>
          <a:ext cx="8352928" cy="4724471"/>
        </p:xfrm>
        <a:graphic>
          <a:graphicData uri="http://schemas.openxmlformats.org/drawingml/2006/table">
            <a:tbl>
              <a:tblPr firstRow="1" bandRow="1">
                <a:tableStyleId>{5940675A-B579-460E-94D1-54222C63F5DA}</a:tableStyleId>
              </a:tblPr>
              <a:tblGrid>
                <a:gridCol w="720080">
                  <a:extLst>
                    <a:ext uri="{9D8B030D-6E8A-4147-A177-3AD203B41FA5}">
                      <a16:colId xmlns:a16="http://schemas.microsoft.com/office/drawing/2014/main" xmlns="" val="20000"/>
                    </a:ext>
                  </a:extLst>
                </a:gridCol>
                <a:gridCol w="5134776">
                  <a:extLst>
                    <a:ext uri="{9D8B030D-6E8A-4147-A177-3AD203B41FA5}">
                      <a16:colId xmlns:a16="http://schemas.microsoft.com/office/drawing/2014/main" xmlns="" val="20001"/>
                    </a:ext>
                  </a:extLst>
                </a:gridCol>
                <a:gridCol w="2498072">
                  <a:extLst>
                    <a:ext uri="{9D8B030D-6E8A-4147-A177-3AD203B41FA5}">
                      <a16:colId xmlns:a16="http://schemas.microsoft.com/office/drawing/2014/main" xmlns="" val="20002"/>
                    </a:ext>
                  </a:extLst>
                </a:gridCol>
              </a:tblGrid>
              <a:tr h="834815">
                <a:tc>
                  <a:txBody>
                    <a:bodyPr/>
                    <a:lstStyle/>
                    <a:p>
                      <a:r>
                        <a:rPr lang="zh-CN" altLang="en-US" sz="2400" dirty="0" smtClean="0">
                          <a:latin typeface="黑体" panose="02010609060101010101" pitchFamily="49" charset="-122"/>
                          <a:ea typeface="黑体" panose="02010609060101010101" pitchFamily="49" charset="-122"/>
                        </a:rPr>
                        <a:t>段落</a:t>
                      </a:r>
                      <a:endParaRPr lang="zh-CN" altLang="en-US" sz="2400" dirty="0">
                        <a:latin typeface="黑体" panose="02010609060101010101" pitchFamily="49" charset="-122"/>
                        <a:ea typeface="黑体" panose="02010609060101010101" pitchFamily="49" charset="-122"/>
                      </a:endParaRPr>
                    </a:p>
                  </a:txBody>
                  <a:tcPr/>
                </a:tc>
                <a:tc>
                  <a:txBody>
                    <a:bodyPr/>
                    <a:lstStyle/>
                    <a:p>
                      <a:pPr algn="ctr"/>
                      <a:r>
                        <a:rPr lang="zh-CN" altLang="en-US" sz="2400" dirty="0" smtClean="0">
                          <a:latin typeface="黑体" panose="02010609060101010101" pitchFamily="49" charset="-122"/>
                          <a:ea typeface="黑体" panose="02010609060101010101" pitchFamily="49" charset="-122"/>
                        </a:rPr>
                        <a:t>提取关键词语</a:t>
                      </a:r>
                      <a:endParaRPr lang="en-US" altLang="zh-CN" sz="2400" baseline="0" dirty="0" smtClean="0">
                        <a:latin typeface="黑体" panose="02010609060101010101" pitchFamily="49" charset="-122"/>
                        <a:ea typeface="黑体" panose="02010609060101010101" pitchFamily="49" charset="-122"/>
                      </a:endParaRPr>
                    </a:p>
                    <a:p>
                      <a:pPr algn="ctr"/>
                      <a:r>
                        <a:rPr lang="zh-CN" altLang="en-US" sz="2400" dirty="0" smtClean="0">
                          <a:latin typeface="黑体" panose="02010609060101010101" pitchFamily="49" charset="-122"/>
                          <a:ea typeface="黑体" panose="02010609060101010101" pitchFamily="49" charset="-122"/>
                        </a:rPr>
                        <a:t>概括段落内容</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课文讲了那几方面的内容</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xmlns="" val="10000"/>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1</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地球美丽壮观，和蔼可亲</a:t>
                      </a:r>
                      <a:endParaRPr lang="zh-CN" altLang="en-US" sz="2200" dirty="0">
                        <a:latin typeface="黑体" panose="02010609060101010101" pitchFamily="49" charset="-122"/>
                        <a:ea typeface="黑体" panose="02010609060101010101" pitchFamily="49" charset="-122"/>
                      </a:endParaRPr>
                    </a:p>
                  </a:txBody>
                  <a:tcPr/>
                </a:tc>
                <a:tc rowSpan="9">
                  <a:txBody>
                    <a:bodyPr/>
                    <a:lstStyle/>
                    <a:p>
                      <a:endParaRPr lang="zh-CN" altLang="en-US" sz="22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xmlns="" val="10001"/>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2</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地球是渺小的</a:t>
                      </a:r>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2"/>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3</a:t>
                      </a:r>
                      <a:endParaRPr lang="zh-CN" altLang="en-US" sz="2200" dirty="0">
                        <a:latin typeface="黑体" panose="02010609060101010101" pitchFamily="49" charset="-122"/>
                        <a:ea typeface="黑体" panose="02010609060101010101" pitchFamily="49" charset="-122"/>
                      </a:endParaRPr>
                    </a:p>
                  </a:txBody>
                  <a:tcPr/>
                </a:tc>
                <a:tc>
                  <a:txBody>
                    <a:bodyPr/>
                    <a:lstStyle/>
                    <a:p>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3"/>
                  </a:ext>
                </a:extLst>
              </a:tr>
              <a:tr h="314856">
                <a:tc>
                  <a:txBody>
                    <a:bodyPr/>
                    <a:lstStyle/>
                    <a:p>
                      <a:pPr algn="ctr"/>
                      <a:r>
                        <a:rPr lang="en-US" altLang="zh-CN" sz="2200" dirty="0" smtClean="0">
                          <a:latin typeface="黑体" panose="02010609060101010101" pitchFamily="49" charset="-122"/>
                          <a:ea typeface="黑体" panose="02010609060101010101" pitchFamily="49" charset="-122"/>
                        </a:rPr>
                        <a:t>4</a:t>
                      </a:r>
                      <a:endParaRPr lang="zh-CN" altLang="en-US" sz="2200" dirty="0">
                        <a:latin typeface="黑体" panose="02010609060101010101" pitchFamily="49" charset="-122"/>
                        <a:ea typeface="黑体" panose="02010609060101010101" pitchFamily="49" charset="-122"/>
                      </a:endParaRPr>
                    </a:p>
                  </a:txBody>
                  <a:tcPr/>
                </a:tc>
                <a:tc>
                  <a:txBody>
                    <a:bodyPr/>
                    <a:lstStyle/>
                    <a:p>
                      <a:pPr marL="0" algn="l" defTabSz="914400" rtl="0" eaLnBrk="1" latinLnBrk="0" hangingPunct="1"/>
                      <a:endParaRPr lang="zh-CN" altLang="en-US" sz="2200" kern="1200" dirty="0">
                        <a:solidFill>
                          <a:schemeClr val="tx1"/>
                        </a:solidFill>
                        <a:latin typeface="黑体" panose="02010609060101010101" pitchFamily="49" charset="-122"/>
                        <a:ea typeface="黑体" panose="02010609060101010101" pitchFamily="49" charset="-122"/>
                        <a:cs typeface="+mn-cs"/>
                      </a:endParaRPr>
                    </a:p>
                  </a:txBody>
                  <a:tcPr/>
                </a:tc>
                <a:tc vMerge="1">
                  <a:txBody>
                    <a:bodyPr/>
                    <a:lstStyle/>
                    <a:p>
                      <a:endParaRPr lang="zh-CN" altLang="en-US" dirty="0"/>
                    </a:p>
                  </a:txBody>
                  <a:tcPr/>
                </a:tc>
                <a:extLst>
                  <a:ext uri="{0D108BD9-81ED-4DB2-BD59-A6C34878D82A}">
                    <a16:rowId xmlns:a16="http://schemas.microsoft.com/office/drawing/2014/main" xmlns="" val="10004"/>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5</a:t>
                      </a:r>
                      <a:endParaRPr lang="zh-CN" altLang="en-US" sz="2200" dirty="0">
                        <a:latin typeface="黑体" panose="02010609060101010101" pitchFamily="49" charset="-122"/>
                        <a:ea typeface="黑体" panose="02010609060101010101" pitchFamily="49" charset="-122"/>
                      </a:endParaRPr>
                    </a:p>
                  </a:txBody>
                  <a:tcPr/>
                </a:tc>
                <a:tc>
                  <a:txBody>
                    <a:bodyPr/>
                    <a:lstStyle/>
                    <a:p>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5"/>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6</a:t>
                      </a:r>
                      <a:endParaRPr lang="zh-CN" altLang="en-US" sz="2200" dirty="0">
                        <a:latin typeface="黑体" panose="02010609060101010101" pitchFamily="49" charset="-122"/>
                        <a:ea typeface="黑体" panose="02010609060101010101" pitchFamily="49" charset="-122"/>
                      </a:endParaRPr>
                    </a:p>
                  </a:txBody>
                  <a:tcPr/>
                </a:tc>
                <a:tc>
                  <a:txBody>
                    <a:bodyPr/>
                    <a:lstStyle/>
                    <a:p>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6"/>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7</a:t>
                      </a:r>
                      <a:endParaRPr lang="zh-CN" altLang="en-US" sz="2200" dirty="0">
                        <a:latin typeface="黑体" panose="02010609060101010101" pitchFamily="49" charset="-122"/>
                        <a:ea typeface="黑体" panose="02010609060101010101" pitchFamily="49" charset="-122"/>
                      </a:endParaRPr>
                    </a:p>
                  </a:txBody>
                  <a:tcPr/>
                </a:tc>
                <a:tc>
                  <a:txBody>
                    <a:bodyPr/>
                    <a:lstStyle/>
                    <a:p>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7"/>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8</a:t>
                      </a:r>
                      <a:endParaRPr lang="zh-CN" altLang="en-US" sz="2200" dirty="0">
                        <a:latin typeface="黑体" panose="02010609060101010101" pitchFamily="49" charset="-122"/>
                        <a:ea typeface="黑体" panose="02010609060101010101" pitchFamily="49" charset="-122"/>
                      </a:endParaRPr>
                    </a:p>
                  </a:txBody>
                  <a:tcPr/>
                </a:tc>
                <a:tc>
                  <a:txBody>
                    <a:bodyPr/>
                    <a:lstStyle/>
                    <a:p>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8"/>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9</a:t>
                      </a:r>
                      <a:endParaRPr lang="zh-CN" altLang="en-US" sz="2200" dirty="0">
                        <a:latin typeface="黑体" panose="02010609060101010101" pitchFamily="49" charset="-122"/>
                        <a:ea typeface="黑体" panose="02010609060101010101" pitchFamily="49" charset="-122"/>
                      </a:endParaRPr>
                    </a:p>
                  </a:txBody>
                  <a:tcPr/>
                </a:tc>
                <a:tc>
                  <a:txBody>
                    <a:bodyPr/>
                    <a:lstStyle/>
                    <a:p>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9"/>
                  </a:ext>
                </a:extLst>
              </a:tr>
            </a:tbl>
          </a:graphicData>
        </a:graphic>
      </p:graphicFrame>
      <p:sp>
        <p:nvSpPr>
          <p:cNvPr id="2" name="椭圆 1"/>
          <p:cNvSpPr/>
          <p:nvPr/>
        </p:nvSpPr>
        <p:spPr>
          <a:xfrm>
            <a:off x="1043608" y="3573016"/>
            <a:ext cx="460851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a:ea typeface="宋体" panose="02010600030101010101" pitchFamily="2" charset="-122"/>
            </a:endParaRPr>
          </a:p>
        </p:txBody>
      </p:sp>
      <p:sp>
        <p:nvSpPr>
          <p:cNvPr id="4" name="对话气泡: 圆角矩形 14"/>
          <p:cNvSpPr/>
          <p:nvPr/>
        </p:nvSpPr>
        <p:spPr>
          <a:xfrm>
            <a:off x="6012160" y="3284985"/>
            <a:ext cx="2592288" cy="1008112"/>
          </a:xfrm>
          <a:prstGeom prst="wedgeRoundRectCallout">
            <a:avLst>
              <a:gd name="adj1" fmla="val -88715"/>
              <a:gd name="adj2" fmla="val -17209"/>
              <a:gd name="adj3" fmla="val 16667"/>
            </a:avLst>
          </a:prstGeom>
          <a:solidFill>
            <a:schemeClr val="lt1"/>
          </a:solidFill>
          <a:ln w="25400">
            <a:solidFill>
              <a:srgbClr val="2060BE"/>
            </a:solidFill>
          </a:ln>
          <a:effectLst/>
        </p:spPr>
        <p:style>
          <a:lnRef idx="2">
            <a:schemeClr val="accent1"/>
          </a:lnRef>
          <a:fillRef idx="1">
            <a:schemeClr val="lt1"/>
          </a:fillRef>
          <a:effectRef idx="0">
            <a:schemeClr val="accent1"/>
          </a:effectRef>
          <a:fontRef idx="minor">
            <a:schemeClr val="dk1"/>
          </a:fontRef>
        </p:style>
        <p:txBody>
          <a:bodyPr rtlCol="0" anchor="ctr"/>
          <a:lstStyle/>
          <a:p>
            <a:r>
              <a:rPr lang="zh-CN" altLang="en-US" sz="2400" dirty="0">
                <a:solidFill>
                  <a:prstClr val="black"/>
                </a:solidFill>
                <a:latin typeface="黑体" panose="02010609060101010101" pitchFamily="49" charset="-122"/>
                <a:ea typeface="黑体" panose="02010609060101010101" pitchFamily="49" charset="-122"/>
              </a:rPr>
              <a:t>问句可以概括为陈述句。</a:t>
            </a:r>
          </a:p>
        </p:txBody>
      </p:sp>
      <p:sp>
        <p:nvSpPr>
          <p:cNvPr id="6" name="TextBox 5"/>
          <p:cNvSpPr txBox="1"/>
          <p:nvPr/>
        </p:nvSpPr>
        <p:spPr>
          <a:xfrm>
            <a:off x="1214414" y="2786058"/>
            <a:ext cx="4929222" cy="430887"/>
          </a:xfrm>
          <a:prstGeom prst="rect">
            <a:avLst/>
          </a:prstGeom>
          <a:noFill/>
        </p:spPr>
        <p:txBody>
          <a:bodyPr wrap="square" rtlCol="0">
            <a:spAutoFit/>
          </a:bodyPr>
          <a:lstStyle/>
          <a:p>
            <a:pPr lvl="0"/>
            <a:r>
              <a:rPr lang="zh-CN" altLang="en-US" sz="2200" dirty="0" smtClean="0">
                <a:solidFill>
                  <a:prstClr val="black"/>
                </a:solidFill>
                <a:latin typeface="黑体" panose="02010609060101010101" pitchFamily="49" charset="-122"/>
                <a:ea typeface="黑体" panose="02010609060101010101" pitchFamily="49" charset="-122"/>
              </a:rPr>
              <a:t>地球所拥有的自然资源也是有限的</a:t>
            </a:r>
            <a:endParaRPr lang="zh-CN" altLang="en-US" sz="2200" dirty="0">
              <a:solidFill>
                <a:prstClr val="black"/>
              </a:solidFill>
              <a:latin typeface="黑体" panose="02010609060101010101" pitchFamily="49" charset="-122"/>
              <a:ea typeface="黑体" panose="02010609060101010101" pitchFamily="49" charset="-122"/>
            </a:endParaRPr>
          </a:p>
        </p:txBody>
      </p:sp>
      <p:sp>
        <p:nvSpPr>
          <p:cNvPr id="5" name="TextBox 4">
            <a:hlinkClick r:id="rId2" action="ppaction://hlinksldjump"/>
          </p:cNvPr>
          <p:cNvSpPr txBox="1"/>
          <p:nvPr/>
        </p:nvSpPr>
        <p:spPr>
          <a:xfrm>
            <a:off x="1285852" y="500042"/>
            <a:ext cx="4824536" cy="430887"/>
          </a:xfrm>
          <a:prstGeom prst="rect">
            <a:avLst/>
          </a:prstGeom>
          <a:solidFill>
            <a:schemeClr val="bg1"/>
          </a:solidFill>
        </p:spPr>
        <p:txBody>
          <a:bodyPr wrap="square" rtlCol="0">
            <a:spAutoFit/>
          </a:bodyPr>
          <a:lstStyle/>
          <a:p>
            <a:r>
              <a:rPr lang="zh-CN" altLang="en-US" sz="2200" dirty="0">
                <a:solidFill>
                  <a:srgbClr val="0033CC"/>
                </a:solidFill>
                <a:latin typeface="黑体" panose="02010609060101010101" pitchFamily="49" charset="-122"/>
                <a:ea typeface="黑体" panose="02010609060101010101" pitchFamily="49" charset="-122"/>
              </a:rPr>
              <a:t>提出人类能否移居别的星球这一问题</a:t>
            </a:r>
          </a:p>
        </p:txBody>
      </p:sp>
      <p:sp>
        <p:nvSpPr>
          <p:cNvPr id="7" name="TextBox 6"/>
          <p:cNvSpPr txBox="1"/>
          <p:nvPr/>
        </p:nvSpPr>
        <p:spPr>
          <a:xfrm>
            <a:off x="1071538" y="3214686"/>
            <a:ext cx="5286412" cy="430887"/>
          </a:xfrm>
          <a:prstGeom prst="rect">
            <a:avLst/>
          </a:prstGeom>
          <a:noFill/>
        </p:spPr>
        <p:txBody>
          <a:bodyPr wrap="square" rtlCol="0">
            <a:spAutoFit/>
          </a:bodyPr>
          <a:lstStyle/>
          <a:p>
            <a:pPr lvl="0"/>
            <a:r>
              <a:rPr lang="zh-CN" altLang="en-US" sz="2200" dirty="0" smtClean="0">
                <a:solidFill>
                  <a:prstClr val="black"/>
                </a:solidFill>
                <a:latin typeface="黑体" panose="02010609060101010101" pitchFamily="49" charset="-122"/>
                <a:ea typeface="黑体" panose="02010609060101010101" pitchFamily="49" charset="-122"/>
              </a:rPr>
              <a:t>人类随意毁坏自然资源，威胁人类生存</a:t>
            </a:r>
            <a:endParaRPr lang="zh-CN" altLang="en-US" sz="2200" dirty="0">
              <a:solidFill>
                <a:prstClr val="black"/>
              </a:solidFill>
              <a:latin typeface="黑体" panose="02010609060101010101" pitchFamily="49" charset="-122"/>
              <a:ea typeface="黑体" panose="02010609060101010101" pitchFamily="49" charset="-122"/>
            </a:endParaRPr>
          </a:p>
        </p:txBody>
      </p:sp>
      <p:sp>
        <p:nvSpPr>
          <p:cNvPr id="9" name="TextBox 8"/>
          <p:cNvSpPr txBox="1"/>
          <p:nvPr/>
        </p:nvSpPr>
        <p:spPr>
          <a:xfrm>
            <a:off x="1142976" y="4071942"/>
            <a:ext cx="4643470" cy="430887"/>
          </a:xfrm>
          <a:prstGeom prst="rect">
            <a:avLst/>
          </a:prstGeom>
          <a:noFill/>
        </p:spPr>
        <p:txBody>
          <a:bodyPr wrap="square" rtlCol="0">
            <a:spAutoFit/>
          </a:bodyPr>
          <a:lstStyle/>
          <a:p>
            <a:pPr lvl="0"/>
            <a:r>
              <a:rPr lang="zh-CN" altLang="en-US" sz="2200" dirty="0" smtClean="0">
                <a:solidFill>
                  <a:prstClr val="black"/>
                </a:solidFill>
                <a:latin typeface="黑体" panose="02010609060101010101" pitchFamily="49" charset="-122"/>
                <a:ea typeface="黑体" panose="02010609060101010101" pitchFamily="49" charset="-122"/>
              </a:rPr>
              <a:t>人类不能移居到别的星球</a:t>
            </a:r>
            <a:endParaRPr lang="zh-CN" altLang="en-US" sz="2200" dirty="0">
              <a:solidFill>
                <a:prstClr val="black"/>
              </a:solidFill>
              <a:latin typeface="黑体" panose="02010609060101010101" pitchFamily="49" charset="-122"/>
              <a:ea typeface="黑体" panose="02010609060101010101" pitchFamily="49" charset="-122"/>
            </a:endParaRPr>
          </a:p>
        </p:txBody>
      </p:sp>
      <p:sp>
        <p:nvSpPr>
          <p:cNvPr id="10" name="TextBox 9"/>
          <p:cNvSpPr txBox="1"/>
          <p:nvPr/>
        </p:nvSpPr>
        <p:spPr>
          <a:xfrm>
            <a:off x="1142976" y="4500570"/>
            <a:ext cx="4857784" cy="430887"/>
          </a:xfrm>
          <a:prstGeom prst="rect">
            <a:avLst/>
          </a:prstGeom>
          <a:noFill/>
        </p:spPr>
        <p:txBody>
          <a:bodyPr wrap="square" rtlCol="0">
            <a:spAutoFit/>
          </a:bodyPr>
          <a:lstStyle/>
          <a:p>
            <a:pPr lvl="0"/>
            <a:r>
              <a:rPr lang="zh-CN" altLang="en-US" sz="2200" dirty="0" smtClean="0">
                <a:solidFill>
                  <a:prstClr val="black"/>
                </a:solidFill>
                <a:latin typeface="黑体" panose="02010609060101010101" pitchFamily="49" charset="-122"/>
                <a:ea typeface="黑体" panose="02010609060101010101" pitchFamily="49" charset="-122"/>
              </a:rPr>
              <a:t>科学家设想建造移民基地并不现实</a:t>
            </a:r>
            <a:endParaRPr lang="zh-CN" altLang="en-US" sz="2200" dirty="0">
              <a:solidFill>
                <a:prstClr val="black"/>
              </a:solidFill>
              <a:latin typeface="黑体" panose="02010609060101010101" pitchFamily="49" charset="-122"/>
              <a:ea typeface="黑体" panose="02010609060101010101" pitchFamily="49" charset="-122"/>
            </a:endParaRPr>
          </a:p>
        </p:txBody>
      </p:sp>
      <p:sp>
        <p:nvSpPr>
          <p:cNvPr id="11" name="TextBox 10"/>
          <p:cNvSpPr txBox="1"/>
          <p:nvPr/>
        </p:nvSpPr>
        <p:spPr>
          <a:xfrm>
            <a:off x="1142976" y="4929198"/>
            <a:ext cx="4714908" cy="430887"/>
          </a:xfrm>
          <a:prstGeom prst="rect">
            <a:avLst/>
          </a:prstGeom>
          <a:noFill/>
        </p:spPr>
        <p:txBody>
          <a:bodyPr wrap="square" rtlCol="0">
            <a:spAutoFit/>
          </a:bodyPr>
          <a:lstStyle/>
          <a:p>
            <a:pPr lvl="0"/>
            <a:r>
              <a:rPr lang="zh-CN" altLang="en-US" sz="2200" dirty="0" smtClean="0">
                <a:solidFill>
                  <a:prstClr val="black"/>
                </a:solidFill>
                <a:latin typeface="黑体" panose="02010609060101010101" pitchFamily="49" charset="-122"/>
                <a:ea typeface="黑体" panose="02010609060101010101" pitchFamily="49" charset="-122"/>
              </a:rPr>
              <a:t>地球太可爱，又太容易破碎了</a:t>
            </a:r>
            <a:endParaRPr lang="zh-CN" altLang="en-US" sz="2200" dirty="0">
              <a:solidFill>
                <a:prstClr val="black"/>
              </a:solidFill>
              <a:latin typeface="黑体" panose="02010609060101010101" pitchFamily="49" charset="-122"/>
              <a:ea typeface="黑体" panose="02010609060101010101" pitchFamily="49" charset="-122"/>
            </a:endParaRPr>
          </a:p>
        </p:txBody>
      </p:sp>
      <p:sp>
        <p:nvSpPr>
          <p:cNvPr id="12" name="TextBox 11"/>
          <p:cNvSpPr txBox="1"/>
          <p:nvPr/>
        </p:nvSpPr>
        <p:spPr>
          <a:xfrm>
            <a:off x="1214414" y="5357826"/>
            <a:ext cx="5000660" cy="430887"/>
          </a:xfrm>
          <a:prstGeom prst="rect">
            <a:avLst/>
          </a:prstGeom>
          <a:noFill/>
        </p:spPr>
        <p:txBody>
          <a:bodyPr wrap="square" rtlCol="0">
            <a:spAutoFit/>
          </a:bodyPr>
          <a:lstStyle/>
          <a:p>
            <a:pPr lvl="0"/>
            <a:r>
              <a:rPr lang="zh-CN" altLang="en-US" sz="2200" dirty="0" smtClean="0">
                <a:solidFill>
                  <a:prstClr val="black"/>
                </a:solidFill>
                <a:latin typeface="黑体" panose="02010609060101010101" pitchFamily="49" charset="-122"/>
                <a:ea typeface="黑体" panose="02010609060101010101" pitchFamily="49" charset="-122"/>
              </a:rPr>
              <a:t>我们要保护地球，保护地球的生态环境</a:t>
            </a:r>
            <a:endParaRPr lang="zh-CN" altLang="en-US" sz="2200" dirty="0">
              <a:solidFill>
                <a:prstClr val="black"/>
              </a:solidFill>
              <a:latin typeface="黑体" panose="02010609060101010101" pitchFamily="49" charset="-122"/>
              <a:ea typeface="黑体" panose="02010609060101010101" pitchFamily="49" charset="-122"/>
            </a:endParaRPr>
          </a:p>
        </p:txBody>
      </p:sp>
      <p:sp>
        <p:nvSpPr>
          <p:cNvPr id="8" name="TextBox 7"/>
          <p:cNvSpPr txBox="1"/>
          <p:nvPr/>
        </p:nvSpPr>
        <p:spPr>
          <a:xfrm>
            <a:off x="1142976" y="3643314"/>
            <a:ext cx="4714908" cy="430887"/>
          </a:xfrm>
          <a:prstGeom prst="rect">
            <a:avLst/>
          </a:prstGeom>
          <a:noFill/>
        </p:spPr>
        <p:txBody>
          <a:bodyPr wrap="square" rtlCol="0">
            <a:spAutoFit/>
          </a:bodyPr>
          <a:lstStyle/>
          <a:p>
            <a:pPr lvl="0"/>
            <a:r>
              <a:rPr lang="zh-CN" altLang="en-US" sz="2200" dirty="0" smtClean="0">
                <a:solidFill>
                  <a:prstClr val="black"/>
                </a:solidFill>
                <a:latin typeface="黑体" panose="02010609060101010101" pitchFamily="49" charset="-122"/>
                <a:ea typeface="黑体" panose="02010609060101010101" pitchFamily="49" charset="-122"/>
              </a:rPr>
              <a:t>我们不能移居到别的星球上去吗</a:t>
            </a:r>
            <a:endParaRPr lang="zh-CN" altLang="en-US" sz="2200" dirty="0">
              <a:solidFill>
                <a:prstClr val="black"/>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82133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ppt_x"/>
                                          </p:val>
                                        </p:tav>
                                        <p:tav tm="100000">
                                          <p:val>
                                            <p:strVal val="#ppt_x"/>
                                          </p:val>
                                        </p:tav>
                                      </p:tavLst>
                                    </p:anim>
                                    <p:anim calcmode="lin" valueType="num">
                                      <p:cBhvr additive="base">
                                        <p:cTn id="2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1+#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1000" fill="hold"/>
                                        <p:tgtEl>
                                          <p:spTgt spid="5"/>
                                        </p:tgtEl>
                                        <p:attrNameLst>
                                          <p:attrName>ppt_x</p:attrName>
                                        </p:attrNameLst>
                                      </p:cBhvr>
                                      <p:tavLst>
                                        <p:tav tm="0">
                                          <p:val>
                                            <p:strVal val="#ppt_x"/>
                                          </p:val>
                                        </p:tav>
                                        <p:tav tm="100000">
                                          <p:val>
                                            <p:strVal val="#ppt_x"/>
                                          </p:val>
                                        </p:tav>
                                      </p:tavLst>
                                    </p:anim>
                                    <p:anim calcmode="lin" valueType="num">
                                      <p:cBhvr additive="base">
                                        <p:cTn id="3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ppt_x"/>
                                          </p:val>
                                        </p:tav>
                                        <p:tav tm="100000">
                                          <p:val>
                                            <p:strVal val="#ppt_x"/>
                                          </p:val>
                                        </p:tav>
                                      </p:tavLst>
                                    </p:anim>
                                    <p:anim calcmode="lin" valueType="num">
                                      <p:cBhvr additive="base">
                                        <p:cTn id="44"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1000" fill="hold"/>
                                        <p:tgtEl>
                                          <p:spTgt spid="10"/>
                                        </p:tgtEl>
                                        <p:attrNameLst>
                                          <p:attrName>ppt_x</p:attrName>
                                        </p:attrNameLst>
                                      </p:cBhvr>
                                      <p:tavLst>
                                        <p:tav tm="0">
                                          <p:val>
                                            <p:strVal val="#ppt_x"/>
                                          </p:val>
                                        </p:tav>
                                        <p:tav tm="100000">
                                          <p:val>
                                            <p:strVal val="#ppt_x"/>
                                          </p:val>
                                        </p:tav>
                                      </p:tavLst>
                                    </p:anim>
                                    <p:anim calcmode="lin" valueType="num">
                                      <p:cBhvr additive="base">
                                        <p:cTn id="50"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1000" fill="hold"/>
                                        <p:tgtEl>
                                          <p:spTgt spid="11"/>
                                        </p:tgtEl>
                                        <p:attrNameLst>
                                          <p:attrName>ppt_x</p:attrName>
                                        </p:attrNameLst>
                                      </p:cBhvr>
                                      <p:tavLst>
                                        <p:tav tm="0">
                                          <p:val>
                                            <p:strVal val="#ppt_x"/>
                                          </p:val>
                                        </p:tav>
                                        <p:tav tm="100000">
                                          <p:val>
                                            <p:strVal val="#ppt_x"/>
                                          </p:val>
                                        </p:tav>
                                      </p:tavLst>
                                    </p:anim>
                                    <p:anim calcmode="lin" valueType="num">
                                      <p:cBhvr additive="base">
                                        <p:cTn id="5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1000" fill="hold"/>
                                        <p:tgtEl>
                                          <p:spTgt spid="12"/>
                                        </p:tgtEl>
                                        <p:attrNameLst>
                                          <p:attrName>ppt_x</p:attrName>
                                        </p:attrNameLst>
                                      </p:cBhvr>
                                      <p:tavLst>
                                        <p:tav tm="0">
                                          <p:val>
                                            <p:strVal val="#ppt_x"/>
                                          </p:val>
                                        </p:tav>
                                        <p:tav tm="100000">
                                          <p:val>
                                            <p:strVal val="#ppt_x"/>
                                          </p:val>
                                        </p:tav>
                                      </p:tavLst>
                                    </p:anim>
                                    <p:anim calcmode="lin" valueType="num">
                                      <p:cBhvr additive="base">
                                        <p:cTn id="6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P spid="5" grpId="0" animBg="1"/>
      <p:bldP spid="7" grpId="0"/>
      <p:bldP spid="9" grpId="0"/>
      <p:bldP spid="10" grpId="0"/>
      <p:bldP spid="11" grpId="0"/>
      <p:bldP spid="1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908721"/>
            <a:ext cx="3888432" cy="4995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3" name="TextBox 42"/>
          <p:cNvSpPr txBox="1"/>
          <p:nvPr/>
        </p:nvSpPr>
        <p:spPr>
          <a:xfrm>
            <a:off x="384161" y="5612256"/>
            <a:ext cx="432048" cy="246221"/>
          </a:xfrm>
          <a:prstGeom prst="rect">
            <a:avLst/>
          </a:prstGeom>
          <a:solidFill>
            <a:schemeClr val="bg1"/>
          </a:solidFill>
        </p:spPr>
        <p:txBody>
          <a:bodyPr wrap="square" rtlCol="0">
            <a:spAutoFit/>
          </a:bodyPr>
          <a:lstStyle/>
          <a:p>
            <a:r>
              <a:rPr lang="en-US" altLang="zh-CN" sz="1000" dirty="0">
                <a:solidFill>
                  <a:prstClr val="black"/>
                </a:solidFill>
                <a:latin typeface="Calibri"/>
                <a:ea typeface="宋体" panose="02010600030101010101" pitchFamily="2" charset="-122"/>
              </a:rPr>
              <a:t>88</a:t>
            </a:r>
            <a:endParaRPr lang="zh-CN" altLang="en-US" sz="1000" dirty="0">
              <a:solidFill>
                <a:prstClr val="black"/>
              </a:solidFill>
              <a:latin typeface="Calibri"/>
              <a:ea typeface="宋体" panose="02010600030101010101" pitchFamily="2" charset="-122"/>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35082" y="905368"/>
            <a:ext cx="3983717" cy="500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文本框 34"/>
          <p:cNvSpPr txBox="1"/>
          <p:nvPr/>
        </p:nvSpPr>
        <p:spPr>
          <a:xfrm>
            <a:off x="467544" y="1700808"/>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1</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5" name="文本框 34"/>
          <p:cNvSpPr txBox="1"/>
          <p:nvPr/>
        </p:nvSpPr>
        <p:spPr>
          <a:xfrm>
            <a:off x="467544" y="2420888"/>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2</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6" name="文本框 34"/>
          <p:cNvSpPr txBox="1"/>
          <p:nvPr/>
        </p:nvSpPr>
        <p:spPr>
          <a:xfrm>
            <a:off x="467544" y="2912894"/>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3</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7" name="文本框 34"/>
          <p:cNvSpPr txBox="1"/>
          <p:nvPr/>
        </p:nvSpPr>
        <p:spPr>
          <a:xfrm>
            <a:off x="467544" y="3632974"/>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4</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8" name="文本框 34"/>
          <p:cNvSpPr txBox="1"/>
          <p:nvPr/>
        </p:nvSpPr>
        <p:spPr>
          <a:xfrm>
            <a:off x="467544" y="4353054"/>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5</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9" name="文本框 34"/>
          <p:cNvSpPr txBox="1"/>
          <p:nvPr/>
        </p:nvSpPr>
        <p:spPr>
          <a:xfrm>
            <a:off x="467544" y="4713094"/>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6</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0" name="文本框 34"/>
          <p:cNvSpPr txBox="1"/>
          <p:nvPr/>
        </p:nvSpPr>
        <p:spPr>
          <a:xfrm>
            <a:off x="4133595" y="1640197"/>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7</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1" name="文本框 34"/>
          <p:cNvSpPr txBox="1"/>
          <p:nvPr/>
        </p:nvSpPr>
        <p:spPr>
          <a:xfrm>
            <a:off x="4133595" y="2192814"/>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8</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2" name="文本框 34"/>
          <p:cNvSpPr txBox="1"/>
          <p:nvPr/>
        </p:nvSpPr>
        <p:spPr>
          <a:xfrm>
            <a:off x="4133595" y="2546385"/>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9</a:t>
            </a:r>
            <a:endParaRPr lang="zh-CN" altLang="en-US" sz="1350" b="1" dirty="0">
              <a:solidFill>
                <a:srgbClr val="FF0000"/>
              </a:solidFill>
              <a:latin typeface="黑体" panose="02010609060101010101" pitchFamily="49" charset="-122"/>
              <a:ea typeface="黑体" panose="02010609060101010101" pitchFamily="49" charset="-122"/>
            </a:endParaRPr>
          </a:p>
        </p:txBody>
      </p:sp>
      <p:cxnSp>
        <p:nvCxnSpPr>
          <p:cNvPr id="13" name="直接连接符 12"/>
          <p:cNvCxnSpPr/>
          <p:nvPr/>
        </p:nvCxnSpPr>
        <p:spPr>
          <a:xfrm>
            <a:off x="2195736" y="2276872"/>
            <a:ext cx="129614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67544" y="2470039"/>
            <a:ext cx="2016224" cy="152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11930" y="2803880"/>
            <a:ext cx="1440160" cy="152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60740" y="3186894"/>
            <a:ext cx="1607004" cy="76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261388" y="4221089"/>
            <a:ext cx="1230493" cy="76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67544" y="4421874"/>
            <a:ext cx="21602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511660" y="4781914"/>
            <a:ext cx="1512168" cy="152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195912" y="5157192"/>
            <a:ext cx="129596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03548" y="5301208"/>
            <a:ext cx="11881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076056" y="2060848"/>
            <a:ext cx="2016224" cy="152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133595" y="2259912"/>
            <a:ext cx="142524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355976" y="2420888"/>
            <a:ext cx="2088232" cy="152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588224" y="2981715"/>
            <a:ext cx="504056" cy="76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133596" y="3164037"/>
            <a:ext cx="1587361" cy="76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对话气泡: 圆角矩形 14"/>
          <p:cNvSpPr/>
          <p:nvPr/>
        </p:nvSpPr>
        <p:spPr>
          <a:xfrm>
            <a:off x="7203686" y="2546386"/>
            <a:ext cx="1796616" cy="2235529"/>
          </a:xfrm>
          <a:prstGeom prst="wedgeRoundRectCallout">
            <a:avLst>
              <a:gd name="adj1" fmla="val -88715"/>
              <a:gd name="adj2" fmla="val -17209"/>
              <a:gd name="adj3" fmla="val 16667"/>
            </a:avLst>
          </a:prstGeom>
          <a:solidFill>
            <a:schemeClr val="lt1"/>
          </a:solidFill>
          <a:ln w="25400">
            <a:solidFill>
              <a:srgbClr val="2060BE"/>
            </a:solidFill>
          </a:ln>
          <a:effectLst/>
        </p:spPr>
        <p:style>
          <a:lnRef idx="2">
            <a:schemeClr val="accent1"/>
          </a:lnRef>
          <a:fillRef idx="1">
            <a:schemeClr val="lt1"/>
          </a:fillRef>
          <a:effectRef idx="0">
            <a:schemeClr val="accent1"/>
          </a:effectRef>
          <a:fontRef idx="minor">
            <a:schemeClr val="dk1"/>
          </a:fontRef>
        </p:style>
        <p:txBody>
          <a:bodyPr rtlCol="0" anchor="ctr"/>
          <a:lstStyle/>
          <a:p>
            <a:r>
              <a:rPr lang="zh-CN" altLang="en-US" sz="2400" dirty="0">
                <a:solidFill>
                  <a:prstClr val="black"/>
                </a:solidFill>
                <a:latin typeface="黑体" panose="02010609060101010101" pitchFamily="49" charset="-122"/>
                <a:ea typeface="黑体" panose="02010609060101010101" pitchFamily="49" charset="-122"/>
              </a:rPr>
              <a:t>关键句有的在段首，有的在中间，也有的在后面。</a:t>
            </a:r>
          </a:p>
        </p:txBody>
      </p:sp>
      <p:pic>
        <p:nvPicPr>
          <p:cNvPr id="39" name="图片 3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59632" y="1137833"/>
            <a:ext cx="360040" cy="360040"/>
          </a:xfrm>
          <a:prstGeom prst="rect">
            <a:avLst/>
          </a:prstGeom>
        </p:spPr>
      </p:pic>
      <p:sp>
        <p:nvSpPr>
          <p:cNvPr id="41" name="文本框 6"/>
          <p:cNvSpPr txBox="1"/>
          <p:nvPr/>
        </p:nvSpPr>
        <p:spPr>
          <a:xfrm>
            <a:off x="1255470" y="1149273"/>
            <a:ext cx="364202" cy="307777"/>
          </a:xfrm>
          <a:prstGeom prst="rect">
            <a:avLst/>
          </a:prstGeom>
          <a:noFill/>
        </p:spPr>
        <p:txBody>
          <a:bodyPr wrap="non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kumimoji="1" lang="en-US" altLang="zh-CN" b="1" dirty="0">
                <a:solidFill>
                  <a:srgbClr val="FF6E00"/>
                </a:solidFill>
                <a:latin typeface="宋体" panose="02010600030101010101" pitchFamily="2" charset="-122"/>
                <a:ea typeface="宋体" panose="02010600030101010101" pitchFamily="2" charset="-122"/>
              </a:rPr>
              <a:t>19</a:t>
            </a:r>
            <a:endParaRPr kumimoji="1" lang="zh-CN" altLang="en-US" sz="1600" b="1" dirty="0">
              <a:solidFill>
                <a:srgbClr val="FF6E00"/>
              </a:solidFill>
              <a:latin typeface="宋体" panose="02010600030101010101" pitchFamily="2" charset="-122"/>
              <a:ea typeface="宋体" panose="02010600030101010101" pitchFamily="2" charset="-122"/>
            </a:endParaRPr>
          </a:p>
        </p:txBody>
      </p:sp>
      <p:sp>
        <p:nvSpPr>
          <p:cNvPr id="3" name="TextBox 2"/>
          <p:cNvSpPr txBox="1"/>
          <p:nvPr/>
        </p:nvSpPr>
        <p:spPr>
          <a:xfrm>
            <a:off x="6987662" y="5625132"/>
            <a:ext cx="432048" cy="246221"/>
          </a:xfrm>
          <a:prstGeom prst="rect">
            <a:avLst/>
          </a:prstGeom>
          <a:solidFill>
            <a:schemeClr val="bg1"/>
          </a:solidFill>
        </p:spPr>
        <p:txBody>
          <a:bodyPr wrap="square" rtlCol="0">
            <a:spAutoFit/>
          </a:bodyPr>
          <a:lstStyle/>
          <a:p>
            <a:r>
              <a:rPr lang="en-US" altLang="zh-CN" sz="1000" dirty="0">
                <a:solidFill>
                  <a:prstClr val="black"/>
                </a:solidFill>
                <a:latin typeface="Calibri"/>
                <a:ea typeface="宋体" panose="02010600030101010101" pitchFamily="2" charset="-122"/>
              </a:rPr>
              <a:t>89</a:t>
            </a:r>
            <a:endParaRPr lang="zh-CN" altLang="en-US" sz="10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xmlns="" val="20436732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nvPr>
        </p:nvGraphicFramePr>
        <p:xfrm>
          <a:off x="395536" y="1052737"/>
          <a:ext cx="8352928" cy="4724471"/>
        </p:xfrm>
        <a:graphic>
          <a:graphicData uri="http://schemas.openxmlformats.org/drawingml/2006/table">
            <a:tbl>
              <a:tblPr firstRow="1" bandRow="1">
                <a:tableStyleId>{5940675A-B579-460E-94D1-54222C63F5DA}</a:tableStyleId>
              </a:tblPr>
              <a:tblGrid>
                <a:gridCol w="720080">
                  <a:extLst>
                    <a:ext uri="{9D8B030D-6E8A-4147-A177-3AD203B41FA5}">
                      <a16:colId xmlns:a16="http://schemas.microsoft.com/office/drawing/2014/main" xmlns="" val="20000"/>
                    </a:ext>
                  </a:extLst>
                </a:gridCol>
                <a:gridCol w="5134776">
                  <a:extLst>
                    <a:ext uri="{9D8B030D-6E8A-4147-A177-3AD203B41FA5}">
                      <a16:colId xmlns:a16="http://schemas.microsoft.com/office/drawing/2014/main" xmlns="" val="20001"/>
                    </a:ext>
                  </a:extLst>
                </a:gridCol>
                <a:gridCol w="2498072">
                  <a:extLst>
                    <a:ext uri="{9D8B030D-6E8A-4147-A177-3AD203B41FA5}">
                      <a16:colId xmlns:a16="http://schemas.microsoft.com/office/drawing/2014/main" xmlns="" val="20002"/>
                    </a:ext>
                  </a:extLst>
                </a:gridCol>
              </a:tblGrid>
              <a:tr h="834815">
                <a:tc>
                  <a:txBody>
                    <a:bodyPr/>
                    <a:lstStyle/>
                    <a:p>
                      <a:r>
                        <a:rPr lang="zh-CN" altLang="en-US" sz="2400" dirty="0" smtClean="0">
                          <a:latin typeface="黑体" panose="02010609060101010101" pitchFamily="49" charset="-122"/>
                          <a:ea typeface="黑体" panose="02010609060101010101" pitchFamily="49" charset="-122"/>
                        </a:rPr>
                        <a:t>段落</a:t>
                      </a:r>
                      <a:endParaRPr lang="zh-CN" altLang="en-US" sz="2400" dirty="0">
                        <a:latin typeface="黑体" panose="02010609060101010101" pitchFamily="49" charset="-122"/>
                        <a:ea typeface="黑体" panose="02010609060101010101" pitchFamily="49" charset="-122"/>
                      </a:endParaRPr>
                    </a:p>
                  </a:txBody>
                  <a:tcPr/>
                </a:tc>
                <a:tc>
                  <a:txBody>
                    <a:bodyPr/>
                    <a:lstStyle/>
                    <a:p>
                      <a:pPr algn="ctr"/>
                      <a:r>
                        <a:rPr lang="zh-CN" altLang="en-US" sz="2400" dirty="0" smtClean="0">
                          <a:latin typeface="黑体" panose="02010609060101010101" pitchFamily="49" charset="-122"/>
                          <a:ea typeface="黑体" panose="02010609060101010101" pitchFamily="49" charset="-122"/>
                        </a:rPr>
                        <a:t>提取关键词语</a:t>
                      </a:r>
                      <a:endParaRPr lang="en-US" altLang="zh-CN" sz="2400" baseline="0" dirty="0" smtClean="0">
                        <a:latin typeface="黑体" panose="02010609060101010101" pitchFamily="49" charset="-122"/>
                        <a:ea typeface="黑体" panose="02010609060101010101" pitchFamily="49" charset="-122"/>
                      </a:endParaRPr>
                    </a:p>
                    <a:p>
                      <a:pPr algn="ctr"/>
                      <a:r>
                        <a:rPr lang="zh-CN" altLang="en-US" sz="2400" dirty="0" smtClean="0">
                          <a:latin typeface="黑体" panose="02010609060101010101" pitchFamily="49" charset="-122"/>
                          <a:ea typeface="黑体" panose="02010609060101010101" pitchFamily="49" charset="-122"/>
                        </a:rPr>
                        <a:t>概括段落内容</a:t>
                      </a:r>
                      <a:endParaRPr lang="zh-CN" altLang="en-US" sz="2400" dirty="0">
                        <a:latin typeface="黑体" panose="02010609060101010101" pitchFamily="49" charset="-122"/>
                        <a:ea typeface="黑体" panose="02010609060101010101" pitchFamily="49" charset="-122"/>
                      </a:endParaRPr>
                    </a:p>
                  </a:txBody>
                  <a:tcPr/>
                </a:tc>
                <a:tc>
                  <a:txBody>
                    <a:bodyPr/>
                    <a:lstStyle/>
                    <a:p>
                      <a:r>
                        <a:rPr lang="zh-CN" altLang="en-US" sz="2400" dirty="0" smtClean="0">
                          <a:latin typeface="黑体" panose="02010609060101010101" pitchFamily="49" charset="-122"/>
                          <a:ea typeface="黑体" panose="02010609060101010101" pitchFamily="49" charset="-122"/>
                        </a:rPr>
                        <a:t>课文讲了那几方面的内容</a:t>
                      </a:r>
                      <a:endParaRPr lang="zh-CN" altLang="en-US" sz="24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xmlns="" val="10000"/>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1</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地球美丽壮观，和蔼可亲</a:t>
                      </a:r>
                      <a:endParaRPr lang="zh-CN" altLang="en-US" sz="2200" dirty="0">
                        <a:latin typeface="黑体" panose="02010609060101010101" pitchFamily="49" charset="-122"/>
                        <a:ea typeface="黑体" panose="02010609060101010101" pitchFamily="49" charset="-122"/>
                      </a:endParaRPr>
                    </a:p>
                  </a:txBody>
                  <a:tcPr/>
                </a:tc>
                <a:tc rowSpan="9">
                  <a:txBody>
                    <a:bodyPr/>
                    <a:lstStyle/>
                    <a:p>
                      <a:endParaRPr lang="zh-CN" altLang="en-US" sz="2200" dirty="0">
                        <a:latin typeface="黑体" panose="02010609060101010101" pitchFamily="49" charset="-122"/>
                        <a:ea typeface="黑体" panose="02010609060101010101" pitchFamily="49" charset="-122"/>
                      </a:endParaRPr>
                    </a:p>
                  </a:txBody>
                  <a:tcPr/>
                </a:tc>
                <a:extLst>
                  <a:ext uri="{0D108BD9-81ED-4DB2-BD59-A6C34878D82A}">
                    <a16:rowId xmlns:a16="http://schemas.microsoft.com/office/drawing/2014/main" xmlns="" val="10001"/>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2</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地球是渺小的</a:t>
                      </a:r>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2"/>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3</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地球所拥有的自然资源也是有限的</a:t>
                      </a:r>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3"/>
                  </a:ext>
                </a:extLst>
              </a:tr>
              <a:tr h="314856">
                <a:tc>
                  <a:txBody>
                    <a:bodyPr/>
                    <a:lstStyle/>
                    <a:p>
                      <a:pPr algn="ctr"/>
                      <a:r>
                        <a:rPr lang="en-US" altLang="zh-CN" sz="2200" dirty="0" smtClean="0">
                          <a:latin typeface="黑体" panose="02010609060101010101" pitchFamily="49" charset="-122"/>
                          <a:ea typeface="黑体" panose="02010609060101010101" pitchFamily="49" charset="-122"/>
                        </a:rPr>
                        <a:t>4</a:t>
                      </a:r>
                      <a:endParaRPr lang="zh-CN" altLang="en-US" sz="2200" dirty="0">
                        <a:latin typeface="黑体" panose="02010609060101010101" pitchFamily="49" charset="-122"/>
                        <a:ea typeface="黑体" panose="02010609060101010101" pitchFamily="49" charset="-122"/>
                      </a:endParaRPr>
                    </a:p>
                  </a:txBody>
                  <a:tcPr/>
                </a:tc>
                <a:tc>
                  <a:txBody>
                    <a:bodyPr/>
                    <a:lstStyle/>
                    <a:p>
                      <a:pPr marL="0" algn="l" defTabSz="914400" rtl="0" eaLnBrk="1" latinLnBrk="0" hangingPunct="1"/>
                      <a:r>
                        <a:rPr lang="zh-CN" altLang="en-US" sz="2200" kern="1200" dirty="0" smtClean="0">
                          <a:solidFill>
                            <a:schemeClr val="tx1"/>
                          </a:solidFill>
                          <a:latin typeface="黑体" panose="02010609060101010101" pitchFamily="49" charset="-122"/>
                          <a:ea typeface="黑体" panose="02010609060101010101" pitchFamily="49" charset="-122"/>
                          <a:cs typeface="+mn-cs"/>
                        </a:rPr>
                        <a:t>人类随意毁坏自然资源，威胁人类生存</a:t>
                      </a:r>
                      <a:endParaRPr lang="zh-CN" altLang="en-US" sz="2200" kern="1200" dirty="0">
                        <a:solidFill>
                          <a:schemeClr val="tx1"/>
                        </a:solidFill>
                        <a:latin typeface="黑体" panose="02010609060101010101" pitchFamily="49" charset="-122"/>
                        <a:ea typeface="黑体" panose="02010609060101010101" pitchFamily="49" charset="-122"/>
                        <a:cs typeface="+mn-cs"/>
                      </a:endParaRPr>
                    </a:p>
                  </a:txBody>
                  <a:tcPr/>
                </a:tc>
                <a:tc vMerge="1">
                  <a:txBody>
                    <a:bodyPr/>
                    <a:lstStyle/>
                    <a:p>
                      <a:endParaRPr lang="zh-CN" altLang="en-US" dirty="0"/>
                    </a:p>
                  </a:txBody>
                  <a:tcPr/>
                </a:tc>
                <a:extLst>
                  <a:ext uri="{0D108BD9-81ED-4DB2-BD59-A6C34878D82A}">
                    <a16:rowId xmlns:a16="http://schemas.microsoft.com/office/drawing/2014/main" xmlns="" val="10004"/>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5</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我们不能移居到别的星球上去吗</a:t>
                      </a:r>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5"/>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6</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人类不能移居到别的星球</a:t>
                      </a:r>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6"/>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7</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科学家设想建造移民基地并不现实</a:t>
                      </a:r>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7"/>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8</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地球太可爱，又太容易破碎了</a:t>
                      </a:r>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8"/>
                  </a:ext>
                </a:extLst>
              </a:tr>
              <a:tr h="432867">
                <a:tc>
                  <a:txBody>
                    <a:bodyPr/>
                    <a:lstStyle/>
                    <a:p>
                      <a:pPr algn="ctr"/>
                      <a:r>
                        <a:rPr lang="en-US" altLang="zh-CN" sz="2200" dirty="0" smtClean="0">
                          <a:latin typeface="黑体" panose="02010609060101010101" pitchFamily="49" charset="-122"/>
                          <a:ea typeface="黑体" panose="02010609060101010101" pitchFamily="49" charset="-122"/>
                        </a:rPr>
                        <a:t>9</a:t>
                      </a:r>
                      <a:endParaRPr lang="zh-CN" altLang="en-US" sz="2200" dirty="0">
                        <a:latin typeface="黑体" panose="02010609060101010101" pitchFamily="49" charset="-122"/>
                        <a:ea typeface="黑体" panose="02010609060101010101" pitchFamily="49" charset="-122"/>
                      </a:endParaRPr>
                    </a:p>
                  </a:txBody>
                  <a:tcPr/>
                </a:tc>
                <a:tc>
                  <a:txBody>
                    <a:bodyPr/>
                    <a:lstStyle/>
                    <a:p>
                      <a:r>
                        <a:rPr lang="zh-CN" altLang="en-US" sz="2200" dirty="0" smtClean="0">
                          <a:latin typeface="黑体" panose="02010609060101010101" pitchFamily="49" charset="-122"/>
                          <a:ea typeface="黑体" panose="02010609060101010101" pitchFamily="49" charset="-122"/>
                        </a:rPr>
                        <a:t>我们要保护地球，保护地球的生态环境</a:t>
                      </a:r>
                      <a:endParaRPr lang="zh-CN" altLang="en-US" sz="2200" dirty="0">
                        <a:latin typeface="黑体" panose="02010609060101010101" pitchFamily="49" charset="-122"/>
                        <a:ea typeface="黑体" panose="02010609060101010101" pitchFamily="49" charset="-122"/>
                      </a:endParaRPr>
                    </a:p>
                  </a:txBody>
                  <a:tcPr/>
                </a:tc>
                <a:tc vMerge="1">
                  <a:txBody>
                    <a:bodyPr/>
                    <a:lstStyle/>
                    <a:p>
                      <a:endParaRPr lang="zh-CN" altLang="en-US" dirty="0"/>
                    </a:p>
                  </a:txBody>
                  <a:tcPr/>
                </a:tc>
                <a:extLst>
                  <a:ext uri="{0D108BD9-81ED-4DB2-BD59-A6C34878D82A}">
                    <a16:rowId xmlns:a16="http://schemas.microsoft.com/office/drawing/2014/main" xmlns="" val="10009"/>
                  </a:ext>
                </a:extLst>
              </a:tr>
            </a:tbl>
          </a:graphicData>
        </a:graphic>
      </p:graphicFrame>
      <p:sp>
        <p:nvSpPr>
          <p:cNvPr id="2" name="椭圆 1"/>
          <p:cNvSpPr/>
          <p:nvPr/>
        </p:nvSpPr>
        <p:spPr>
          <a:xfrm>
            <a:off x="1043608" y="3573016"/>
            <a:ext cx="460851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a:ea typeface="宋体" panose="02010600030101010101" pitchFamily="2" charset="-122"/>
            </a:endParaRPr>
          </a:p>
        </p:txBody>
      </p:sp>
      <p:sp>
        <p:nvSpPr>
          <p:cNvPr id="4" name="对话气泡: 圆角矩形 14"/>
          <p:cNvSpPr/>
          <p:nvPr/>
        </p:nvSpPr>
        <p:spPr>
          <a:xfrm>
            <a:off x="6012160" y="3284985"/>
            <a:ext cx="2592288" cy="1008112"/>
          </a:xfrm>
          <a:prstGeom prst="wedgeRoundRectCallout">
            <a:avLst>
              <a:gd name="adj1" fmla="val -88715"/>
              <a:gd name="adj2" fmla="val -17209"/>
              <a:gd name="adj3" fmla="val 16667"/>
            </a:avLst>
          </a:prstGeom>
          <a:solidFill>
            <a:schemeClr val="lt1"/>
          </a:solidFill>
          <a:ln w="25400">
            <a:solidFill>
              <a:srgbClr val="2060BE"/>
            </a:solidFill>
          </a:ln>
          <a:effectLst/>
        </p:spPr>
        <p:style>
          <a:lnRef idx="2">
            <a:schemeClr val="accent1"/>
          </a:lnRef>
          <a:fillRef idx="1">
            <a:schemeClr val="lt1"/>
          </a:fillRef>
          <a:effectRef idx="0">
            <a:schemeClr val="accent1"/>
          </a:effectRef>
          <a:fontRef idx="minor">
            <a:schemeClr val="dk1"/>
          </a:fontRef>
        </p:style>
        <p:txBody>
          <a:bodyPr rtlCol="0" anchor="ctr"/>
          <a:lstStyle/>
          <a:p>
            <a:r>
              <a:rPr lang="zh-CN" altLang="en-US" sz="2400" dirty="0">
                <a:solidFill>
                  <a:prstClr val="black"/>
                </a:solidFill>
                <a:latin typeface="黑体" panose="02010609060101010101" pitchFamily="49" charset="-122"/>
                <a:ea typeface="黑体" panose="02010609060101010101" pitchFamily="49" charset="-122"/>
              </a:rPr>
              <a:t>问句可以概括为陈述句。</a:t>
            </a:r>
          </a:p>
        </p:txBody>
      </p:sp>
      <p:sp>
        <p:nvSpPr>
          <p:cNvPr id="5" name="TextBox 4"/>
          <p:cNvSpPr txBox="1"/>
          <p:nvPr/>
        </p:nvSpPr>
        <p:spPr>
          <a:xfrm>
            <a:off x="1187624" y="3640379"/>
            <a:ext cx="4824536" cy="430887"/>
          </a:xfrm>
          <a:prstGeom prst="rect">
            <a:avLst/>
          </a:prstGeom>
          <a:solidFill>
            <a:schemeClr val="bg1"/>
          </a:solidFill>
        </p:spPr>
        <p:txBody>
          <a:bodyPr wrap="square" rtlCol="0">
            <a:spAutoFit/>
          </a:bodyPr>
          <a:lstStyle/>
          <a:p>
            <a:r>
              <a:rPr lang="zh-CN" altLang="en-US" sz="2200" dirty="0">
                <a:solidFill>
                  <a:srgbClr val="0033CC"/>
                </a:solidFill>
                <a:latin typeface="黑体" panose="02010609060101010101" pitchFamily="49" charset="-122"/>
                <a:ea typeface="黑体" panose="02010609060101010101" pitchFamily="49" charset="-122"/>
              </a:rPr>
              <a:t>提出人类能否移居别的星球这一问题</a:t>
            </a:r>
          </a:p>
        </p:txBody>
      </p:sp>
    </p:spTree>
    <p:extLst>
      <p:ext uri="{BB962C8B-B14F-4D97-AF65-F5344CB8AC3E}">
        <p14:creationId xmlns:p14="http://schemas.microsoft.com/office/powerpoint/2010/main" xmlns="" val="82133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908721"/>
            <a:ext cx="3888432" cy="4995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3" name="TextBox 42"/>
          <p:cNvSpPr txBox="1"/>
          <p:nvPr/>
        </p:nvSpPr>
        <p:spPr>
          <a:xfrm>
            <a:off x="384161" y="5612256"/>
            <a:ext cx="432048" cy="246221"/>
          </a:xfrm>
          <a:prstGeom prst="rect">
            <a:avLst/>
          </a:prstGeom>
          <a:solidFill>
            <a:schemeClr val="bg1"/>
          </a:solidFill>
        </p:spPr>
        <p:txBody>
          <a:bodyPr wrap="square" rtlCol="0">
            <a:spAutoFit/>
          </a:bodyPr>
          <a:lstStyle/>
          <a:p>
            <a:r>
              <a:rPr lang="en-US" altLang="zh-CN" sz="1000" dirty="0">
                <a:solidFill>
                  <a:prstClr val="black"/>
                </a:solidFill>
                <a:latin typeface="Calibri"/>
                <a:ea typeface="宋体" panose="02010600030101010101" pitchFamily="2" charset="-122"/>
              </a:rPr>
              <a:t>88</a:t>
            </a:r>
            <a:endParaRPr lang="zh-CN" altLang="en-US" sz="1000" dirty="0">
              <a:solidFill>
                <a:prstClr val="black"/>
              </a:solidFill>
              <a:latin typeface="Calibri"/>
              <a:ea typeface="宋体" panose="02010600030101010101" pitchFamily="2" charset="-122"/>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35082" y="905368"/>
            <a:ext cx="3983717" cy="500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文本框 34"/>
          <p:cNvSpPr txBox="1"/>
          <p:nvPr/>
        </p:nvSpPr>
        <p:spPr>
          <a:xfrm>
            <a:off x="467544" y="1700808"/>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1</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5" name="文本框 34"/>
          <p:cNvSpPr txBox="1"/>
          <p:nvPr/>
        </p:nvSpPr>
        <p:spPr>
          <a:xfrm>
            <a:off x="467544" y="2420888"/>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2</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6" name="文本框 34"/>
          <p:cNvSpPr txBox="1"/>
          <p:nvPr/>
        </p:nvSpPr>
        <p:spPr>
          <a:xfrm>
            <a:off x="467544" y="2912894"/>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3</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7" name="文本框 34"/>
          <p:cNvSpPr txBox="1"/>
          <p:nvPr/>
        </p:nvSpPr>
        <p:spPr>
          <a:xfrm>
            <a:off x="467544" y="3632974"/>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4</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8" name="文本框 34"/>
          <p:cNvSpPr txBox="1"/>
          <p:nvPr/>
        </p:nvSpPr>
        <p:spPr>
          <a:xfrm>
            <a:off x="467544" y="4353054"/>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5</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9" name="文本框 34"/>
          <p:cNvSpPr txBox="1"/>
          <p:nvPr/>
        </p:nvSpPr>
        <p:spPr>
          <a:xfrm>
            <a:off x="467544" y="4713094"/>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6</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0" name="文本框 34"/>
          <p:cNvSpPr txBox="1"/>
          <p:nvPr/>
        </p:nvSpPr>
        <p:spPr>
          <a:xfrm>
            <a:off x="4133595" y="1640197"/>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7</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1" name="文本框 34"/>
          <p:cNvSpPr txBox="1"/>
          <p:nvPr/>
        </p:nvSpPr>
        <p:spPr>
          <a:xfrm>
            <a:off x="4133595" y="2192814"/>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8</a:t>
            </a:r>
            <a:endParaRPr lang="zh-CN" altLang="en-US" sz="1350" b="1" dirty="0">
              <a:solidFill>
                <a:srgbClr val="FF0000"/>
              </a:solidFill>
              <a:latin typeface="黑体" panose="02010609060101010101" pitchFamily="49" charset="-122"/>
              <a:ea typeface="黑体" panose="02010609060101010101" pitchFamily="49" charset="-122"/>
            </a:endParaRPr>
          </a:p>
        </p:txBody>
      </p:sp>
      <p:sp>
        <p:nvSpPr>
          <p:cNvPr id="12" name="文本框 34"/>
          <p:cNvSpPr txBox="1"/>
          <p:nvPr/>
        </p:nvSpPr>
        <p:spPr>
          <a:xfrm>
            <a:off x="4133595" y="2546385"/>
            <a:ext cx="288032" cy="300082"/>
          </a:xfrm>
          <a:prstGeom prst="rect">
            <a:avLst/>
          </a:prstGeom>
          <a:noFill/>
        </p:spPr>
        <p:txBody>
          <a:bodyPr wrap="square" rtlCol="0">
            <a:spAutoFit/>
          </a:bodyPr>
          <a:lstStyle/>
          <a:p>
            <a:r>
              <a:rPr lang="en-US" altLang="zh-CN" sz="1350" b="1" dirty="0">
                <a:solidFill>
                  <a:srgbClr val="FF0000"/>
                </a:solidFill>
                <a:latin typeface="黑体" panose="02010609060101010101" pitchFamily="49" charset="-122"/>
                <a:ea typeface="黑体" panose="02010609060101010101" pitchFamily="49" charset="-122"/>
              </a:rPr>
              <a:t>9</a:t>
            </a:r>
            <a:endParaRPr lang="zh-CN" altLang="en-US" sz="1350" b="1" dirty="0">
              <a:solidFill>
                <a:srgbClr val="FF0000"/>
              </a:solidFill>
              <a:latin typeface="黑体" panose="02010609060101010101" pitchFamily="49" charset="-122"/>
              <a:ea typeface="黑体" panose="02010609060101010101" pitchFamily="49" charset="-122"/>
            </a:endParaRPr>
          </a:p>
        </p:txBody>
      </p:sp>
      <p:cxnSp>
        <p:nvCxnSpPr>
          <p:cNvPr id="13" name="直接连接符 12"/>
          <p:cNvCxnSpPr/>
          <p:nvPr/>
        </p:nvCxnSpPr>
        <p:spPr>
          <a:xfrm>
            <a:off x="2195736" y="2276872"/>
            <a:ext cx="129614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67544" y="2470039"/>
            <a:ext cx="2016224" cy="152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11930" y="2803880"/>
            <a:ext cx="1440160" cy="152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60740" y="3186894"/>
            <a:ext cx="1607004" cy="76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261388" y="4221089"/>
            <a:ext cx="1230493" cy="76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67544" y="4421874"/>
            <a:ext cx="216024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511660" y="4781914"/>
            <a:ext cx="1512168" cy="152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195912" y="5157192"/>
            <a:ext cx="129596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03548" y="5301208"/>
            <a:ext cx="11881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076056" y="2060848"/>
            <a:ext cx="2016224" cy="152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4133595" y="2259912"/>
            <a:ext cx="142524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355976" y="2420888"/>
            <a:ext cx="2088232" cy="152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588224" y="2981715"/>
            <a:ext cx="504056" cy="76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133596" y="3164037"/>
            <a:ext cx="1587361" cy="76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395537" y="1700808"/>
            <a:ext cx="3239545" cy="12885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Calibri"/>
              <a:ea typeface="宋体" panose="02010600030101010101" pitchFamily="2" charset="-122"/>
            </a:endParaRPr>
          </a:p>
        </p:txBody>
      </p:sp>
      <p:sp>
        <p:nvSpPr>
          <p:cNvPr id="51" name="对话气泡: 圆角矩形 14"/>
          <p:cNvSpPr/>
          <p:nvPr/>
        </p:nvSpPr>
        <p:spPr>
          <a:xfrm>
            <a:off x="822948" y="1790238"/>
            <a:ext cx="2380900" cy="405284"/>
          </a:xfrm>
          <a:prstGeom prst="wedgeRoundRectCallout">
            <a:avLst>
              <a:gd name="adj1" fmla="val 21164"/>
              <a:gd name="adj2" fmla="val 38273"/>
              <a:gd name="adj3" fmla="val 16667"/>
            </a:avLst>
          </a:prstGeom>
          <a:solidFill>
            <a:srgbClr val="0070C0"/>
          </a:solid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solidFill>
                  <a:prstClr val="white"/>
                </a:solidFill>
                <a:latin typeface="黑体" panose="02010609060101010101" pitchFamily="49" charset="-122"/>
                <a:ea typeface="黑体" panose="02010609060101010101" pitchFamily="49" charset="-122"/>
              </a:rPr>
              <a:t>地球美丽但渺小</a:t>
            </a:r>
          </a:p>
        </p:txBody>
      </p:sp>
      <p:sp>
        <p:nvSpPr>
          <p:cNvPr id="52" name="矩形 51"/>
          <p:cNvSpPr/>
          <p:nvPr/>
        </p:nvSpPr>
        <p:spPr>
          <a:xfrm>
            <a:off x="395537" y="3004572"/>
            <a:ext cx="3239545" cy="141730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Calibri"/>
              <a:ea typeface="宋体" panose="02010600030101010101" pitchFamily="2" charset="-122"/>
            </a:endParaRPr>
          </a:p>
        </p:txBody>
      </p:sp>
      <p:sp>
        <p:nvSpPr>
          <p:cNvPr id="53" name="对话气泡: 圆角矩形 14"/>
          <p:cNvSpPr/>
          <p:nvPr/>
        </p:nvSpPr>
        <p:spPr>
          <a:xfrm>
            <a:off x="512236" y="3262300"/>
            <a:ext cx="3006144" cy="450922"/>
          </a:xfrm>
          <a:prstGeom prst="wedgeRoundRectCallout">
            <a:avLst>
              <a:gd name="adj1" fmla="val 21164"/>
              <a:gd name="adj2" fmla="val 38273"/>
              <a:gd name="adj3" fmla="val 16667"/>
            </a:avLst>
          </a:prstGeom>
          <a:solidFill>
            <a:srgbClr val="00B050"/>
          </a:solid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dirty="0">
                <a:solidFill>
                  <a:prstClr val="white"/>
                </a:solidFill>
                <a:latin typeface="黑体" panose="02010609060101010101" pitchFamily="49" charset="-122"/>
                <a:ea typeface="黑体" panose="02010609060101010101" pitchFamily="49" charset="-122"/>
              </a:rPr>
              <a:t>地球的自然资源有限</a:t>
            </a:r>
          </a:p>
        </p:txBody>
      </p:sp>
      <p:sp>
        <p:nvSpPr>
          <p:cNvPr id="55" name="矩形 54"/>
          <p:cNvSpPr/>
          <p:nvPr/>
        </p:nvSpPr>
        <p:spPr>
          <a:xfrm>
            <a:off x="395537" y="4421874"/>
            <a:ext cx="3239545" cy="95134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Calibri"/>
              <a:ea typeface="宋体" panose="02010600030101010101" pitchFamily="2" charset="-122"/>
            </a:endParaRPr>
          </a:p>
        </p:txBody>
      </p:sp>
      <p:sp>
        <p:nvSpPr>
          <p:cNvPr id="56" name="矩形 55"/>
          <p:cNvSpPr/>
          <p:nvPr/>
        </p:nvSpPr>
        <p:spPr>
          <a:xfrm>
            <a:off x="4067945" y="1640197"/>
            <a:ext cx="3168353" cy="64177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Calibri"/>
              <a:ea typeface="宋体" panose="02010600030101010101" pitchFamily="2" charset="-122"/>
            </a:endParaRPr>
          </a:p>
        </p:txBody>
      </p:sp>
      <p:sp>
        <p:nvSpPr>
          <p:cNvPr id="57" name="对话气泡: 圆角矩形 14"/>
          <p:cNvSpPr/>
          <p:nvPr/>
        </p:nvSpPr>
        <p:spPr>
          <a:xfrm>
            <a:off x="564332" y="5360314"/>
            <a:ext cx="3006144" cy="450922"/>
          </a:xfrm>
          <a:prstGeom prst="wedgeRoundRectCallout">
            <a:avLst>
              <a:gd name="adj1" fmla="val 21164"/>
              <a:gd name="adj2" fmla="val 38273"/>
              <a:gd name="adj3" fmla="val 16667"/>
            </a:avLst>
          </a:prstGeom>
          <a:solidFill>
            <a:schemeClr val="accent3">
              <a:lumMod val="75000"/>
            </a:schemeClr>
          </a:solid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solidFill>
                  <a:prstClr val="white"/>
                </a:solidFill>
                <a:latin typeface="黑体" panose="02010609060101010101" pitchFamily="49" charset="-122"/>
                <a:ea typeface="黑体" panose="02010609060101010101" pitchFamily="49" charset="-122"/>
              </a:rPr>
              <a:t>目前人类还无法移居</a:t>
            </a:r>
          </a:p>
        </p:txBody>
      </p:sp>
      <p:sp>
        <p:nvSpPr>
          <p:cNvPr id="58" name="矩形 57"/>
          <p:cNvSpPr/>
          <p:nvPr/>
        </p:nvSpPr>
        <p:spPr>
          <a:xfrm>
            <a:off x="4067945" y="2281967"/>
            <a:ext cx="3168353" cy="10750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latin typeface="Calibri"/>
              <a:ea typeface="宋体" panose="02010600030101010101" pitchFamily="2" charset="-122"/>
            </a:endParaRPr>
          </a:p>
        </p:txBody>
      </p:sp>
      <p:sp>
        <p:nvSpPr>
          <p:cNvPr id="59" name="对话气泡: 圆角矩形 14"/>
          <p:cNvSpPr/>
          <p:nvPr/>
        </p:nvSpPr>
        <p:spPr>
          <a:xfrm>
            <a:off x="5337180" y="3212976"/>
            <a:ext cx="3006144" cy="450922"/>
          </a:xfrm>
          <a:prstGeom prst="wedgeRoundRectCallout">
            <a:avLst>
              <a:gd name="adj1" fmla="val 21164"/>
              <a:gd name="adj2" fmla="val 38273"/>
              <a:gd name="adj3" fmla="val 16667"/>
            </a:avLst>
          </a:prstGeom>
          <a:solidFill>
            <a:schemeClr val="accent4">
              <a:lumMod val="75000"/>
            </a:schemeClr>
          </a:solid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2400" b="1" dirty="0">
                <a:solidFill>
                  <a:prstClr val="white"/>
                </a:solidFill>
                <a:latin typeface="黑体" panose="02010609060101010101" pitchFamily="49" charset="-122"/>
                <a:ea typeface="黑体" panose="02010609060101010101" pitchFamily="49" charset="-122"/>
              </a:rPr>
              <a:t>我们要精心保护地球</a:t>
            </a:r>
          </a:p>
        </p:txBody>
      </p:sp>
      <p:sp>
        <p:nvSpPr>
          <p:cNvPr id="60" name="对话气泡: 圆角矩形 14"/>
          <p:cNvSpPr/>
          <p:nvPr/>
        </p:nvSpPr>
        <p:spPr>
          <a:xfrm>
            <a:off x="7452130" y="2546386"/>
            <a:ext cx="1548172" cy="513817"/>
          </a:xfrm>
          <a:prstGeom prst="wedgeRoundRectCallout">
            <a:avLst>
              <a:gd name="adj1" fmla="val -61215"/>
              <a:gd name="adj2" fmla="val 42496"/>
              <a:gd name="adj3" fmla="val 16667"/>
            </a:avLst>
          </a:prstGeom>
          <a:solidFill>
            <a:schemeClr val="lt1"/>
          </a:solidFill>
          <a:ln w="25400">
            <a:solidFill>
              <a:srgbClr val="2060BE"/>
            </a:solidFill>
          </a:ln>
          <a:effectLst/>
        </p:spPr>
        <p:style>
          <a:lnRef idx="2">
            <a:schemeClr val="accent1"/>
          </a:lnRef>
          <a:fillRef idx="1">
            <a:schemeClr val="lt1"/>
          </a:fillRef>
          <a:effectRef idx="0">
            <a:schemeClr val="accent1"/>
          </a:effectRef>
          <a:fontRef idx="minor">
            <a:schemeClr val="dk1"/>
          </a:fontRef>
        </p:style>
        <p:txBody>
          <a:bodyPr rtlCol="0" anchor="ctr"/>
          <a:lstStyle/>
          <a:p>
            <a:r>
              <a:rPr lang="zh-CN" altLang="en-US" sz="2400" dirty="0">
                <a:solidFill>
                  <a:prstClr val="black"/>
                </a:solidFill>
                <a:latin typeface="黑体" panose="02010609060101010101" pitchFamily="49" charset="-122"/>
                <a:ea typeface="黑体" panose="02010609060101010101" pitchFamily="49" charset="-122"/>
              </a:rPr>
              <a:t>主要观点</a:t>
            </a:r>
          </a:p>
        </p:txBody>
      </p:sp>
      <p:pic>
        <p:nvPicPr>
          <p:cNvPr id="39" name="图片 3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59632" y="1137833"/>
            <a:ext cx="360040" cy="360040"/>
          </a:xfrm>
          <a:prstGeom prst="rect">
            <a:avLst/>
          </a:prstGeom>
        </p:spPr>
      </p:pic>
      <p:sp>
        <p:nvSpPr>
          <p:cNvPr id="41" name="文本框 6"/>
          <p:cNvSpPr txBox="1"/>
          <p:nvPr/>
        </p:nvSpPr>
        <p:spPr>
          <a:xfrm>
            <a:off x="1255470" y="1149273"/>
            <a:ext cx="364202" cy="307777"/>
          </a:xfrm>
          <a:prstGeom prst="rect">
            <a:avLst/>
          </a:prstGeom>
          <a:noFill/>
        </p:spPr>
        <p:txBody>
          <a:bodyPr wrap="non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kumimoji="1" lang="en-US" altLang="zh-CN" b="1" dirty="0">
                <a:solidFill>
                  <a:srgbClr val="FF6E00"/>
                </a:solidFill>
                <a:latin typeface="宋体" panose="02010600030101010101" pitchFamily="2" charset="-122"/>
                <a:ea typeface="宋体" panose="02010600030101010101" pitchFamily="2" charset="-122"/>
              </a:rPr>
              <a:t>19</a:t>
            </a:r>
            <a:endParaRPr kumimoji="1" lang="zh-CN" altLang="en-US" sz="1600" b="1" dirty="0">
              <a:solidFill>
                <a:srgbClr val="FF6E00"/>
              </a:solidFill>
              <a:latin typeface="宋体" panose="02010600030101010101" pitchFamily="2" charset="-122"/>
              <a:ea typeface="宋体" panose="02010600030101010101" pitchFamily="2" charset="-122"/>
            </a:endParaRPr>
          </a:p>
        </p:txBody>
      </p:sp>
      <p:sp>
        <p:nvSpPr>
          <p:cNvPr id="3" name="TextBox 2"/>
          <p:cNvSpPr txBox="1"/>
          <p:nvPr/>
        </p:nvSpPr>
        <p:spPr>
          <a:xfrm>
            <a:off x="6987662" y="5625132"/>
            <a:ext cx="432048" cy="246221"/>
          </a:xfrm>
          <a:prstGeom prst="rect">
            <a:avLst/>
          </a:prstGeom>
          <a:solidFill>
            <a:schemeClr val="bg1"/>
          </a:solidFill>
        </p:spPr>
        <p:txBody>
          <a:bodyPr wrap="square" rtlCol="0">
            <a:spAutoFit/>
          </a:bodyPr>
          <a:lstStyle/>
          <a:p>
            <a:r>
              <a:rPr lang="en-US" altLang="zh-CN" sz="1000" dirty="0">
                <a:solidFill>
                  <a:prstClr val="black"/>
                </a:solidFill>
                <a:latin typeface="Calibri"/>
                <a:ea typeface="宋体" panose="02010600030101010101" pitchFamily="2" charset="-122"/>
              </a:rPr>
              <a:t>89</a:t>
            </a:r>
            <a:endParaRPr lang="zh-CN" altLang="en-US" sz="10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xmlns="" val="34811127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1000"/>
                                        <p:tgtEl>
                                          <p:spTgt spid="59"/>
                                        </p:tgtEl>
                                      </p:cBhvr>
                                    </p:animEffect>
                                    <p:anim calcmode="lin" valueType="num">
                                      <p:cBhvr>
                                        <p:cTn id="57" dur="1000" fill="hold"/>
                                        <p:tgtEl>
                                          <p:spTgt spid="59"/>
                                        </p:tgtEl>
                                        <p:attrNameLst>
                                          <p:attrName>ppt_x</p:attrName>
                                        </p:attrNameLst>
                                      </p:cBhvr>
                                      <p:tavLst>
                                        <p:tav tm="0">
                                          <p:val>
                                            <p:strVal val="#ppt_x"/>
                                          </p:val>
                                        </p:tav>
                                        <p:tav tm="100000">
                                          <p:val>
                                            <p:strVal val="#ppt_x"/>
                                          </p:val>
                                        </p:tav>
                                      </p:tavLst>
                                    </p:anim>
                                    <p:anim calcmode="lin" valueType="num">
                                      <p:cBhvr>
                                        <p:cTn id="5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1585</Words>
  <Application>Microsoft Office PowerPoint</Application>
  <PresentationFormat>全屏显示(4:3)</PresentationFormat>
  <Paragraphs>220</Paragraphs>
  <Slides>34</Slides>
  <Notes>0</Notes>
  <HiddenSlides>0</HiddenSlides>
  <MMClips>0</MMClips>
  <ScaleCrop>false</ScaleCrop>
  <HeadingPairs>
    <vt:vector size="4" baseType="variant">
      <vt:variant>
        <vt:lpstr>主题</vt:lpstr>
      </vt:variant>
      <vt:variant>
        <vt:i4>2</vt:i4>
      </vt:variant>
      <vt:variant>
        <vt:lpstr>幻灯片标题</vt:lpstr>
      </vt:variant>
      <vt:variant>
        <vt:i4>34</vt:i4>
      </vt:variant>
    </vt:vector>
  </HeadingPairs>
  <TitlesOfParts>
    <vt:vector size="36" baseType="lpstr">
      <vt:lpstr>Office 主题</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陈雷</cp:lastModifiedBy>
  <cp:revision>65</cp:revision>
  <dcterms:created xsi:type="dcterms:W3CDTF">2019-11-01T23:18:51Z</dcterms:created>
  <dcterms:modified xsi:type="dcterms:W3CDTF">2025-12-28T00:55:00Z</dcterms:modified>
</cp:coreProperties>
</file>