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108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C77E8-0DE1-4A97-BED4-A08E48E22102}" type="datetimeFigureOut">
              <a:rPr lang="zh-CN" altLang="en-US" smtClean="0"/>
              <a:t>2015/7/7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9CF6A-3CCF-4A69-B628-C4D533F4A265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C77E8-0DE1-4A97-BED4-A08E48E22102}" type="datetimeFigureOut">
              <a:rPr lang="zh-CN" altLang="en-US" smtClean="0"/>
              <a:t>2015/7/7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9CF6A-3CCF-4A69-B628-C4D533F4A265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C77E8-0DE1-4A97-BED4-A08E48E22102}" type="datetimeFigureOut">
              <a:rPr lang="zh-CN" altLang="en-US" smtClean="0"/>
              <a:t>2015/7/7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9CF6A-3CCF-4A69-B628-C4D533F4A265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C77E8-0DE1-4A97-BED4-A08E48E22102}" type="datetimeFigureOut">
              <a:rPr lang="zh-CN" altLang="en-US" smtClean="0"/>
              <a:t>2015/7/7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9CF6A-3CCF-4A69-B628-C4D533F4A265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C77E8-0DE1-4A97-BED4-A08E48E22102}" type="datetimeFigureOut">
              <a:rPr lang="zh-CN" altLang="en-US" smtClean="0"/>
              <a:t>2015/7/7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9CF6A-3CCF-4A69-B628-C4D533F4A265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C77E8-0DE1-4A97-BED4-A08E48E22102}" type="datetimeFigureOut">
              <a:rPr lang="zh-CN" altLang="en-US" smtClean="0"/>
              <a:t>2015/7/7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9CF6A-3CCF-4A69-B628-C4D533F4A265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C77E8-0DE1-4A97-BED4-A08E48E22102}" type="datetimeFigureOut">
              <a:rPr lang="zh-CN" altLang="en-US" smtClean="0"/>
              <a:t>2015/7/7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9CF6A-3CCF-4A69-B628-C4D533F4A265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C77E8-0DE1-4A97-BED4-A08E48E22102}" type="datetimeFigureOut">
              <a:rPr lang="zh-CN" altLang="en-US" smtClean="0"/>
              <a:t>2015/7/7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9CF6A-3CCF-4A69-B628-C4D533F4A265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C77E8-0DE1-4A97-BED4-A08E48E22102}" type="datetimeFigureOut">
              <a:rPr lang="zh-CN" altLang="en-US" smtClean="0"/>
              <a:t>2015/7/7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9CF6A-3CCF-4A69-B628-C4D533F4A265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C77E8-0DE1-4A97-BED4-A08E48E22102}" type="datetimeFigureOut">
              <a:rPr lang="zh-CN" altLang="en-US" smtClean="0"/>
              <a:t>2015/7/7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9CF6A-3CCF-4A69-B628-C4D533F4A265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C77E8-0DE1-4A97-BED4-A08E48E22102}" type="datetimeFigureOut">
              <a:rPr lang="zh-CN" altLang="en-US" smtClean="0"/>
              <a:t>2015/7/7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9CF6A-3CCF-4A69-B628-C4D533F4A265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3C77E8-0DE1-4A97-BED4-A08E48E22102}" type="datetimeFigureOut">
              <a:rPr lang="zh-CN" altLang="en-US" smtClean="0"/>
              <a:t>2015/7/7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29CF6A-3CCF-4A69-B628-C4D533F4A265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214414" y="3286124"/>
            <a:ext cx="6400800" cy="1752600"/>
          </a:xfrm>
        </p:spPr>
        <p:txBody>
          <a:bodyPr/>
          <a:lstStyle/>
          <a:p>
            <a:endParaRPr lang="zh-CN" altLang="en-US" dirty="0"/>
          </a:p>
        </p:txBody>
      </p:sp>
      <p:sp>
        <p:nvSpPr>
          <p:cNvPr id="6" name="WordArt 8"/>
          <p:cNvSpPr>
            <a:spLocks noChangeArrowheads="1" noChangeShapeType="1" noTextEdit="1"/>
          </p:cNvSpPr>
          <p:nvPr/>
        </p:nvSpPr>
        <p:spPr bwMode="auto">
          <a:xfrm>
            <a:off x="3000364" y="4000504"/>
            <a:ext cx="3529012" cy="5048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zh-CN" altLang="en-US" kern="10" dirty="0" smtClean="0">
                <a:ln w="19050">
                  <a:solidFill>
                    <a:srgbClr val="FF3399"/>
                  </a:solidFill>
                  <a:round/>
                  <a:headEnd/>
                  <a:tailEnd/>
                </a:ln>
                <a:solidFill>
                  <a:srgbClr val="FF00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宋体"/>
                <a:ea typeface="宋体"/>
              </a:rPr>
              <a:t>河塘中心小学   何小虎</a:t>
            </a:r>
            <a:endParaRPr lang="zh-CN" altLang="en-US" kern="10" dirty="0">
              <a:ln w="19050">
                <a:solidFill>
                  <a:srgbClr val="FF3399"/>
                </a:solidFill>
                <a:round/>
                <a:headEnd/>
                <a:tailEnd/>
              </a:ln>
              <a:solidFill>
                <a:srgbClr val="FF00FF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宋体"/>
              <a:ea typeface="宋体"/>
            </a:endParaRPr>
          </a:p>
        </p:txBody>
      </p:sp>
      <p:sp>
        <p:nvSpPr>
          <p:cNvPr id="8" name="WordArt 6"/>
          <p:cNvSpPr>
            <a:spLocks noGrp="1" noChangeArrowheads="1" noChangeShapeType="1" noTextEdit="1"/>
          </p:cNvSpPr>
          <p:nvPr>
            <p:ph type="ctrTitle"/>
          </p:nvPr>
        </p:nvSpPr>
        <p:spPr bwMode="auto">
          <a:xfrm>
            <a:off x="714348" y="857232"/>
            <a:ext cx="7772400" cy="14700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>
              <a:defRPr/>
            </a:pPr>
            <a:r>
              <a:rPr lang="en-US" altLang="zh-CN" sz="4000" b="1" kern="10" dirty="0">
                <a:ln w="9525">
                  <a:noFill/>
                  <a:round/>
                  <a:headEnd/>
                  <a:tailEnd/>
                </a:ln>
                <a:gradFill rotWithShape="0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黑体"/>
                <a:ea typeface="黑体"/>
              </a:rPr>
              <a:t>《</a:t>
            </a:r>
            <a:r>
              <a:rPr lang="zh-CN" altLang="en-US" sz="4000" b="1" kern="10" dirty="0">
                <a:ln w="9525">
                  <a:noFill/>
                  <a:round/>
                  <a:headEnd/>
                  <a:tailEnd/>
                </a:ln>
                <a:gradFill rotWithShape="0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黑体"/>
                <a:ea typeface="黑体"/>
              </a:rPr>
              <a:t>发展跳高能力的练习</a:t>
            </a:r>
            <a:r>
              <a:rPr lang="en-US" altLang="zh-CN" sz="4000" b="1" kern="10" dirty="0">
                <a:ln w="9525">
                  <a:noFill/>
                  <a:round/>
                  <a:headEnd/>
                  <a:tailEnd/>
                </a:ln>
                <a:gradFill rotWithShape="0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黑体"/>
                <a:ea typeface="黑体"/>
              </a:rPr>
              <a:t>》</a:t>
            </a:r>
            <a:r>
              <a:rPr lang="zh-CN" altLang="en-US" sz="4000" b="1" kern="10" dirty="0">
                <a:ln w="9525">
                  <a:noFill/>
                  <a:round/>
                  <a:headEnd/>
                  <a:tailEnd/>
                </a:ln>
                <a:gradFill rotWithShape="0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黑体"/>
                <a:ea typeface="黑体"/>
              </a:rPr>
              <a:t>（水平二）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WordArt 9"/>
          <p:cNvSpPr>
            <a:spLocks noGrp="1" noChangeArrowheads="1" noChangeShapeType="1" noTextEdit="1"/>
          </p:cNvSpPr>
          <p:nvPr>
            <p:ph type="title"/>
          </p:nvPr>
        </p:nvSpPr>
        <p:spPr bwMode="auto">
          <a:xfrm>
            <a:off x="457200" y="274638"/>
            <a:ext cx="2043098" cy="1143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zh-CN" altLang="en-US" sz="3600" b="1" kern="10" dirty="0">
                <a:ln w="9525">
                  <a:noFill/>
                  <a:round/>
                  <a:headEnd/>
                  <a:tailEnd/>
                </a:ln>
                <a:solidFill>
                  <a:srgbClr val="FF00FF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黑体"/>
                <a:ea typeface="黑体"/>
              </a:rPr>
              <a:t>设计意图</a:t>
            </a:r>
          </a:p>
        </p:txBody>
      </p:sp>
      <p:sp>
        <p:nvSpPr>
          <p:cNvPr id="5" name="Text Box 4"/>
          <p:cNvSpPr txBox="1">
            <a:spLocks noGrp="1" noChangeArrowheads="1"/>
          </p:cNvSpPr>
          <p:nvPr>
            <p:ph idx="1"/>
          </p:nvPr>
        </p:nvSpPr>
        <p:spPr bwMode="auto">
          <a:xfrm>
            <a:off x="457200" y="1600201"/>
            <a:ext cx="8229600" cy="16144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3200" b="1" dirty="0">
                <a:solidFill>
                  <a:srgbClr val="800000"/>
                </a:solidFill>
              </a:rPr>
              <a:t>1</a:t>
            </a:r>
            <a:r>
              <a:rPr lang="zh-CN" altLang="en-US" sz="3200" b="1" dirty="0">
                <a:solidFill>
                  <a:srgbClr val="800000"/>
                </a:solidFill>
              </a:rPr>
              <a:t>、本次课以：“健康第一”为指导思想，坚持以学生发展为中心，以培养学生参与体育兴趣，实践能力及创新精神为宗旨。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28662" y="3214686"/>
            <a:ext cx="75009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zh-CN" altLang="en-US" dirty="0"/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857223" y="3929066"/>
            <a:ext cx="7747027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3200" b="1" dirty="0">
                <a:solidFill>
                  <a:srgbClr val="800000"/>
                </a:solidFill>
              </a:rPr>
              <a:t>2</a:t>
            </a:r>
            <a:r>
              <a:rPr lang="zh-CN" altLang="en-US" sz="3200" b="1" dirty="0">
                <a:solidFill>
                  <a:srgbClr val="800000"/>
                </a:solidFill>
              </a:rPr>
              <a:t>、本次课依据循序渐进，由简入繁的教学原则施教。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2"/>
          <p:cNvSpPr txBox="1">
            <a:spLocks noChangeArrowheads="1"/>
          </p:cNvSpPr>
          <p:nvPr/>
        </p:nvSpPr>
        <p:spPr bwMode="auto">
          <a:xfrm>
            <a:off x="539750" y="908050"/>
            <a:ext cx="7993063" cy="408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altLang="zh-CN" sz="3200" dirty="0"/>
          </a:p>
          <a:p>
            <a:pPr>
              <a:lnSpc>
                <a:spcPct val="120000"/>
              </a:lnSpc>
            </a:pPr>
            <a:r>
              <a:rPr lang="zh-CN" altLang="en-US" sz="3200" b="1" dirty="0"/>
              <a:t>本次课</a:t>
            </a:r>
            <a:r>
              <a:rPr lang="en-US" altLang="zh-CN" sz="3200" b="1" dirty="0"/>
              <a:t>《</a:t>
            </a:r>
            <a:r>
              <a:rPr lang="zh-CN" altLang="en-US" sz="3200" b="1" dirty="0"/>
              <a:t>发展跳高能力练习</a:t>
            </a:r>
            <a:r>
              <a:rPr lang="en-US" altLang="zh-CN" sz="3200" b="1" dirty="0"/>
              <a:t>》</a:t>
            </a:r>
            <a:r>
              <a:rPr lang="zh-CN" altLang="en-US" sz="3200" b="1" dirty="0"/>
              <a:t>教材内容是课标水平二跳跃的主要项目之一，也是人们日常生活、生产劳动中基本的活动方式之一，集育体、育心为一体。经常从事跳高能力练习，对发展弹跳力，提高生活质量，强身健体，强化社会适应能力。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71538" y="714356"/>
            <a:ext cx="25003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zh-CN" altLang="en-US" dirty="0"/>
          </a:p>
        </p:txBody>
      </p:sp>
      <p:sp>
        <p:nvSpPr>
          <p:cNvPr id="4" name="WordArt 3"/>
          <p:cNvSpPr>
            <a:spLocks noChangeArrowheads="1" noChangeShapeType="1" noTextEdit="1"/>
          </p:cNvSpPr>
          <p:nvPr/>
        </p:nvSpPr>
        <p:spPr bwMode="auto">
          <a:xfrm>
            <a:off x="1042988" y="692150"/>
            <a:ext cx="1657350" cy="64928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zh-CN" altLang="en-US" sz="3600" b="1" kern="10" dirty="0">
                <a:ln w="9525">
                  <a:noFill/>
                  <a:round/>
                  <a:headEnd/>
                  <a:tailEnd/>
                </a:ln>
                <a:solidFill>
                  <a:srgbClr val="FF00FF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黑体"/>
                <a:ea typeface="黑体"/>
              </a:rPr>
              <a:t>教材分析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WordArt 4"/>
          <p:cNvSpPr>
            <a:spLocks noGrp="1" noChangeArrowheads="1" noChangeShapeType="1" noTextEdit="1"/>
          </p:cNvSpPr>
          <p:nvPr>
            <p:ph type="title"/>
          </p:nvPr>
        </p:nvSpPr>
        <p:spPr bwMode="auto">
          <a:xfrm>
            <a:off x="457200" y="274638"/>
            <a:ext cx="3114668" cy="1143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zh-CN" altLang="en-US" sz="3600" b="1" kern="10" dirty="0">
                <a:ln w="9525">
                  <a:noFill/>
                  <a:round/>
                  <a:headEnd/>
                  <a:tailEnd/>
                </a:ln>
                <a:solidFill>
                  <a:srgbClr val="FF00FF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黑体"/>
                <a:ea typeface="黑体"/>
              </a:rPr>
              <a:t>学情分析</a:t>
            </a:r>
          </a:p>
        </p:txBody>
      </p:sp>
      <p:sp>
        <p:nvSpPr>
          <p:cNvPr id="5" name="Text Box 3"/>
          <p:cNvSpPr txBox="1">
            <a:spLocks noGrp="1" noChangeArrowheads="1"/>
          </p:cNvSpPr>
          <p:nvPr>
            <p:ph idx="1"/>
          </p:nvPr>
        </p:nvSpPr>
        <p:spPr bwMode="auto"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20000"/>
              </a:lnSpc>
            </a:pPr>
            <a:r>
              <a:rPr lang="zh-CN" altLang="en-US" sz="3200" b="1" dirty="0"/>
              <a:t>本次课的教学对象是小学四年级学生。他们正处于生长发育的初期，运动机能发育还不成熟，处于发展期；运动能力相对也比较低，身体肌肉发展也不平衡，上下肢协调性也比较差；但好动喜玩，富有想像力，体育活动兴趣较高，这是他们的共同特点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3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42910" y="714356"/>
            <a:ext cx="2571768" cy="584775"/>
          </a:xfrm>
          <a:prstGeom prst="rect">
            <a:avLst/>
          </a:prstGeom>
          <a:solidFill>
            <a:schemeClr val="accent1">
              <a:alpha val="45097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3200" b="1" dirty="0">
                <a:ea typeface="黑体" pitchFamily="2" charset="-122"/>
              </a:rPr>
              <a:t>教学目标：</a:t>
            </a:r>
          </a:p>
        </p:txBody>
      </p:sp>
      <p:sp>
        <p:nvSpPr>
          <p:cNvPr id="5" name="Rectangle 23"/>
          <p:cNvSpPr>
            <a:spLocks noGrp="1" noChangeArrowheads="1"/>
          </p:cNvSpPr>
          <p:nvPr>
            <p:ph type="title"/>
          </p:nvPr>
        </p:nvSpPr>
        <p:spPr bwMode="auto">
          <a:xfrm>
            <a:off x="714348" y="1571612"/>
            <a:ext cx="7772400" cy="584775"/>
          </a:xfrm>
          <a:prstGeom prst="rect">
            <a:avLst/>
          </a:prstGeom>
          <a:solidFill>
            <a:schemeClr val="accent1">
              <a:alpha val="45097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zh-CN" sz="3200" b="1" dirty="0"/>
              <a:t>1</a:t>
            </a:r>
            <a:r>
              <a:rPr lang="zh-CN" altLang="en-US" sz="3200" b="1" dirty="0"/>
              <a:t>、激发学生跳高的兴趣，学会跳高方法。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57224" y="2786058"/>
            <a:ext cx="76438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zh-CN" alt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857224" y="4000504"/>
            <a:ext cx="7429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zh-CN" altLang="en-US" dirty="0"/>
          </a:p>
        </p:txBody>
      </p:sp>
      <p:sp>
        <p:nvSpPr>
          <p:cNvPr id="8" name="Rectangle 21"/>
          <p:cNvSpPr>
            <a:spLocks noChangeArrowheads="1"/>
          </p:cNvSpPr>
          <p:nvPr/>
        </p:nvSpPr>
        <p:spPr bwMode="auto">
          <a:xfrm>
            <a:off x="711200" y="2338388"/>
            <a:ext cx="7704138" cy="1066800"/>
          </a:xfrm>
          <a:prstGeom prst="rect">
            <a:avLst/>
          </a:prstGeom>
          <a:solidFill>
            <a:schemeClr val="accent1">
              <a:alpha val="45097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3200" b="1" dirty="0"/>
              <a:t>2</a:t>
            </a:r>
            <a:r>
              <a:rPr lang="zh-CN" altLang="en-US" sz="3200" b="1" dirty="0"/>
              <a:t>、发展跳高能力，增强肌肉力量，提高协调性，灵敏性和爆发力等身体素质。</a:t>
            </a:r>
          </a:p>
        </p:txBody>
      </p:sp>
      <p:sp>
        <p:nvSpPr>
          <p:cNvPr id="9" name="Rectangle 22"/>
          <p:cNvSpPr>
            <a:spLocks noChangeArrowheads="1"/>
          </p:cNvSpPr>
          <p:nvPr/>
        </p:nvSpPr>
        <p:spPr bwMode="auto">
          <a:xfrm>
            <a:off x="711200" y="3511550"/>
            <a:ext cx="7704138" cy="1066800"/>
          </a:xfrm>
          <a:prstGeom prst="rect">
            <a:avLst/>
          </a:prstGeom>
          <a:solidFill>
            <a:schemeClr val="accent1">
              <a:alpha val="45097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3200" b="1" dirty="0"/>
              <a:t>3</a:t>
            </a:r>
            <a:r>
              <a:rPr lang="zh-CN" altLang="en-US" sz="3200" b="1" dirty="0"/>
              <a:t>、培养主体意识，自主学习的能力，张扬和谐人文素养和团队精神。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42910" y="5072074"/>
            <a:ext cx="42862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zh-CN" alt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642910" y="6143644"/>
            <a:ext cx="45005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zh-CN" altLang="en-US" dirty="0"/>
          </a:p>
        </p:txBody>
      </p:sp>
      <p:sp>
        <p:nvSpPr>
          <p:cNvPr id="12" name="Text Box 4"/>
          <p:cNvSpPr txBox="1">
            <a:spLocks noChangeArrowheads="1"/>
          </p:cNvSpPr>
          <p:nvPr/>
        </p:nvSpPr>
        <p:spPr bwMode="auto">
          <a:xfrm>
            <a:off x="612775" y="4670425"/>
            <a:ext cx="431958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3200" b="1" dirty="0">
                <a:ea typeface="黑体" pitchFamily="2" charset="-122"/>
              </a:rPr>
              <a:t>重点：</a:t>
            </a:r>
            <a:r>
              <a:rPr lang="zh-CN" altLang="en-US" sz="3200" b="1" dirty="0"/>
              <a:t>用力踏跳</a:t>
            </a:r>
          </a:p>
        </p:txBody>
      </p:sp>
      <p:sp>
        <p:nvSpPr>
          <p:cNvPr id="13" name="Text Box 2"/>
          <p:cNvSpPr txBox="1">
            <a:spLocks noChangeArrowheads="1"/>
          </p:cNvSpPr>
          <p:nvPr/>
        </p:nvSpPr>
        <p:spPr bwMode="auto">
          <a:xfrm>
            <a:off x="611188" y="5513388"/>
            <a:ext cx="5688012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3200" b="1" dirty="0">
                <a:ea typeface="黑体" pitchFamily="2" charset="-122"/>
              </a:rPr>
              <a:t>难点：</a:t>
            </a:r>
            <a:r>
              <a:rPr lang="zh-CN" altLang="en-US" sz="3200" b="1" dirty="0"/>
              <a:t>动作协调连贯性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8" grpId="0" animBg="1"/>
      <p:bldP spid="9" grpId="0" animBg="1"/>
      <p:bldP spid="12" grpId="0"/>
      <p:bldP spid="1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WordArt 5"/>
          <p:cNvSpPr>
            <a:spLocks noGrp="1" noChangeArrowheads="1" noChangeShapeType="1" noTextEdit="1"/>
          </p:cNvSpPr>
          <p:nvPr>
            <p:ph type="body" idx="1"/>
          </p:nvPr>
        </p:nvSpPr>
        <p:spPr bwMode="auto">
          <a:xfrm>
            <a:off x="428596" y="1142984"/>
            <a:ext cx="3849687" cy="63341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 lnSpcReduction="10000"/>
          </a:bodyPr>
          <a:lstStyle/>
          <a:p>
            <a:pPr algn="ctr"/>
            <a:r>
              <a:rPr lang="zh-CN" altLang="en-US" sz="3600" b="1" kern="10" dirty="0">
                <a:ln w="9525">
                  <a:noFill/>
                  <a:round/>
                  <a:headEnd/>
                  <a:tailEnd/>
                </a:ln>
                <a:solidFill>
                  <a:srgbClr val="FF00FF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黑体"/>
                <a:ea typeface="黑体"/>
              </a:rPr>
              <a:t>教法学法</a:t>
            </a:r>
          </a:p>
        </p:txBody>
      </p:sp>
      <p:sp>
        <p:nvSpPr>
          <p:cNvPr id="6" name="Text Box 2"/>
          <p:cNvSpPr txBox="1">
            <a:spLocks noGrp="1" noChangeArrowheads="1"/>
          </p:cNvSpPr>
          <p:nvPr>
            <p:ph type="title"/>
          </p:nvPr>
        </p:nvSpPr>
        <p:spPr bwMode="auto">
          <a:xfrm>
            <a:off x="642910" y="2500306"/>
            <a:ext cx="77724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3200" b="1" dirty="0">
                <a:solidFill>
                  <a:srgbClr val="800000"/>
                </a:solidFill>
              </a:rPr>
              <a:t>教法：示范法、启发式、引导法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28662" y="5786454"/>
            <a:ext cx="70723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zh-CN" altLang="en-US" dirty="0"/>
          </a:p>
        </p:txBody>
      </p: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571472" y="3429000"/>
            <a:ext cx="7180263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3200" b="1" dirty="0">
                <a:solidFill>
                  <a:srgbClr val="800000"/>
                </a:solidFill>
              </a:rPr>
              <a:t>学法：尝试法、游戏竞赛法、自主合作学练法、竞争交流法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53" descr="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6350" y="0"/>
            <a:ext cx="915035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WordArt 50"/>
          <p:cNvSpPr>
            <a:spLocks noChangeArrowheads="1" noChangeShapeType="1" noTextEdit="1"/>
          </p:cNvSpPr>
          <p:nvPr/>
        </p:nvSpPr>
        <p:spPr bwMode="auto">
          <a:xfrm>
            <a:off x="684213" y="692150"/>
            <a:ext cx="1657350" cy="64928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zh-CN" altLang="en-US" sz="3600" b="1" kern="10" dirty="0">
                <a:ln w="9525">
                  <a:noFill/>
                  <a:round/>
                  <a:headEnd/>
                  <a:tailEnd/>
                </a:ln>
                <a:solidFill>
                  <a:srgbClr val="FF00FF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黑体"/>
                <a:ea typeface="黑体"/>
              </a:rPr>
              <a:t>教学流程图</a:t>
            </a: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106363" y="1885950"/>
            <a:ext cx="2449512" cy="528638"/>
          </a:xfrm>
          <a:prstGeom prst="rect">
            <a:avLst/>
          </a:prstGeom>
          <a:solidFill>
            <a:srgbClr val="FFCCFF"/>
          </a:solidFill>
          <a:ln w="9525">
            <a:solidFill>
              <a:srgbClr val="FF99CC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zh-CN" altLang="en-US" sz="2800" b="1" dirty="0"/>
              <a:t>启趣悦心阶段</a:t>
            </a:r>
          </a:p>
        </p:txBody>
      </p:sp>
      <p:sp>
        <p:nvSpPr>
          <p:cNvPr id="5" name="Line 24"/>
          <p:cNvSpPr>
            <a:spLocks noChangeShapeType="1"/>
          </p:cNvSpPr>
          <p:nvPr/>
        </p:nvSpPr>
        <p:spPr bwMode="auto">
          <a:xfrm>
            <a:off x="2627313" y="2133600"/>
            <a:ext cx="504825" cy="0"/>
          </a:xfrm>
          <a:prstGeom prst="line">
            <a:avLst/>
          </a:prstGeom>
          <a:noFill/>
          <a:ln w="31750">
            <a:solidFill>
              <a:srgbClr val="FF66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3132138" y="1885950"/>
            <a:ext cx="2592387" cy="528638"/>
          </a:xfrm>
          <a:prstGeom prst="rect">
            <a:avLst/>
          </a:prstGeom>
          <a:solidFill>
            <a:srgbClr val="FFCCFF"/>
          </a:solidFill>
          <a:ln w="9525">
            <a:solidFill>
              <a:srgbClr val="FF99CC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zh-CN" altLang="en-US" sz="2800" b="1" dirty="0"/>
              <a:t>增智促技阶段</a:t>
            </a:r>
          </a:p>
        </p:txBody>
      </p:sp>
      <p:sp>
        <p:nvSpPr>
          <p:cNvPr id="7" name="Line 25"/>
          <p:cNvSpPr>
            <a:spLocks noChangeShapeType="1"/>
          </p:cNvSpPr>
          <p:nvPr/>
        </p:nvSpPr>
        <p:spPr bwMode="auto">
          <a:xfrm>
            <a:off x="5751513" y="2133600"/>
            <a:ext cx="576262" cy="0"/>
          </a:xfrm>
          <a:prstGeom prst="line">
            <a:avLst/>
          </a:prstGeom>
          <a:noFill/>
          <a:ln w="31750">
            <a:solidFill>
              <a:srgbClr val="FF66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6300788" y="1916113"/>
            <a:ext cx="2592387" cy="528637"/>
          </a:xfrm>
          <a:prstGeom prst="rect">
            <a:avLst/>
          </a:prstGeom>
          <a:solidFill>
            <a:srgbClr val="FFCCFF"/>
          </a:solidFill>
          <a:ln w="9525">
            <a:solidFill>
              <a:srgbClr val="FF99CC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zh-CN" altLang="en-US" sz="2800" b="1" dirty="0"/>
              <a:t>陶冶情操阶段</a:t>
            </a:r>
          </a:p>
        </p:txBody>
      </p:sp>
      <p:sp>
        <p:nvSpPr>
          <p:cNvPr id="9" name="Line 10"/>
          <p:cNvSpPr>
            <a:spLocks noChangeShapeType="1"/>
          </p:cNvSpPr>
          <p:nvPr/>
        </p:nvSpPr>
        <p:spPr bwMode="auto">
          <a:xfrm flipH="1">
            <a:off x="1428726" y="2571744"/>
            <a:ext cx="45719" cy="642942"/>
          </a:xfrm>
          <a:prstGeom prst="line">
            <a:avLst/>
          </a:prstGeom>
          <a:noFill/>
          <a:ln w="31750">
            <a:solidFill>
              <a:srgbClr val="FF66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0" name="Line 29"/>
          <p:cNvSpPr>
            <a:spLocks noChangeShapeType="1"/>
          </p:cNvSpPr>
          <p:nvPr/>
        </p:nvSpPr>
        <p:spPr bwMode="auto">
          <a:xfrm>
            <a:off x="1428728" y="3286124"/>
            <a:ext cx="0" cy="5032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1" name="Line 27"/>
          <p:cNvSpPr>
            <a:spLocks noChangeShapeType="1"/>
          </p:cNvSpPr>
          <p:nvPr/>
        </p:nvSpPr>
        <p:spPr bwMode="auto">
          <a:xfrm>
            <a:off x="928662" y="3286124"/>
            <a:ext cx="12239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3" name="Line 30"/>
          <p:cNvSpPr>
            <a:spLocks noChangeShapeType="1"/>
          </p:cNvSpPr>
          <p:nvPr/>
        </p:nvSpPr>
        <p:spPr bwMode="auto">
          <a:xfrm>
            <a:off x="2071670" y="3214686"/>
            <a:ext cx="0" cy="5048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5" name="Line 29"/>
          <p:cNvSpPr>
            <a:spLocks noChangeShapeType="1"/>
          </p:cNvSpPr>
          <p:nvPr/>
        </p:nvSpPr>
        <p:spPr bwMode="auto">
          <a:xfrm>
            <a:off x="928662" y="3286124"/>
            <a:ext cx="0" cy="5032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6" name="Text Box 11"/>
          <p:cNvSpPr txBox="1">
            <a:spLocks noChangeArrowheads="1"/>
          </p:cNvSpPr>
          <p:nvPr/>
        </p:nvSpPr>
        <p:spPr bwMode="auto">
          <a:xfrm>
            <a:off x="571472" y="3857628"/>
            <a:ext cx="528637" cy="1747837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200" b="1"/>
              <a:t>小兔子出门</a:t>
            </a:r>
          </a:p>
        </p:txBody>
      </p:sp>
      <p:sp>
        <p:nvSpPr>
          <p:cNvPr id="17" name="Text Box 16"/>
          <p:cNvSpPr txBox="1">
            <a:spLocks noChangeArrowheads="1"/>
          </p:cNvSpPr>
          <p:nvPr/>
        </p:nvSpPr>
        <p:spPr bwMode="auto">
          <a:xfrm>
            <a:off x="1285852" y="3857628"/>
            <a:ext cx="528637" cy="1747837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200" b="1" dirty="0"/>
              <a:t>找朋友</a:t>
            </a:r>
          </a:p>
        </p:txBody>
      </p:sp>
      <p:sp>
        <p:nvSpPr>
          <p:cNvPr id="18" name="Text Box 17"/>
          <p:cNvSpPr txBox="1">
            <a:spLocks noChangeArrowheads="1"/>
          </p:cNvSpPr>
          <p:nvPr/>
        </p:nvSpPr>
        <p:spPr bwMode="auto">
          <a:xfrm>
            <a:off x="1928794" y="3857628"/>
            <a:ext cx="528638" cy="1747837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200" b="1"/>
              <a:t>做游戏</a:t>
            </a:r>
          </a:p>
        </p:txBody>
      </p:sp>
      <p:sp>
        <p:nvSpPr>
          <p:cNvPr id="19" name="Line 51"/>
          <p:cNvSpPr>
            <a:spLocks noChangeShapeType="1"/>
          </p:cNvSpPr>
          <p:nvPr/>
        </p:nvSpPr>
        <p:spPr bwMode="auto">
          <a:xfrm flipH="1">
            <a:off x="4289425" y="2492375"/>
            <a:ext cx="20638" cy="1347788"/>
          </a:xfrm>
          <a:prstGeom prst="line">
            <a:avLst/>
          </a:prstGeom>
          <a:noFill/>
          <a:ln w="31750">
            <a:solidFill>
              <a:srgbClr val="FF66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0" name="Line 31"/>
          <p:cNvSpPr>
            <a:spLocks noChangeShapeType="1"/>
          </p:cNvSpPr>
          <p:nvPr/>
        </p:nvSpPr>
        <p:spPr bwMode="auto">
          <a:xfrm>
            <a:off x="2843213" y="3902075"/>
            <a:ext cx="28082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1" name="Line 34"/>
          <p:cNvSpPr>
            <a:spLocks noChangeShapeType="1"/>
          </p:cNvSpPr>
          <p:nvPr/>
        </p:nvSpPr>
        <p:spPr bwMode="auto">
          <a:xfrm>
            <a:off x="2843213" y="3902075"/>
            <a:ext cx="0" cy="5048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2" name="Line 34"/>
          <p:cNvSpPr>
            <a:spLocks noChangeShapeType="1"/>
          </p:cNvSpPr>
          <p:nvPr/>
        </p:nvSpPr>
        <p:spPr bwMode="auto">
          <a:xfrm>
            <a:off x="3500430" y="3929066"/>
            <a:ext cx="0" cy="5048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3" name="Line 34"/>
          <p:cNvSpPr>
            <a:spLocks noChangeShapeType="1"/>
          </p:cNvSpPr>
          <p:nvPr/>
        </p:nvSpPr>
        <p:spPr bwMode="auto">
          <a:xfrm>
            <a:off x="4286248" y="3929066"/>
            <a:ext cx="0" cy="5048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4" name="Line 34"/>
          <p:cNvSpPr>
            <a:spLocks noChangeShapeType="1"/>
          </p:cNvSpPr>
          <p:nvPr/>
        </p:nvSpPr>
        <p:spPr bwMode="auto">
          <a:xfrm>
            <a:off x="4929190" y="3929066"/>
            <a:ext cx="0" cy="5048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5" name="Line 34"/>
          <p:cNvSpPr>
            <a:spLocks noChangeShapeType="1"/>
          </p:cNvSpPr>
          <p:nvPr/>
        </p:nvSpPr>
        <p:spPr bwMode="auto">
          <a:xfrm>
            <a:off x="5572132" y="3857628"/>
            <a:ext cx="0" cy="5048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6" name="Text Box 14"/>
          <p:cNvSpPr txBox="1">
            <a:spLocks noChangeArrowheads="1"/>
          </p:cNvSpPr>
          <p:nvPr/>
        </p:nvSpPr>
        <p:spPr bwMode="auto">
          <a:xfrm>
            <a:off x="2657475" y="4402138"/>
            <a:ext cx="528638" cy="1763712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200" b="1" dirty="0"/>
              <a:t>空中接球</a:t>
            </a:r>
          </a:p>
        </p:txBody>
      </p:sp>
      <p:sp>
        <p:nvSpPr>
          <p:cNvPr id="27" name="Text Box 18"/>
          <p:cNvSpPr txBox="1">
            <a:spLocks noChangeArrowheads="1"/>
          </p:cNvSpPr>
          <p:nvPr/>
        </p:nvSpPr>
        <p:spPr bwMode="auto">
          <a:xfrm>
            <a:off x="3262962" y="4402138"/>
            <a:ext cx="523220" cy="1763712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200" b="1" dirty="0"/>
              <a:t>单脚跳头触球</a:t>
            </a:r>
          </a:p>
        </p:txBody>
      </p:sp>
      <p:sp>
        <p:nvSpPr>
          <p:cNvPr id="28" name="Text Box 15"/>
          <p:cNvSpPr txBox="1">
            <a:spLocks noChangeArrowheads="1"/>
          </p:cNvSpPr>
          <p:nvPr/>
        </p:nvSpPr>
        <p:spPr bwMode="auto">
          <a:xfrm>
            <a:off x="4000496" y="4500570"/>
            <a:ext cx="528637" cy="1763712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200" b="1" dirty="0"/>
              <a:t>单跳摆腿踢球</a:t>
            </a:r>
          </a:p>
        </p:txBody>
      </p:sp>
      <p:sp>
        <p:nvSpPr>
          <p:cNvPr id="29" name="Text Box 12"/>
          <p:cNvSpPr txBox="1">
            <a:spLocks noChangeArrowheads="1"/>
          </p:cNvSpPr>
          <p:nvPr/>
        </p:nvSpPr>
        <p:spPr bwMode="auto">
          <a:xfrm>
            <a:off x="4752975" y="4402138"/>
            <a:ext cx="528638" cy="1763712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200" b="1" dirty="0"/>
              <a:t>跨障碍</a:t>
            </a:r>
          </a:p>
        </p:txBody>
      </p:sp>
      <p:sp>
        <p:nvSpPr>
          <p:cNvPr id="30" name="Text Box 19"/>
          <p:cNvSpPr txBox="1">
            <a:spLocks noChangeArrowheads="1"/>
          </p:cNvSpPr>
          <p:nvPr/>
        </p:nvSpPr>
        <p:spPr bwMode="auto">
          <a:xfrm>
            <a:off x="5357818" y="4429132"/>
            <a:ext cx="528638" cy="1763712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200" b="1" dirty="0"/>
              <a:t>爱心使者</a:t>
            </a:r>
          </a:p>
        </p:txBody>
      </p:sp>
      <p:sp>
        <p:nvSpPr>
          <p:cNvPr id="31" name="Text Box 6"/>
          <p:cNvSpPr txBox="1">
            <a:spLocks noChangeArrowheads="1"/>
          </p:cNvSpPr>
          <p:nvPr/>
        </p:nvSpPr>
        <p:spPr bwMode="auto">
          <a:xfrm>
            <a:off x="500034" y="2571744"/>
            <a:ext cx="2120900" cy="466725"/>
          </a:xfrm>
          <a:prstGeom prst="rect">
            <a:avLst/>
          </a:prstGeom>
          <a:solidFill>
            <a:srgbClr val="FFCC00"/>
          </a:solidFill>
          <a:ln w="9525">
            <a:solidFill>
              <a:srgbClr val="FF66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zh-CN" altLang="en-US" sz="2400" b="1" dirty="0"/>
              <a:t>快乐的小兔子</a:t>
            </a:r>
          </a:p>
        </p:txBody>
      </p:sp>
      <p:sp>
        <p:nvSpPr>
          <p:cNvPr id="32" name="Line 49"/>
          <p:cNvSpPr>
            <a:spLocks noChangeShapeType="1"/>
          </p:cNvSpPr>
          <p:nvPr/>
        </p:nvSpPr>
        <p:spPr bwMode="auto">
          <a:xfrm flipH="1">
            <a:off x="7431088" y="2474913"/>
            <a:ext cx="20637" cy="1347787"/>
          </a:xfrm>
          <a:prstGeom prst="line">
            <a:avLst/>
          </a:prstGeom>
          <a:noFill/>
          <a:ln w="31750">
            <a:solidFill>
              <a:srgbClr val="FF66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33" name="Text Box 9"/>
          <p:cNvSpPr txBox="1">
            <a:spLocks noChangeArrowheads="1"/>
          </p:cNvSpPr>
          <p:nvPr/>
        </p:nvSpPr>
        <p:spPr bwMode="auto">
          <a:xfrm>
            <a:off x="6481763" y="2820988"/>
            <a:ext cx="2016125" cy="466725"/>
          </a:xfrm>
          <a:prstGeom prst="rect">
            <a:avLst/>
          </a:prstGeom>
          <a:solidFill>
            <a:srgbClr val="FFCC00"/>
          </a:solidFill>
          <a:ln w="9525">
            <a:solidFill>
              <a:srgbClr val="FF66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zh-CN" altLang="en-US" sz="2400" b="1" dirty="0"/>
              <a:t>遨游太空</a:t>
            </a:r>
          </a:p>
        </p:txBody>
      </p:sp>
      <p:sp>
        <p:nvSpPr>
          <p:cNvPr id="34" name="Line 36"/>
          <p:cNvSpPr>
            <a:spLocks noChangeShapeType="1"/>
          </p:cNvSpPr>
          <p:nvPr/>
        </p:nvSpPr>
        <p:spPr bwMode="auto">
          <a:xfrm>
            <a:off x="6435725" y="3832225"/>
            <a:ext cx="20970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35" name="Line 42"/>
          <p:cNvSpPr>
            <a:spLocks noChangeShapeType="1"/>
          </p:cNvSpPr>
          <p:nvPr/>
        </p:nvSpPr>
        <p:spPr bwMode="auto">
          <a:xfrm>
            <a:off x="6435725" y="3832225"/>
            <a:ext cx="0" cy="5746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36" name="Line 42"/>
          <p:cNvSpPr>
            <a:spLocks noChangeShapeType="1"/>
          </p:cNvSpPr>
          <p:nvPr/>
        </p:nvSpPr>
        <p:spPr bwMode="auto">
          <a:xfrm>
            <a:off x="7072330" y="3929066"/>
            <a:ext cx="0" cy="5746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37" name="Line 42"/>
          <p:cNvSpPr>
            <a:spLocks noChangeShapeType="1"/>
          </p:cNvSpPr>
          <p:nvPr/>
        </p:nvSpPr>
        <p:spPr bwMode="auto">
          <a:xfrm>
            <a:off x="8001024" y="3929066"/>
            <a:ext cx="0" cy="5746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38" name="Line 42"/>
          <p:cNvSpPr>
            <a:spLocks noChangeShapeType="1"/>
          </p:cNvSpPr>
          <p:nvPr/>
        </p:nvSpPr>
        <p:spPr bwMode="auto">
          <a:xfrm>
            <a:off x="8572528" y="3857628"/>
            <a:ext cx="0" cy="5746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39" name="Text Box 22"/>
          <p:cNvSpPr txBox="1">
            <a:spLocks noChangeArrowheads="1"/>
          </p:cNvSpPr>
          <p:nvPr/>
        </p:nvSpPr>
        <p:spPr bwMode="auto">
          <a:xfrm>
            <a:off x="6072198" y="4429132"/>
            <a:ext cx="528638" cy="1731963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200" b="1" dirty="0"/>
              <a:t>乘坐火箭</a:t>
            </a:r>
          </a:p>
        </p:txBody>
      </p:sp>
      <p:sp>
        <p:nvSpPr>
          <p:cNvPr id="40" name="Text Box 23"/>
          <p:cNvSpPr txBox="1">
            <a:spLocks noChangeArrowheads="1"/>
          </p:cNvSpPr>
          <p:nvPr/>
        </p:nvSpPr>
        <p:spPr bwMode="auto">
          <a:xfrm>
            <a:off x="6786578" y="4429132"/>
            <a:ext cx="528638" cy="1731963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200" b="1" dirty="0"/>
              <a:t>进入太空</a:t>
            </a:r>
          </a:p>
        </p:txBody>
      </p:sp>
      <p:sp>
        <p:nvSpPr>
          <p:cNvPr id="41" name="Text Box 20"/>
          <p:cNvSpPr txBox="1">
            <a:spLocks noChangeArrowheads="1"/>
          </p:cNvSpPr>
          <p:nvPr/>
        </p:nvSpPr>
        <p:spPr bwMode="auto">
          <a:xfrm>
            <a:off x="7558088" y="4406900"/>
            <a:ext cx="528637" cy="1731963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200" b="1"/>
              <a:t>太空漫步</a:t>
            </a:r>
          </a:p>
        </p:txBody>
      </p:sp>
      <p:sp>
        <p:nvSpPr>
          <p:cNvPr id="42" name="Text Box 13"/>
          <p:cNvSpPr txBox="1">
            <a:spLocks noChangeArrowheads="1"/>
          </p:cNvSpPr>
          <p:nvPr/>
        </p:nvSpPr>
        <p:spPr bwMode="auto">
          <a:xfrm>
            <a:off x="8280400" y="4406900"/>
            <a:ext cx="528638" cy="1731963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200" b="1" dirty="0"/>
              <a:t>太空悬浮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500"/>
                            </p:stCondLst>
                            <p:childTnLst>
                              <p:par>
                                <p:cTn id="7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500"/>
                            </p:stCondLst>
                            <p:childTnLst>
                              <p:par>
                                <p:cTn id="8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500"/>
                            </p:stCondLst>
                            <p:childTnLst>
                              <p:par>
                                <p:cTn id="8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500"/>
                            </p:stCondLst>
                            <p:childTnLst>
                              <p:par>
                                <p:cTn id="8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500"/>
                            </p:stCondLst>
                            <p:childTnLst>
                              <p:par>
                                <p:cTn id="9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500"/>
                            </p:stCondLst>
                            <p:childTnLst>
                              <p:par>
                                <p:cTn id="9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4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2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3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8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9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>
                      <p:stCondLst>
                        <p:cond delay="indefinite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4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5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>
                      <p:stCondLst>
                        <p:cond delay="indefinite"/>
                      </p:stCondLst>
                      <p:childTnLst>
                        <p:par>
                          <p:cTn id="167" fill="hold">
                            <p:stCondLst>
                              <p:cond delay="0"/>
                            </p:stCondLst>
                            <p:childTnLst>
                              <p:par>
                                <p:cTn id="16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0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1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3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</p:bld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349</Words>
  <Application>Microsoft Office PowerPoint</Application>
  <PresentationFormat>全屏显示(4:3)</PresentationFormat>
  <Paragraphs>37</Paragraphs>
  <Slides>7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7</vt:i4>
      </vt:variant>
    </vt:vector>
  </HeadingPairs>
  <TitlesOfParts>
    <vt:vector size="8" baseType="lpstr">
      <vt:lpstr>Office 主题</vt:lpstr>
      <vt:lpstr>《发展跳高能力的练习》（水平二）</vt:lpstr>
      <vt:lpstr>设计意图</vt:lpstr>
      <vt:lpstr>幻灯片 3</vt:lpstr>
      <vt:lpstr>学情分析</vt:lpstr>
      <vt:lpstr>1、激发学生跳高的兴趣，学会跳高方法。</vt:lpstr>
      <vt:lpstr>教法：示范法、启发式、引导法</vt:lpstr>
      <vt:lpstr>幻灯片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Windows 用户</dc:creator>
  <cp:lastModifiedBy>Windows 用户</cp:lastModifiedBy>
  <cp:revision>5</cp:revision>
  <dcterms:created xsi:type="dcterms:W3CDTF">2015-07-07T00:29:46Z</dcterms:created>
  <dcterms:modified xsi:type="dcterms:W3CDTF">2015-07-07T01:12:37Z</dcterms:modified>
</cp:coreProperties>
</file>