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69" r:id="rId4"/>
    <p:sldId id="270" r:id="rId5"/>
    <p:sldId id="262" r:id="rId6"/>
    <p:sldId id="257" r:id="rId7"/>
    <p:sldId id="263" r:id="rId8"/>
    <p:sldId id="264" r:id="rId9"/>
    <p:sldId id="265" r:id="rId10"/>
    <p:sldId id="271" r:id="rId11"/>
    <p:sldId id="267" r:id="rId12"/>
    <p:sldId id="272" r:id="rId13"/>
    <p:sldId id="266" r:id="rId14"/>
    <p:sldId id="268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003A1-FA57-4016-A179-A074A7CC72DD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27C7A-EDD3-4F62-906E-BE3E0F31A3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066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27C7A-EDD3-4F62-906E-BE3E0F31A3A9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27C7A-EDD3-4F62-906E-BE3E0F31A3A9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27C7A-EDD3-4F62-906E-BE3E0F31A3A9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7F6DF-55F6-4E8E-9025-F35479C9F7B6}" type="datetimeFigureOut">
              <a:rPr lang="zh-CN" altLang="en-US" smtClean="0"/>
              <a:pPr/>
              <a:t>2022/6/16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58A89-DF74-4001-A7E6-C3F6088E15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背景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42910" y="1214422"/>
            <a:ext cx="584487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长、正方形的面积和周长</a:t>
            </a:r>
            <a:endParaRPr lang="zh-CN" alt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4546" y="1853975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chemeClr val="accent1">
                    <a:lumMod val="75000"/>
                  </a:schemeClr>
                </a:solidFill>
                <a:latin typeface="隶书" pitchFamily="49" charset="-122"/>
                <a:ea typeface="隶书" pitchFamily="49" charset="-122"/>
              </a:rPr>
              <a:t>整理与复习</a:t>
            </a:r>
            <a:endParaRPr lang="zh-CN" altLang="en-US" sz="3600" b="1" dirty="0">
              <a:solidFill>
                <a:schemeClr val="accent1">
                  <a:lumMod val="75000"/>
                </a:schemeClr>
              </a:solidFill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05273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70C0"/>
                </a:solidFill>
              </a:rPr>
              <a:t>哥哥</a:t>
            </a:r>
            <a:endParaRPr lang="zh-CN" altLang="en-US" sz="3600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1716" y="400680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>
                <a:solidFill>
                  <a:schemeClr val="accent1">
                    <a:lumMod val="75000"/>
                  </a:schemeClr>
                </a:solidFill>
              </a:rPr>
              <a:t>弟弟</a:t>
            </a:r>
            <a:endParaRPr lang="zh-CN" alt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915816" y="980728"/>
            <a:ext cx="2952328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915816" y="3717032"/>
            <a:ext cx="1548172" cy="15841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820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6643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</a:rPr>
              <a:t>画周长是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12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厘米但形状不同的长方形或正方形，并填写下表（每个小格代表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1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平方厘米）</a:t>
            </a:r>
            <a:endParaRPr lang="zh-CN" altLang="en-US" sz="20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826842"/>
              </p:ext>
            </p:extLst>
          </p:nvPr>
        </p:nvGraphicFramePr>
        <p:xfrm>
          <a:off x="1142976" y="1412776"/>
          <a:ext cx="3429024" cy="3096344"/>
        </p:xfrm>
        <a:graphic>
          <a:graphicData uri="http://schemas.openxmlformats.org/drawingml/2006/table">
            <a:tbl>
              <a:tblPr/>
              <a:tblGrid>
                <a:gridCol w="794530"/>
                <a:gridCol w="794530"/>
                <a:gridCol w="836347"/>
                <a:gridCol w="1003617"/>
              </a:tblGrid>
              <a:tr h="895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>
                          <a:latin typeface="Calibri"/>
                          <a:ea typeface="宋体"/>
                          <a:cs typeface="Times New Roman"/>
                        </a:rPr>
                        <a:t>长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（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 smtClean="0">
                          <a:latin typeface="Calibri"/>
                          <a:ea typeface="宋体"/>
                          <a:cs typeface="Times New Roman"/>
                        </a:rPr>
                        <a:t>宽</a:t>
                      </a:r>
                      <a:endParaRPr lang="en-US" altLang="zh-CN" sz="2200" kern="100" dirty="0" smtClean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 smtClean="0">
                          <a:latin typeface="Calibri"/>
                          <a:ea typeface="宋体"/>
                          <a:cs typeface="Times New Roman"/>
                        </a:rPr>
                        <a:t>(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cm)</a:t>
                      </a:r>
                      <a:endParaRPr lang="zh-CN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>
                          <a:solidFill>
                            <a:schemeClr val="tx1"/>
                          </a:solidFill>
                          <a:latin typeface="Calibri"/>
                          <a:ea typeface="宋体"/>
                          <a:cs typeface="Times New Roman"/>
                        </a:rPr>
                        <a:t>周长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（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</a:t>
                      </a:r>
                      <a:r>
                        <a:rPr lang="en-US" sz="750" kern="100" dirty="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>
                          <a:latin typeface="Calibri"/>
                          <a:ea typeface="宋体"/>
                          <a:cs typeface="Times New Roman"/>
                        </a:rPr>
                        <a:t>面积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（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</a:t>
                      </a:r>
                      <a:r>
                        <a:rPr lang="en-US" sz="750" kern="100" dirty="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2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2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2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2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16174" y="4939994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你的发现是：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2915816" y="5301208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椭圆 7"/>
          <p:cNvSpPr/>
          <p:nvPr/>
        </p:nvSpPr>
        <p:spPr>
          <a:xfrm>
            <a:off x="918988" y="357166"/>
            <a:ext cx="642942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123728" y="2340169"/>
            <a:ext cx="634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1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98624" y="2340169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矩形 13"/>
          <p:cNvSpPr/>
          <p:nvPr/>
        </p:nvSpPr>
        <p:spPr>
          <a:xfrm>
            <a:off x="2851994" y="2309587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12</a:t>
            </a:r>
            <a:endParaRPr lang="zh-CN" altLang="en-US" sz="3200" dirty="0">
              <a:solidFill>
                <a:srgbClr val="0070C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893339" y="2309586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6" name="矩形 15"/>
          <p:cNvSpPr/>
          <p:nvPr/>
        </p:nvSpPr>
        <p:spPr>
          <a:xfrm>
            <a:off x="2162720" y="2852936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298624" y="2852936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8" name="矩形 17"/>
          <p:cNvSpPr/>
          <p:nvPr/>
        </p:nvSpPr>
        <p:spPr>
          <a:xfrm>
            <a:off x="2890433" y="2866009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12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893339" y="2852936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20" name="矩形 19"/>
          <p:cNvSpPr/>
          <p:nvPr/>
        </p:nvSpPr>
        <p:spPr>
          <a:xfrm>
            <a:off x="1298624" y="3429000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3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162720" y="3420289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3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857417" y="3450784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12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923928" y="341645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9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05273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70C0"/>
                </a:solidFill>
              </a:rPr>
              <a:t>老大</a:t>
            </a:r>
            <a:endParaRPr lang="zh-CN" altLang="en-US" sz="3600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1716" y="4006805"/>
            <a:ext cx="1111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>
                <a:solidFill>
                  <a:schemeClr val="accent1">
                    <a:lumMod val="75000"/>
                  </a:schemeClr>
                </a:solidFill>
              </a:rPr>
              <a:t>老二</a:t>
            </a:r>
            <a:endParaRPr lang="zh-CN" alt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915816" y="980728"/>
            <a:ext cx="2952328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915816" y="3717032"/>
            <a:ext cx="1548172" cy="15841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63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6643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</a:rPr>
              <a:t>画面积是</a:t>
            </a:r>
            <a:r>
              <a:rPr lang="en-US" altLang="zh-CN" sz="2000" b="1" smtClean="0">
                <a:solidFill>
                  <a:srgbClr val="0070C0"/>
                </a:solidFill>
              </a:rPr>
              <a:t>16</a:t>
            </a:r>
            <a:r>
              <a:rPr lang="zh-CN" altLang="en-US" sz="2000" b="1" smtClean="0">
                <a:solidFill>
                  <a:srgbClr val="0070C0"/>
                </a:solidFill>
              </a:rPr>
              <a:t>平方厘米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但形状不同的长方形或正方形，并填写下表（每个小格代表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1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平方厘米）</a:t>
            </a:r>
            <a:endParaRPr lang="zh-CN" altLang="en-US" sz="20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021186"/>
              </p:ext>
            </p:extLst>
          </p:nvPr>
        </p:nvGraphicFramePr>
        <p:xfrm>
          <a:off x="1142976" y="1268760"/>
          <a:ext cx="3214711" cy="3024337"/>
        </p:xfrm>
        <a:graphic>
          <a:graphicData uri="http://schemas.openxmlformats.org/drawingml/2006/table">
            <a:tbl>
              <a:tblPr/>
              <a:tblGrid>
                <a:gridCol w="763494"/>
                <a:gridCol w="763494"/>
                <a:gridCol w="884045"/>
                <a:gridCol w="803678"/>
              </a:tblGrid>
              <a:tr h="8745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>
                          <a:latin typeface="Calibri"/>
                          <a:ea typeface="宋体"/>
                          <a:cs typeface="Times New Roman"/>
                        </a:rPr>
                        <a:t>长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（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 smtClean="0">
                          <a:latin typeface="Calibri"/>
                          <a:ea typeface="宋体"/>
                          <a:cs typeface="Times New Roman"/>
                        </a:rPr>
                        <a:t>宽</a:t>
                      </a:r>
                      <a:endParaRPr lang="en-US" altLang="zh-CN" sz="2200" kern="100" dirty="0" smtClean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 smtClean="0">
                          <a:latin typeface="Calibri"/>
                          <a:ea typeface="宋体"/>
                          <a:cs typeface="Times New Roman"/>
                        </a:rPr>
                        <a:t>(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cm)</a:t>
                      </a:r>
                      <a:endParaRPr lang="zh-CN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>
                          <a:solidFill>
                            <a:schemeClr val="tx1"/>
                          </a:solidFill>
                          <a:latin typeface="Calibri"/>
                          <a:ea typeface="宋体"/>
                          <a:cs typeface="Times New Roman"/>
                        </a:rPr>
                        <a:t>周长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（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</a:t>
                      </a:r>
                      <a:r>
                        <a:rPr lang="en-US" sz="750" kern="100" dirty="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200" kern="100" dirty="0">
                          <a:latin typeface="Calibri"/>
                          <a:ea typeface="宋体"/>
                          <a:cs typeface="Times New Roman"/>
                        </a:rPr>
                        <a:t>面积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（</a:t>
                      </a:r>
                      <a:r>
                        <a:rPr lang="en-US" sz="1050" kern="100" dirty="0">
                          <a:latin typeface="Calibri"/>
                          <a:ea typeface="宋体"/>
                          <a:cs typeface="Times New Roman"/>
                        </a:rPr>
                        <a:t>cm</a:t>
                      </a:r>
                      <a:r>
                        <a:rPr lang="en-US" sz="750" kern="100" dirty="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1050" kern="100" dirty="0">
                          <a:latin typeface="Calibri"/>
                          <a:ea typeface="宋体"/>
                          <a:cs typeface="Times New Roman"/>
                        </a:rPr>
                        <a:t>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4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4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4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4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8643" y="4714884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你的发现是：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3198747" y="5145100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椭圆 7"/>
          <p:cNvSpPr/>
          <p:nvPr/>
        </p:nvSpPr>
        <p:spPr>
          <a:xfrm>
            <a:off x="899592" y="357166"/>
            <a:ext cx="642942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136838" y="2138310"/>
            <a:ext cx="634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1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29086" y="2132856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16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843808" y="2132855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34</a:t>
            </a:r>
            <a:endParaRPr lang="zh-CN" altLang="en-US" sz="3200" dirty="0">
              <a:solidFill>
                <a:srgbClr val="0070C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610513" y="2132856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16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123728" y="2708920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346006" y="2717631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8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843808" y="2717630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20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595791" y="2717629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16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331640" y="3204265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4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123728" y="3212976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</a:rPr>
              <a:t>4</a:t>
            </a:r>
            <a:endParaRPr lang="en-US" altLang="zh-CN" sz="3200" dirty="0">
              <a:solidFill>
                <a:srgbClr val="FF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843808" y="3212976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16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610513" y="3212976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</a:rPr>
              <a:t>16</a:t>
            </a:r>
            <a:endParaRPr lang="en-US" altLang="zh-CN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/>
      <p:bldP spid="5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857232"/>
            <a:ext cx="77153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周长相等</a:t>
            </a:r>
            <a:r>
              <a:rPr lang="zh-CN" altLang="en-US" sz="2800" dirty="0" smtClean="0">
                <a:solidFill>
                  <a:srgbClr val="0070C0"/>
                </a:solidFill>
              </a:rPr>
              <a:t>的长方形或正方形，长和宽</a:t>
            </a:r>
            <a:r>
              <a:rPr lang="zh-CN" altLang="en-US" sz="2800" dirty="0" smtClean="0">
                <a:solidFill>
                  <a:srgbClr val="FF0000"/>
                </a:solidFill>
              </a:rPr>
              <a:t>越接近，</a:t>
            </a:r>
            <a:r>
              <a:rPr lang="zh-CN" altLang="en-US" sz="2800" dirty="0" smtClean="0">
                <a:solidFill>
                  <a:srgbClr val="0070C0"/>
                </a:solidFill>
              </a:rPr>
              <a:t>面积就</a:t>
            </a:r>
            <a:r>
              <a:rPr lang="zh-CN" altLang="en-US" sz="2800" dirty="0" smtClean="0">
                <a:solidFill>
                  <a:srgbClr val="FF0000"/>
                </a:solidFill>
              </a:rPr>
              <a:t>越大。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endParaRPr lang="en-US" altLang="zh-CN" sz="2800" dirty="0" smtClean="0">
              <a:solidFill>
                <a:srgbClr val="0070C0"/>
              </a:solidFill>
            </a:endParaRPr>
          </a:p>
          <a:p>
            <a:r>
              <a:rPr lang="zh-CN" altLang="en-US" sz="2800" dirty="0">
                <a:solidFill>
                  <a:srgbClr val="0070C0"/>
                </a:solidFill>
              </a:rPr>
              <a:t>面积相同的长方形或正方形，长和宽</a:t>
            </a:r>
            <a:r>
              <a:rPr lang="zh-CN" altLang="en-US" sz="2800" dirty="0">
                <a:solidFill>
                  <a:srgbClr val="FF0000"/>
                </a:solidFill>
              </a:rPr>
              <a:t>相差得越多，</a:t>
            </a:r>
            <a:r>
              <a:rPr lang="zh-CN" altLang="en-US" sz="2800" dirty="0">
                <a:solidFill>
                  <a:srgbClr val="0070C0"/>
                </a:solidFill>
              </a:rPr>
              <a:t>周长就</a:t>
            </a:r>
            <a:r>
              <a:rPr lang="zh-CN" altLang="en-US" sz="2800" dirty="0">
                <a:solidFill>
                  <a:srgbClr val="FF0000"/>
                </a:solidFill>
              </a:rPr>
              <a:t>越长。</a:t>
            </a:r>
          </a:p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4598267"/>
            <a:ext cx="1428760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800" dirty="0"/>
              <a:t>例举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86050" y="4598267"/>
            <a:ext cx="1428760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800" dirty="0"/>
              <a:t>观察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86314" y="4598267"/>
            <a:ext cx="1428760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800" dirty="0"/>
              <a:t>发现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6578" y="4598267"/>
            <a:ext cx="1428760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800" dirty="0"/>
              <a:t>结论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928794" y="2071678"/>
            <a:ext cx="4572032" cy="28575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917505" y="2060389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489009" y="2060389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3060513" y="2060389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3632017" y="2060389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4203521" y="2060389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775025" y="2060389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346529" y="2064093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5918033" y="2056685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1917505" y="2631893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917505" y="3203397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1917505" y="3774901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1917505" y="4346405"/>
            <a:ext cx="571504" cy="57150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1560" y="551317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判断题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1476073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1.</a:t>
            </a:r>
            <a:r>
              <a:rPr lang="zh-CN" altLang="en-US" sz="3200" dirty="0" smtClean="0"/>
              <a:t>小明沿着操场跑一圈是</a:t>
            </a:r>
            <a:r>
              <a:rPr lang="en-US" altLang="zh-CN" sz="3200" dirty="0" smtClean="0"/>
              <a:t>300</a:t>
            </a:r>
            <a:r>
              <a:rPr lang="zh-CN" altLang="en-US" sz="3200" dirty="0" smtClean="0"/>
              <a:t>平方米。</a:t>
            </a:r>
            <a:endParaRPr lang="zh-CN" alt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395536" y="2484185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2.</a:t>
            </a:r>
            <a:r>
              <a:rPr lang="zh-CN" altLang="en-US" sz="3200" dirty="0" smtClean="0"/>
              <a:t>一块黑板的面积大约</a:t>
            </a:r>
            <a:r>
              <a:rPr lang="en-US" altLang="zh-CN" sz="3200" dirty="0" smtClean="0"/>
              <a:t>5</a:t>
            </a:r>
            <a:r>
              <a:rPr lang="zh-CN" altLang="en-US" sz="3200" dirty="0" smtClean="0"/>
              <a:t>平方分米。</a:t>
            </a:r>
            <a:endParaRPr lang="zh-CN" alt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387648" y="4941168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4.</a:t>
            </a:r>
            <a:r>
              <a:rPr lang="zh-CN" altLang="en-US" sz="3200" dirty="0" smtClean="0"/>
              <a:t>边长是</a:t>
            </a:r>
            <a:r>
              <a:rPr lang="en-US" altLang="zh-CN" sz="3200" dirty="0" smtClean="0"/>
              <a:t>4</a:t>
            </a:r>
            <a:r>
              <a:rPr lang="zh-CN" altLang="en-US" sz="3200" dirty="0" smtClean="0"/>
              <a:t>分米的正方形，周长和面积一样大。</a:t>
            </a:r>
            <a:endParaRPr lang="zh-CN" alt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395536" y="3501008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3.</a:t>
            </a:r>
            <a:r>
              <a:rPr lang="zh-CN" altLang="en-US" sz="3200" dirty="0" smtClean="0"/>
              <a:t>用</a:t>
            </a:r>
            <a:r>
              <a:rPr lang="en-US" altLang="zh-CN" sz="3200" dirty="0" smtClean="0"/>
              <a:t>8</a:t>
            </a:r>
            <a:r>
              <a:rPr lang="zh-CN" altLang="en-US" sz="3200" dirty="0" smtClean="0"/>
              <a:t>个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平方厘米的小正方形无论拼成什么图形，面积都是</a:t>
            </a:r>
            <a:r>
              <a:rPr lang="en-US" altLang="zh-CN" sz="3200" dirty="0" smtClean="0"/>
              <a:t>8</a:t>
            </a:r>
            <a:r>
              <a:rPr lang="zh-CN" altLang="en-US" sz="3200" dirty="0" smtClean="0"/>
              <a:t>平方厘米。</a:t>
            </a:r>
            <a:endParaRPr lang="zh-CN" altLang="en-US" sz="3200" dirty="0"/>
          </a:p>
        </p:txBody>
      </p:sp>
      <p:sp>
        <p:nvSpPr>
          <p:cNvPr id="4" name="矩形 3"/>
          <p:cNvSpPr/>
          <p:nvPr/>
        </p:nvSpPr>
        <p:spPr>
          <a:xfrm>
            <a:off x="7311334" y="4039617"/>
            <a:ext cx="77457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6000" dirty="0">
                <a:solidFill>
                  <a:srgbClr val="FF0000"/>
                </a:solidFill>
                <a:sym typeface="Wingdings 2"/>
              </a:rPr>
              <a:t></a:t>
            </a:r>
            <a:endParaRPr lang="zh-CN" altLang="en-US" sz="6000" dirty="0"/>
          </a:p>
        </p:txBody>
      </p:sp>
      <p:sp>
        <p:nvSpPr>
          <p:cNvPr id="5" name="矩形 4"/>
          <p:cNvSpPr/>
          <p:nvPr/>
        </p:nvSpPr>
        <p:spPr>
          <a:xfrm>
            <a:off x="7311334" y="1242591"/>
            <a:ext cx="6815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6000" dirty="0">
                <a:solidFill>
                  <a:srgbClr val="FF0000"/>
                </a:solidFill>
                <a:sym typeface="Wingdings 2"/>
              </a:rPr>
              <a:t></a:t>
            </a:r>
            <a:endParaRPr lang="zh-CN" altLang="en-US" sz="6000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56176" y="303828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1334" y="2276872"/>
            <a:ext cx="3407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rgbClr val="FF0000"/>
                </a:solidFill>
                <a:sym typeface="Wingdings 2"/>
              </a:rPr>
              <a:t></a:t>
            </a:r>
            <a:endParaRPr lang="zh-CN" altLang="en-US" sz="6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08304" y="5229200"/>
            <a:ext cx="5926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rgbClr val="FF0000"/>
                </a:solidFill>
                <a:sym typeface="Wingdings 2"/>
              </a:rPr>
              <a:t></a:t>
            </a:r>
            <a:endParaRPr lang="zh-CN" alt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19" grpId="0"/>
      <p:bldP spid="20" grpId="0"/>
      <p:bldP spid="4" grpId="0"/>
      <p:bldP spid="5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857224" y="1357298"/>
          <a:ext cx="7286676" cy="2857520"/>
        </p:xfrm>
        <a:graphic>
          <a:graphicData uri="http://schemas.openxmlformats.org/drawingml/2006/table">
            <a:tbl>
              <a:tblPr/>
              <a:tblGrid>
                <a:gridCol w="921664"/>
                <a:gridCol w="966927"/>
                <a:gridCol w="1534480"/>
                <a:gridCol w="934647"/>
                <a:gridCol w="714380"/>
                <a:gridCol w="1327556"/>
                <a:gridCol w="887022"/>
              </a:tblGrid>
              <a:tr h="57150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长方形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正方形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面积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周长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边长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面积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latin typeface="Times New Roman"/>
                          <a:ea typeface="宋体"/>
                        </a:rPr>
                        <a:t>周长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宋体"/>
                          <a:ea typeface="宋体"/>
                        </a:rPr>
                        <a:t>12</a:t>
                      </a:r>
                      <a:r>
                        <a:rPr lang="zh-CN" altLang="en-US" sz="1800" b="1" kern="100" dirty="0" smtClean="0">
                          <a:latin typeface="宋体"/>
                          <a:ea typeface="宋体"/>
                        </a:rPr>
                        <a:t>厘米</a:t>
                      </a:r>
                      <a:endParaRPr lang="en-US" sz="1800" b="1" kern="100" dirty="0">
                        <a:latin typeface="宋体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宋体"/>
                          <a:ea typeface="宋体"/>
                        </a:rPr>
                        <a:t>3</a:t>
                      </a:r>
                      <a:r>
                        <a:rPr lang="zh-CN" altLang="en-US" sz="1800" b="1" kern="100" dirty="0" smtClean="0">
                          <a:latin typeface="宋体"/>
                          <a:ea typeface="宋体"/>
                        </a:rPr>
                        <a:t>厘米</a:t>
                      </a:r>
                      <a:endParaRPr lang="en-US" sz="1800" b="1" kern="100" dirty="0">
                        <a:latin typeface="宋体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Times New Roman"/>
                          <a:ea typeface="宋体"/>
                        </a:rPr>
                        <a:t>7</a:t>
                      </a:r>
                      <a:r>
                        <a:rPr lang="zh-CN" sz="1800" b="1" kern="100" dirty="0">
                          <a:latin typeface="Times New Roman"/>
                          <a:ea typeface="宋体"/>
                        </a:rPr>
                        <a:t>分米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Times New Roman"/>
                          <a:ea typeface="宋体"/>
                        </a:rPr>
                        <a:t>5</a:t>
                      </a:r>
                      <a:r>
                        <a:rPr lang="zh-CN" altLang="en-US" sz="1800" b="1" kern="100" dirty="0" smtClean="0">
                          <a:latin typeface="Times New Roman"/>
                          <a:ea typeface="宋体"/>
                        </a:rPr>
                        <a:t>分米</a:t>
                      </a: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Times New Roman"/>
                          <a:ea typeface="宋体"/>
                        </a:rPr>
                        <a:t>35</a:t>
                      </a:r>
                      <a:r>
                        <a:rPr lang="zh-CN" altLang="en-US" sz="1800" b="1" kern="100" dirty="0" smtClean="0">
                          <a:latin typeface="Times New Roman"/>
                          <a:ea typeface="宋体"/>
                        </a:rPr>
                        <a:t>平方分米</a:t>
                      </a: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Times New Roman"/>
                          <a:ea typeface="宋体"/>
                        </a:rPr>
                        <a:t>25</a:t>
                      </a:r>
                      <a:r>
                        <a:rPr lang="zh-CN" sz="1800" b="1" kern="100" dirty="0">
                          <a:latin typeface="Times New Roman"/>
                          <a:ea typeface="宋体"/>
                        </a:rPr>
                        <a:t>平方厘米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Times New Roman"/>
                          <a:ea typeface="宋体"/>
                        </a:rPr>
                        <a:t>20</a:t>
                      </a:r>
                      <a:r>
                        <a:rPr lang="zh-CN" altLang="en-US" sz="1800" b="1" kern="100" dirty="0" smtClean="0">
                          <a:latin typeface="Times New Roman"/>
                          <a:ea typeface="宋体"/>
                        </a:rPr>
                        <a:t>厘米</a:t>
                      </a: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Times New Roman"/>
                          <a:ea typeface="宋体"/>
                        </a:rPr>
                        <a:t>60</a:t>
                      </a:r>
                      <a:r>
                        <a:rPr lang="zh-CN" sz="1800" b="1" kern="100" dirty="0">
                          <a:latin typeface="Times New Roman"/>
                          <a:ea typeface="宋体"/>
                        </a:rPr>
                        <a:t>厘米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Times New Roman"/>
                          <a:ea typeface="宋体"/>
                        </a:rPr>
                        <a:t>36</a:t>
                      </a:r>
                      <a:r>
                        <a:rPr lang="zh-CN" altLang="en-US" sz="1800" b="1" kern="100" dirty="0" smtClean="0">
                          <a:latin typeface="Times New Roman"/>
                          <a:ea typeface="宋体"/>
                        </a:rPr>
                        <a:t>米</a:t>
                      </a:r>
                      <a:endParaRPr lang="en-US" sz="1800" b="1" kern="100" dirty="0"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86050" y="2643182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36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平方厘米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6248" y="2643182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30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厘米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3171766"/>
            <a:ext cx="1071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7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分米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6248" y="3143248"/>
            <a:ext cx="1071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24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分米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3743270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10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厘米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6050" y="371475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200</a:t>
            </a:r>
            <a:r>
              <a:rPr lang="zh-CN" altLang="en-US" b="1" dirty="0" smtClean="0">
                <a:solidFill>
                  <a:srgbClr val="FF0000"/>
                </a:solidFill>
              </a:rPr>
              <a:t>平方厘米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7884" y="2600262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49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平方分米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15206" y="2571744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28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分米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4" y="3171766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5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厘米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15206" y="3171766"/>
            <a:ext cx="1071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20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厘米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86380" y="3743270"/>
            <a:ext cx="64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9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57884" y="3743270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81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平方分米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28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158" y="1071546"/>
            <a:ext cx="81195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在生活中，哪些地方会用到面积和周长的知识呢？</a:t>
            </a:r>
            <a:endParaRPr lang="en-US" altLang="zh-CN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图片 2" descr="篱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4143380"/>
            <a:ext cx="3643338" cy="2860021"/>
          </a:xfrm>
          <a:prstGeom prst="rect">
            <a:avLst/>
          </a:prstGeom>
        </p:spPr>
      </p:pic>
      <p:pic>
        <p:nvPicPr>
          <p:cNvPr id="5" name="图片 4" descr="画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928802"/>
            <a:ext cx="2857500" cy="2857500"/>
          </a:xfrm>
          <a:prstGeom prst="rect">
            <a:avLst/>
          </a:prstGeom>
        </p:spPr>
      </p:pic>
      <p:pic>
        <p:nvPicPr>
          <p:cNvPr id="6" name="图片 5" descr="地砖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1714488"/>
            <a:ext cx="2405066" cy="2405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十字绣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000240"/>
            <a:ext cx="6419850" cy="2695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428736"/>
            <a:ext cx="3786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王大伯利用篱笆靠一面墙围成了一个羊圈（如图），算出这个羊圈的面积是多少？篱笆全长多少米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0562" y="1502150"/>
            <a:ext cx="3786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有一个正方形苗圃，一面靠墙，竹篱笆全长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24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米，这个苗圃占地多少平方米？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 rot="5400000">
            <a:off x="1571604" y="3500438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rot="5400000">
            <a:off x="-34957" y="3750471"/>
            <a:ext cx="1356528" cy="794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rot="16200000" flipH="1">
            <a:off x="428596" y="3357562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rot="16200000" flipH="1">
            <a:off x="428596" y="3786190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rot="16200000" flipH="1">
            <a:off x="428596" y="3571876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rot="16200000" flipH="1">
            <a:off x="428596" y="4000504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6200000" flipH="1">
            <a:off x="428596" y="3143248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任意多边形 17"/>
          <p:cNvSpPr/>
          <p:nvPr/>
        </p:nvSpPr>
        <p:spPr>
          <a:xfrm>
            <a:off x="632178" y="3386667"/>
            <a:ext cx="1439492" cy="677333"/>
          </a:xfrm>
          <a:custGeom>
            <a:avLst/>
            <a:gdLst>
              <a:gd name="connsiteX0" fmla="*/ 11289 w 1185333"/>
              <a:gd name="connsiteY0" fmla="*/ 11289 h 677333"/>
              <a:gd name="connsiteX1" fmla="*/ 1185333 w 1185333"/>
              <a:gd name="connsiteY1" fmla="*/ 0 h 677333"/>
              <a:gd name="connsiteX2" fmla="*/ 1185333 w 1185333"/>
              <a:gd name="connsiteY2" fmla="*/ 654755 h 677333"/>
              <a:gd name="connsiteX3" fmla="*/ 0 w 1185333"/>
              <a:gd name="connsiteY3" fmla="*/ 677333 h 67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5333" h="677333">
                <a:moveTo>
                  <a:pt x="11289" y="11289"/>
                </a:moveTo>
                <a:lnTo>
                  <a:pt x="1185333" y="0"/>
                </a:lnTo>
                <a:lnTo>
                  <a:pt x="1185333" y="654755"/>
                </a:lnTo>
                <a:lnTo>
                  <a:pt x="0" y="677333"/>
                </a:lnTo>
              </a:path>
            </a:pathLst>
          </a:cu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071538" y="3000372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50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00232" y="3429000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0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596" y="4643446"/>
            <a:ext cx="36433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</a:rPr>
              <a:t>面积：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50 ×20=1000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（平方米）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2000" b="1" dirty="0" smtClean="0">
                <a:solidFill>
                  <a:srgbClr val="0070C0"/>
                </a:solidFill>
              </a:rPr>
              <a:t>周长：    （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50+20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）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×2</a:t>
            </a:r>
          </a:p>
          <a:p>
            <a:r>
              <a:rPr lang="en-US" altLang="zh-CN" sz="2000" b="1" dirty="0">
                <a:solidFill>
                  <a:srgbClr val="0070C0"/>
                </a:solidFill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                =70 ×2</a:t>
            </a:r>
          </a:p>
          <a:p>
            <a:r>
              <a:rPr lang="en-US" altLang="zh-CN" sz="2000" b="1" dirty="0">
                <a:solidFill>
                  <a:srgbClr val="0070C0"/>
                </a:solidFill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                =140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（米）</a:t>
            </a:r>
            <a:endParaRPr lang="zh-CN" altLang="en-US" sz="2000" b="1" dirty="0">
              <a:solidFill>
                <a:srgbClr val="0070C0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rot="5400000">
            <a:off x="4894265" y="3749677"/>
            <a:ext cx="1356528" cy="794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rot="16200000" flipH="1">
            <a:off x="5357818" y="3356768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rot="16200000" flipH="1">
            <a:off x="5357818" y="3785396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rot="16200000" flipH="1">
            <a:off x="5357818" y="3571082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rot="16200000" flipH="1">
            <a:off x="5357818" y="3999710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rot="16200000" flipH="1">
            <a:off x="5357818" y="3142454"/>
            <a:ext cx="203996" cy="20399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任意多边形 27"/>
          <p:cNvSpPr/>
          <p:nvPr/>
        </p:nvSpPr>
        <p:spPr>
          <a:xfrm>
            <a:off x="5561400" y="3286125"/>
            <a:ext cx="1010864" cy="928693"/>
          </a:xfrm>
          <a:custGeom>
            <a:avLst/>
            <a:gdLst>
              <a:gd name="connsiteX0" fmla="*/ 11289 w 1185333"/>
              <a:gd name="connsiteY0" fmla="*/ 11289 h 677333"/>
              <a:gd name="connsiteX1" fmla="*/ 1185333 w 1185333"/>
              <a:gd name="connsiteY1" fmla="*/ 0 h 677333"/>
              <a:gd name="connsiteX2" fmla="*/ 1185333 w 1185333"/>
              <a:gd name="connsiteY2" fmla="*/ 654755 h 677333"/>
              <a:gd name="connsiteX3" fmla="*/ 0 w 1185333"/>
              <a:gd name="connsiteY3" fmla="*/ 677333 h 67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5333" h="677333">
                <a:moveTo>
                  <a:pt x="11289" y="11289"/>
                </a:moveTo>
                <a:lnTo>
                  <a:pt x="1185333" y="0"/>
                </a:lnTo>
                <a:lnTo>
                  <a:pt x="1185333" y="654755"/>
                </a:lnTo>
                <a:lnTo>
                  <a:pt x="0" y="677333"/>
                </a:lnTo>
              </a:path>
            </a:pathLst>
          </a:cu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4857752" y="4792816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0070C0"/>
                </a:solidFill>
              </a:rPr>
              <a:t>边长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24 ÷ 3=8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（米）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2000" b="1" dirty="0" smtClean="0">
                <a:solidFill>
                  <a:srgbClr val="0070C0"/>
                </a:solidFill>
              </a:rPr>
              <a:t>面积：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8 ×8=64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（平方米）</a:t>
            </a:r>
            <a:endParaRPr lang="zh-CN" altLang="en-US" sz="2000" b="1" dirty="0">
              <a:solidFill>
                <a:srgbClr val="0070C0"/>
              </a:solidFill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2706295" y="1428736"/>
            <a:ext cx="135732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椭圆 29"/>
          <p:cNvSpPr/>
          <p:nvPr/>
        </p:nvSpPr>
        <p:spPr>
          <a:xfrm>
            <a:off x="7299144" y="1560212"/>
            <a:ext cx="928694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4427984" y="1928802"/>
            <a:ext cx="928694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/>
      <p:bldP spid="29" grpId="0" animBg="1"/>
      <p:bldP spid="30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428736"/>
            <a:ext cx="3786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用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8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0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块边长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分米的正方形</a:t>
            </a:r>
            <a:endParaRPr lang="en-US" altLang="zh-CN" sz="2400" b="1" dirty="0" smtClean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地砖铺客厅的地面，正好铺完，客厅的面积是多少平方米？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3438" y="1430712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小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军家的客厅长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8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米，宽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米，用边长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分米的方砖铺地，需要多少块这样的方砖？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 rot="5400000">
            <a:off x="1571604" y="3500438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0034" y="3453142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</a:rPr>
              <a:t>8</a:t>
            </a:r>
            <a:r>
              <a:rPr lang="en-US" altLang="zh-CN" sz="2800" dirty="0" smtClean="0">
                <a:solidFill>
                  <a:srgbClr val="0070C0"/>
                </a:solidFill>
              </a:rPr>
              <a:t>0 ×5=450</a:t>
            </a:r>
            <a:r>
              <a:rPr lang="zh-CN" altLang="en-US" sz="2800" dirty="0" smtClean="0">
                <a:solidFill>
                  <a:srgbClr val="0070C0"/>
                </a:solidFill>
              </a:rPr>
              <a:t>（平方米）</a:t>
            </a:r>
            <a:endParaRPr lang="zh-CN" altLang="en-US" sz="2800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86314" y="2852936"/>
            <a:ext cx="3929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70C0"/>
                </a:solidFill>
              </a:rPr>
              <a:t>总面积：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8×6=48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（平方米）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en-US" altLang="zh-CN" sz="2000" b="1" dirty="0">
                <a:solidFill>
                  <a:srgbClr val="0070C0"/>
                </a:solidFill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                 48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平方米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=4800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平方分米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2000" b="1" dirty="0" smtClean="0">
                <a:solidFill>
                  <a:srgbClr val="0070C0"/>
                </a:solidFill>
              </a:rPr>
              <a:t>一块面积：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2 ×2=4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（平方分米）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2000" b="1" dirty="0">
                <a:solidFill>
                  <a:srgbClr val="0070C0"/>
                </a:solidFill>
              </a:rPr>
              <a:t>块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数：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4800 ÷4=1200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（块）</a:t>
            </a:r>
            <a:endParaRPr lang="zh-CN" altLang="en-US" sz="2000" b="1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57752" y="4653136"/>
            <a:ext cx="3929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70C0"/>
                </a:solidFill>
              </a:rPr>
              <a:t>8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米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=80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分米     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6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米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=60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分米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2000" b="1" dirty="0" smtClean="0">
                <a:solidFill>
                  <a:srgbClr val="0070C0"/>
                </a:solidFill>
              </a:rPr>
              <a:t>一行铺几块：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80÷2=40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（块）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2000" b="1" dirty="0" smtClean="0">
                <a:solidFill>
                  <a:srgbClr val="0070C0"/>
                </a:solidFill>
              </a:rPr>
              <a:t>铺几行：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60÷2=30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（行）</a:t>
            </a:r>
            <a:endParaRPr lang="en-US" altLang="zh-CN" sz="2000" b="1" dirty="0" smtClean="0">
              <a:solidFill>
                <a:srgbClr val="0070C0"/>
              </a:solidFill>
            </a:endParaRPr>
          </a:p>
          <a:p>
            <a:r>
              <a:rPr lang="zh-CN" altLang="en-US" sz="2000" b="1" dirty="0">
                <a:solidFill>
                  <a:srgbClr val="0070C0"/>
                </a:solidFill>
              </a:rPr>
              <a:t>块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数：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40×30=1200</a:t>
            </a:r>
            <a:r>
              <a:rPr lang="zh-CN" altLang="en-US" sz="2000" b="1" dirty="0" smtClean="0">
                <a:solidFill>
                  <a:srgbClr val="0070C0"/>
                </a:solidFill>
              </a:rPr>
              <a:t>（块）</a:t>
            </a:r>
            <a:endParaRPr lang="zh-CN" altLang="en-US" sz="2000" b="1" dirty="0">
              <a:solidFill>
                <a:srgbClr val="0070C0"/>
              </a:solidFill>
            </a:endParaRPr>
          </a:p>
        </p:txBody>
      </p:sp>
      <p:sp>
        <p:nvSpPr>
          <p:cNvPr id="8" name="椭圆 7"/>
          <p:cNvSpPr/>
          <p:nvPr/>
        </p:nvSpPr>
        <p:spPr>
          <a:xfrm>
            <a:off x="1571604" y="1430712"/>
            <a:ext cx="135732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5148064" y="1780843"/>
            <a:ext cx="135732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500034" y="2500306"/>
            <a:ext cx="135732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6800323" y="1466431"/>
            <a:ext cx="642942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7889498" y="1511446"/>
            <a:ext cx="642942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23528" y="4681001"/>
            <a:ext cx="3819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0070C0"/>
                </a:solidFill>
              </a:rPr>
              <a:t>一块面积</a:t>
            </a:r>
            <a:r>
              <a:rPr lang="zh-CN" altLang="en-US" b="1" dirty="0" smtClean="0">
                <a:solidFill>
                  <a:srgbClr val="0070C0"/>
                </a:solidFill>
              </a:rPr>
              <a:t>：</a:t>
            </a:r>
            <a:r>
              <a:rPr lang="en-US" altLang="zh-CN" b="1" dirty="0" smtClean="0">
                <a:solidFill>
                  <a:srgbClr val="0070C0"/>
                </a:solidFill>
              </a:rPr>
              <a:t>5×5=25</a:t>
            </a:r>
            <a:r>
              <a:rPr lang="zh-CN" altLang="en-US" b="1" dirty="0" smtClean="0">
                <a:solidFill>
                  <a:srgbClr val="0070C0"/>
                </a:solidFill>
              </a:rPr>
              <a:t>（</a:t>
            </a:r>
            <a:r>
              <a:rPr lang="zh-CN" altLang="en-US" b="1" dirty="0">
                <a:solidFill>
                  <a:srgbClr val="0070C0"/>
                </a:solidFill>
              </a:rPr>
              <a:t>平方</a:t>
            </a:r>
            <a:r>
              <a:rPr lang="zh-CN" altLang="en-US" b="1" dirty="0" smtClean="0">
                <a:solidFill>
                  <a:srgbClr val="0070C0"/>
                </a:solidFill>
              </a:rPr>
              <a:t>分米）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r>
              <a:rPr lang="zh-CN" altLang="en-US" b="1" dirty="0" smtClean="0">
                <a:solidFill>
                  <a:srgbClr val="0070C0"/>
                </a:solidFill>
              </a:rPr>
              <a:t>总面积：</a:t>
            </a:r>
            <a:r>
              <a:rPr lang="en-US" altLang="zh-CN" b="1" dirty="0">
                <a:solidFill>
                  <a:srgbClr val="0070C0"/>
                </a:solidFill>
              </a:rPr>
              <a:t> </a:t>
            </a:r>
            <a:r>
              <a:rPr lang="en-US" altLang="zh-CN" b="1" dirty="0" smtClean="0">
                <a:solidFill>
                  <a:srgbClr val="0070C0"/>
                </a:solidFill>
              </a:rPr>
              <a:t>80×25=2000</a:t>
            </a:r>
            <a:r>
              <a:rPr lang="zh-CN" altLang="en-US" b="1" dirty="0" smtClean="0">
                <a:solidFill>
                  <a:srgbClr val="0070C0"/>
                </a:solidFill>
              </a:rPr>
              <a:t>（</a:t>
            </a:r>
            <a:r>
              <a:rPr lang="zh-CN" altLang="en-US" b="1" dirty="0">
                <a:solidFill>
                  <a:srgbClr val="0070C0"/>
                </a:solidFill>
              </a:rPr>
              <a:t>平方</a:t>
            </a:r>
            <a:r>
              <a:rPr lang="zh-CN" altLang="en-US" b="1" dirty="0" smtClean="0">
                <a:solidFill>
                  <a:srgbClr val="0070C0"/>
                </a:solidFill>
              </a:rPr>
              <a:t>分米）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r>
              <a:rPr lang="en-US" altLang="zh-CN" b="1" dirty="0" smtClean="0">
                <a:solidFill>
                  <a:srgbClr val="0070C0"/>
                </a:solidFill>
              </a:rPr>
              <a:t>2000</a:t>
            </a:r>
            <a:r>
              <a:rPr lang="zh-CN" altLang="en-US" b="1" dirty="0" smtClean="0">
                <a:solidFill>
                  <a:srgbClr val="0070C0"/>
                </a:solidFill>
              </a:rPr>
              <a:t>平方分米</a:t>
            </a:r>
            <a:r>
              <a:rPr lang="en-US" altLang="zh-CN" b="1" dirty="0" smtClean="0">
                <a:solidFill>
                  <a:srgbClr val="0070C0"/>
                </a:solidFill>
              </a:rPr>
              <a:t>=20</a:t>
            </a:r>
            <a:r>
              <a:rPr lang="zh-CN" altLang="en-US" b="1" dirty="0" smtClean="0">
                <a:solidFill>
                  <a:srgbClr val="0070C0"/>
                </a:solidFill>
              </a:rPr>
              <a:t>平方米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23" grpId="0"/>
      <p:bldP spid="8" grpId="0" animBg="1"/>
      <p:bldP spid="9" grpId="0" animBg="1"/>
      <p:bldP spid="10" grpId="0" animBg="1"/>
      <p:bldP spid="11" grpId="0" animBg="1"/>
      <p:bldP spid="12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4876" y="1000108"/>
            <a:ext cx="3786214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有一个正方形苗圃，一面靠墙，竹篱笆全长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24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米，这个苗圃占地多少平方米？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000108"/>
            <a:ext cx="3786214" cy="156966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王大伯利用篱笆靠一面墙围成了一个羊圈（如图），算出这个羊圈的面积是多少？篱笆全长多少米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34" y="3071810"/>
            <a:ext cx="3786214" cy="156966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用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90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块边长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分米的正方形</a:t>
            </a:r>
            <a:endParaRPr lang="en-US" altLang="zh-CN" sz="2400" b="1" dirty="0" smtClean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地砖铺客厅的地面，正好铺完，客厅的面积是多少平方米？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76" y="3073786"/>
            <a:ext cx="4000528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itchFamily="49" charset="-122"/>
                <a:ea typeface="黑体" pitchFamily="49" charset="-122"/>
              </a:rPr>
              <a:t>小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军家的客厅长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8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米，宽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米，用边长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分米的方砖铺地，需要多少块这样的方砖？</a:t>
            </a:r>
            <a:endParaRPr lang="zh-CN" altLang="en-US" sz="24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5301208"/>
            <a:ext cx="2071702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细审题</a:t>
            </a:r>
            <a:endParaRPr lang="zh-CN" alt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3643306" y="5301208"/>
            <a:ext cx="2071702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圈重点</a:t>
            </a:r>
            <a:endParaRPr lang="zh-CN" alt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6143636" y="5301208"/>
            <a:ext cx="2071702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找关键</a:t>
            </a:r>
            <a:endParaRPr lang="zh-CN" altLang="en-US" sz="4800" dirty="0"/>
          </a:p>
        </p:txBody>
      </p:sp>
      <p:grpSp>
        <p:nvGrpSpPr>
          <p:cNvPr id="18" name="组合 17"/>
          <p:cNvGrpSpPr/>
          <p:nvPr/>
        </p:nvGrpSpPr>
        <p:grpSpPr>
          <a:xfrm>
            <a:off x="500034" y="1000108"/>
            <a:ext cx="8143932" cy="3643338"/>
            <a:chOff x="500034" y="1000108"/>
            <a:chExt cx="8143932" cy="3643338"/>
          </a:xfrm>
        </p:grpSpPr>
        <p:sp>
          <p:nvSpPr>
            <p:cNvPr id="10" name="椭圆 9"/>
            <p:cNvSpPr/>
            <p:nvPr/>
          </p:nvSpPr>
          <p:spPr>
            <a:xfrm>
              <a:off x="2714612" y="1000108"/>
              <a:ext cx="1357322" cy="50006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>
              <a:off x="4643438" y="1357298"/>
              <a:ext cx="928694" cy="50006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>
              <a:off x="7500958" y="1071546"/>
              <a:ext cx="928694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1571604" y="3000372"/>
              <a:ext cx="1357322" cy="50006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>
              <a:off x="500034" y="4143380"/>
              <a:ext cx="1357322" cy="50006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>
              <a:off x="5214942" y="3429000"/>
              <a:ext cx="1357322" cy="50006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>
              <a:off x="6929454" y="3071810"/>
              <a:ext cx="642942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001024" y="3071810"/>
              <a:ext cx="642942" cy="4286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668</Words>
  <Application>Microsoft Office PowerPoint</Application>
  <PresentationFormat>全屏显示(4:3)</PresentationFormat>
  <Paragraphs>128</Paragraphs>
  <Slides>14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</dc:creator>
  <cp:lastModifiedBy>徐金娟</cp:lastModifiedBy>
  <cp:revision>53</cp:revision>
  <dcterms:created xsi:type="dcterms:W3CDTF">2017-06-04T06:54:01Z</dcterms:created>
  <dcterms:modified xsi:type="dcterms:W3CDTF">2022-06-16T13:54:58Z</dcterms:modified>
</cp:coreProperties>
</file>