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1" r:id="rId2"/>
    <p:sldMasterId id="2147483663" r:id="rId3"/>
  </p:sldMasterIdLst>
  <p:notesMasterIdLst>
    <p:notesMasterId r:id="rId19"/>
  </p:notesMasterIdLst>
  <p:sldIdLst>
    <p:sldId id="271" r:id="rId4"/>
    <p:sldId id="636" r:id="rId5"/>
    <p:sldId id="386" r:id="rId6"/>
    <p:sldId id="632" r:id="rId7"/>
    <p:sldId id="469" r:id="rId8"/>
    <p:sldId id="613" r:id="rId9"/>
    <p:sldId id="475" r:id="rId10"/>
    <p:sldId id="611" r:id="rId11"/>
    <p:sldId id="642" r:id="rId12"/>
    <p:sldId id="688" r:id="rId13"/>
    <p:sldId id="691" r:id="rId14"/>
    <p:sldId id="692" r:id="rId15"/>
    <p:sldId id="490" r:id="rId16"/>
    <p:sldId id="635" r:id="rId17"/>
    <p:sldId id="627" r:id="rId18"/>
  </p:sldIdLst>
  <p:sldSz cx="12192000" cy="6858000"/>
  <p:notesSz cx="6858000" cy="9144000"/>
  <p:embeddedFontLst>
    <p:embeddedFont>
      <p:font typeface="Rockwell" charset="0"/>
      <p:regular r:id="rId20"/>
      <p:bold r:id="rId21"/>
      <p:italic r:id="rId22"/>
      <p:boldItalic r:id="rId23"/>
    </p:embeddedFont>
    <p:embeddedFont>
      <p:font typeface="Bookman Old Style" pitchFamily="18" charset="0"/>
      <p:regular r:id="rId24"/>
      <p:bold r:id="rId25"/>
      <p:italic r:id="rId26"/>
      <p:boldItalic r:id="rId27"/>
    </p:embeddedFont>
    <p:embeddedFont>
      <p:font typeface="等线" charset="-122"/>
      <p:regular r:id="rId28"/>
      <p:bold r:id="rId29"/>
    </p:embeddedFont>
    <p:embeddedFont>
      <p:font typeface="等线 Light" charset="-122"/>
      <p:regular r:id="rId30"/>
    </p:embeddedFont>
    <p:embeddedFont>
      <p:font typeface="微软雅黑" pitchFamily="34" charset="-122"/>
      <p:regular r:id="rId31"/>
      <p:bold r:id="rId32"/>
    </p:embeddedFont>
    <p:embeddedFont>
      <p:font typeface="楷体" pitchFamily="49" charset="-122"/>
      <p:regular r:id="rId33"/>
    </p:embeddedFont>
  </p:embeddedFontLst>
  <p:custDataLst>
    <p:tags r:id="rId3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iusing Li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050626"/>
    <a:srgbClr val="020420"/>
    <a:srgbClr val="000099"/>
    <a:srgbClr val="FFFF66"/>
    <a:srgbClr val="FF4235"/>
    <a:srgbClr val="F4F9F5"/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40"/>
  </p:normalViewPr>
  <p:slideViewPr>
    <p:cSldViewPr snapToGrid="0" snapToObjects="1">
      <p:cViewPr varScale="1">
        <p:scale>
          <a:sx n="74" d="100"/>
          <a:sy n="74" d="100"/>
        </p:scale>
        <p:origin x="-366" y="-90"/>
      </p:cViewPr>
      <p:guideLst>
        <p:guide orient="horz" pos="4246"/>
        <p:guide orient="horz" pos="3315"/>
        <p:guide pos="3970"/>
        <p:guide pos="2170"/>
        <p:guide pos="794"/>
        <p:guide pos="51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28263" cy="737282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0BBB1FE-ADB3-42C5-9B16-B1FA1CA0A629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2783C0D-8D8E-4AFE-83DB-C3F55B2D40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2B7BE9-4B9B-4A04-A49C-E1C9E8F3F71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5AEB0-3B4C-43EE-BB3C-EC4C8625680C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8B60C-6DDD-442D-B2F7-F5DFE5C004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A6B92-F84F-4FE3-8CBD-FE3AD9AC0D71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FE73D-709F-45C2-9694-DB06D3690A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0D2FB-B481-4DA5-9E7F-159F91AC58F0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6FF80-3E8A-43F7-89BC-6A78E8FEE5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36ADB-B314-464D-83CF-790D6DE5AFC5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C4195-0678-4A05-8CA2-D6096E54DA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4F8A0-EFB9-41B7-8F65-9AD5EC0B3C11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23BB9-018C-4E4F-B516-B71DF72CAE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4D61-0720-44F5-B50D-09CBB347C033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7370-6716-4454-BBE5-D50A4BA4BC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AB890-5468-4A0D-84EB-BD614DEF5B08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70362-A7CD-413A-8E87-2CD1FFF950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08D79-3F2D-4BDB-B67D-BAD87CA7B699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4E12F-591E-44A4-8EFC-A5483076F2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D0F0-81BF-4CE7-B04D-1F0CE9D72A89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91B55-E92B-41BD-8EA1-08AEA4D4FA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114A8-59BA-4D92-AEF7-BD6C15F2F9B0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E9CF-D96D-441A-A265-4D656B6623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1C0F1-BC0B-4A96-9027-CF4E922074DD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F09A6-94B1-42E3-82DA-90AD2456A2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C25D9-864E-45AC-8178-7CE4BBAC607A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BF4E-508F-433F-BB89-FFD1CFA2A8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98908-7C86-43A4-9C2B-305E9D713484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09A0B-D74C-403D-9EBC-456DAE680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FE60-B100-4443-B800-464FE0903D9C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48C43-D81C-4321-8BF8-0642E301B2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911E7-14BA-49C0-9B9E-FBFFBCD82EB9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A0FDC-67EC-492D-98B3-973514A2B6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7EC12-DB9A-4A2F-9EA0-4B18455D13B1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99A2-73F2-41BF-A289-69BC3F658A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D56E4-5316-4171-8EA7-F8A47B65729D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29CB2-C4C9-4B17-B66B-AA004AAC57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C808-EC82-4E29-B25F-EE287D78839E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4DFB-37FA-4274-88D3-434AF696B2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68A0-CA75-47FD-B05C-822D5AC03339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DC3DB-4A9D-42CD-B4CE-5752A698BC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145A4-1F49-4BC8-BD1A-7EBD0233D220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A26A6-5A29-44CE-B616-D40A5B53C0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01EE5-C952-4437-A1C8-020A2F26F636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2501-665F-42F9-A832-9E0DD6E597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12D4-347B-4372-B699-8ECEB5760CD9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86D5B-6A4F-451F-AE8C-4D64E5B89C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65" r:id="rId2"/>
  </p:sldLayoutIdLst>
  <p:transition spd="med">
    <p:fade/>
  </p:transition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500" b="1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Bookman Old Style" pitchFamily="18" charset="0"/>
          <a:ea typeface="宋体" charset="-122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Bookman Old Style" pitchFamily="18" charset="0"/>
          <a:ea typeface="宋体" charset="-122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Bookman Old Style" pitchFamily="18" charset="0"/>
          <a:ea typeface="宋体" charset="-122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Bookman Old Style" pitchFamily="18" charset="0"/>
          <a:ea typeface="宋体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Bookman Old Style" pitchFamily="18" charset="0"/>
          <a:ea typeface="宋体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Bookman Old Style" pitchFamily="18" charset="0"/>
          <a:ea typeface="宋体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Bookman Old Style" pitchFamily="18" charset="0"/>
          <a:ea typeface="宋体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Bookman Old Style" pitchFamily="18" charset="0"/>
          <a:ea typeface="宋体" charset="-122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130F03-8FA9-4647-8BD3-9301C7455426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1CA0BBD-B290-4E12-8830-F4962DC979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70" r:id="rId7"/>
    <p:sldLayoutId id="2147483669" r:id="rId8"/>
    <p:sldLayoutId id="2147483668" r:id="rId9"/>
    <p:sldLayoutId id="2147483667" r:id="rId10"/>
    <p:sldLayoutId id="2147483666" r:id="rId11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638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32ADDAE-9CC9-4812-9AE3-97C25389A921}" type="datetimeFigureOut">
              <a:rPr lang="zh-CN" altLang="en-US"/>
              <a:pPr>
                <a:defRPr/>
              </a:pPr>
              <a:t>2020/6/30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B17A02A-C634-4CFF-8E0E-83FC353B81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6" r:id="rId2"/>
    <p:sldLayoutId id="2147483685" r:id="rId3"/>
    <p:sldLayoutId id="2147483684" r:id="rId4"/>
    <p:sldLayoutId id="2147483683" r:id="rId5"/>
    <p:sldLayoutId id="2147483682" r:id="rId6"/>
    <p:sldLayoutId id="2147483681" r:id="rId7"/>
    <p:sldLayoutId id="2147483680" r:id="rId8"/>
    <p:sldLayoutId id="2147483679" r:id="rId9"/>
    <p:sldLayoutId id="2147483678" r:id="rId10"/>
    <p:sldLayoutId id="2147483677" r:id="rId11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charset="-122"/>
          <a:ea typeface="等线 Light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文本框 6"/>
          <p:cNvSpPr txBox="1">
            <a:spLocks noChangeArrowheads="1"/>
          </p:cNvSpPr>
          <p:nvPr/>
        </p:nvSpPr>
        <p:spPr bwMode="auto">
          <a:xfrm>
            <a:off x="558800" y="2116138"/>
            <a:ext cx="110775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6000" b="1">
                <a:latin typeface="微软雅黑" pitchFamily="34" charset="-122"/>
                <a:ea typeface="微软雅黑" pitchFamily="34" charset="-122"/>
              </a:rPr>
              <a:t>口语交际     辩论</a:t>
            </a:r>
          </a:p>
        </p:txBody>
      </p:sp>
      <p:sp>
        <p:nvSpPr>
          <p:cNvPr id="29701" name="文本框 9"/>
          <p:cNvSpPr txBox="1">
            <a:spLocks noChangeArrowheads="1"/>
          </p:cNvSpPr>
          <p:nvPr/>
        </p:nvSpPr>
        <p:spPr bwMode="auto">
          <a:xfrm>
            <a:off x="3827463" y="3211513"/>
            <a:ext cx="45418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2800">
                <a:latin typeface="微软雅黑" pitchFamily="34" charset="-122"/>
                <a:ea typeface="微软雅黑" pitchFamily="34" charset="-122"/>
              </a:rPr>
              <a:t>统编教材六年级下册  语文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6424295" y="2931160"/>
            <a:ext cx="5340350" cy="92329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1.电脑打字速度快，可节省时间，提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高效率。</a:t>
            </a:r>
          </a:p>
        </p:txBody>
      </p:sp>
      <p:sp>
        <p:nvSpPr>
          <p:cNvPr id="5" name="矩形: 圆角 4"/>
          <p:cNvSpPr/>
          <p:nvPr/>
        </p:nvSpPr>
        <p:spPr>
          <a:xfrm>
            <a:off x="504825" y="2930525"/>
            <a:ext cx="4989513" cy="9239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1.练字可以缓解压力，调节情绪，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培养专注力，提高个人素养。</a:t>
            </a:r>
          </a:p>
        </p:txBody>
      </p:sp>
      <p:grpSp>
        <p:nvGrpSpPr>
          <p:cNvPr id="39941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68263" y="3052763"/>
            <a:ext cx="57578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  <a:sym typeface="+mn-ea"/>
              </a:rPr>
              <a:t> </a:t>
            </a:r>
          </a:p>
        </p:txBody>
      </p:sp>
      <p:sp>
        <p:nvSpPr>
          <p:cNvPr id="31" name="矩形 6"/>
          <p:cNvSpPr/>
          <p:nvPr/>
        </p:nvSpPr>
        <p:spPr>
          <a:xfrm>
            <a:off x="1355725" y="465138"/>
            <a:ext cx="1262063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辩论前</a:t>
            </a:r>
          </a:p>
        </p:txBody>
      </p:sp>
      <p:pic>
        <p:nvPicPr>
          <p:cNvPr id="15" name="图片 14" descr="男人站在岩石旁&#10;&#10;描述已自动生成"/>
          <p:cNvPicPr>
            <a:picLocks noChangeAspect="1"/>
          </p:cNvPicPr>
          <p:nvPr/>
        </p:nvPicPr>
        <p:blipFill rotWithShape="1">
          <a:blip r:embed="rId3"/>
          <a:srcRect r="-3" b="12748"/>
          <a:stretch>
            <a:fillRect/>
          </a:stretch>
        </p:blipFill>
        <p:spPr>
          <a:xfrm>
            <a:off x="7199346" y="1109022"/>
            <a:ext cx="1844883" cy="1844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穿粉色裙子的女孩站在草地上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61" y="1059062"/>
            <a:ext cx="1844882" cy="1844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矩形: 圆角 5"/>
          <p:cNvSpPr/>
          <p:nvPr/>
        </p:nvSpPr>
        <p:spPr>
          <a:xfrm>
            <a:off x="6424295" y="5164455"/>
            <a:ext cx="5340350" cy="111506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电脑字体丰富，修改便捷，经排版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可打印出整齐美观的文件，便于查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看整理。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矩形: 圆角 5"/>
          <p:cNvSpPr/>
          <p:nvPr/>
        </p:nvSpPr>
        <p:spPr>
          <a:xfrm>
            <a:off x="6424295" y="4044950"/>
            <a:ext cx="5340350" cy="92329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电脑打字可以协调手指、眼睛和大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脑，从而进一步训练大脑。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0" name="矩形: 圆角 4"/>
          <p:cNvSpPr/>
          <p:nvPr/>
        </p:nvSpPr>
        <p:spPr>
          <a:xfrm>
            <a:off x="533400" y="4044950"/>
            <a:ext cx="4991100" cy="9239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2.练字能锻炼大脑，活跃思维，增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强记忆力。</a:t>
            </a:r>
          </a:p>
        </p:txBody>
      </p:sp>
      <p:sp>
        <p:nvSpPr>
          <p:cNvPr id="22" name="矩形: 圆角 4"/>
          <p:cNvSpPr/>
          <p:nvPr/>
        </p:nvSpPr>
        <p:spPr>
          <a:xfrm>
            <a:off x="533400" y="5164138"/>
            <a:ext cx="4991100" cy="11160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3.练字能有字体的个性表现。写一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手好字是一种艺术，是对中国传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统文化的传承。</a:t>
            </a:r>
          </a:p>
        </p:txBody>
      </p:sp>
      <p:sp>
        <p:nvSpPr>
          <p:cNvPr id="23" name="TextBox 46"/>
          <p:cNvSpPr txBox="1"/>
          <p:nvPr/>
        </p:nvSpPr>
        <p:spPr>
          <a:xfrm>
            <a:off x="2715895" y="1504950"/>
            <a:ext cx="567055" cy="95313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方</a:t>
            </a:r>
          </a:p>
        </p:txBody>
      </p:sp>
      <p:sp>
        <p:nvSpPr>
          <p:cNvPr id="24" name="TextBox 46"/>
          <p:cNvSpPr txBox="1"/>
          <p:nvPr/>
        </p:nvSpPr>
        <p:spPr>
          <a:xfrm>
            <a:off x="9161780" y="1554480"/>
            <a:ext cx="567055" cy="95313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反方</a:t>
            </a:r>
          </a:p>
        </p:txBody>
      </p:sp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660188" y="6286500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3100428" y="500677"/>
            <a:ext cx="5470362" cy="523220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电脑时代需要／不需要认真练字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>
            <a:extLst>
              <a:ext uri="{FF2B5EF4-FFF2-40B4-BE49-F238E27FC236}"/>
            </a:extLst>
          </p:cNvPr>
          <p:cNvSpPr txBox="1"/>
          <p:nvPr/>
        </p:nvSpPr>
        <p:spPr>
          <a:xfrm>
            <a:off x="5674995" y="3508375"/>
            <a:ext cx="622300" cy="1798320"/>
          </a:xfrm>
          <a:prstGeom prst="rect">
            <a:avLst/>
          </a:prstGeom>
          <a:solidFill>
            <a:schemeClr val="accen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txBody>
          <a:bodyPr/>
          <a:lstStyle/>
          <a:p>
            <a:pPr algn="ctr" fontAlgn="auto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点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明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确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6302375" y="2476500"/>
            <a:ext cx="5624513" cy="10477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1.练字耗费时间，容易精神疲惫，而且久坐伤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身，会引起身体不适。字练得不好，别说欣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赏，查看都有问题。</a:t>
            </a:r>
          </a:p>
        </p:txBody>
      </p:sp>
      <p:grpSp>
        <p:nvGrpSpPr>
          <p:cNvPr id="40962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1" name="矩形 6"/>
          <p:cNvSpPr/>
          <p:nvPr/>
        </p:nvSpPr>
        <p:spPr>
          <a:xfrm>
            <a:off x="1355725" y="465138"/>
            <a:ext cx="2698750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辩论前补充资料</a:t>
            </a:r>
          </a:p>
        </p:txBody>
      </p:sp>
      <p:sp>
        <p:nvSpPr>
          <p:cNvPr id="40964" name="矩形 4"/>
          <p:cNvSpPr>
            <a:spLocks noChangeArrowheads="1"/>
          </p:cNvSpPr>
          <p:nvPr/>
        </p:nvSpPr>
        <p:spPr bwMode="auto">
          <a:xfrm>
            <a:off x="3525838" y="225425"/>
            <a:ext cx="8267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400" b="1">
                <a:solidFill>
                  <a:srgbClr val="FFFF00"/>
                </a:solidFill>
                <a:latin typeface="楷体" pitchFamily="49" charset="-122"/>
                <a:ea typeface="楷体" pitchFamily="49" charset="-122"/>
                <a:sym typeface="+mn-ea"/>
              </a:rPr>
              <a:t>    </a:t>
            </a:r>
            <a:endParaRPr lang="zh-CN" altLang="en-US" sz="24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17" name="图片 16" descr="图片包含 人, 小孩, 年轻, 男孩&#10;&#10;描述已自动生成"/>
          <p:cNvPicPr>
            <a:picLocks noChangeAspect="1"/>
          </p:cNvPicPr>
          <p:nvPr/>
        </p:nvPicPr>
        <p:blipFill rotWithShape="1">
          <a:blip r:embed="rId2"/>
          <a:srcRect l="336" r="19585" b="-1"/>
          <a:stretch>
            <a:fillRect/>
          </a:stretch>
        </p:blipFill>
        <p:spPr>
          <a:xfrm rot="5400000">
            <a:off x="8505190" y="1055370"/>
            <a:ext cx="1443990" cy="1487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descr="图片包含 山, 户外, 围栏, 人&#10;&#10;描述已自动生成"/>
          <p:cNvPicPr>
            <a:picLocks noChangeAspect="1"/>
          </p:cNvPicPr>
          <p:nvPr/>
        </p:nvPicPr>
        <p:blipFill rotWithShape="1">
          <a:blip r:embed="rId3"/>
          <a:srcRect l="40984" t="18365" r="20055" b="52240"/>
          <a:stretch>
            <a:fillRect/>
          </a:stretch>
        </p:blipFill>
        <p:spPr>
          <a:xfrm>
            <a:off x="878205" y="1098550"/>
            <a:ext cx="1381125" cy="1357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 descr="图片包含 游戏机, 年轻&#10;&#10;描述已自动生成"/>
          <p:cNvPicPr>
            <a:picLocks noChangeAspect="1"/>
          </p:cNvPicPr>
          <p:nvPr/>
        </p:nvPicPr>
        <p:blipFill rotWithShape="1">
          <a:blip r:embed="rId4"/>
          <a:srcRect l="26738" t="31915" r="9528"/>
          <a:stretch>
            <a:fillRect/>
          </a:stretch>
        </p:blipFill>
        <p:spPr>
          <a:xfrm flipH="1">
            <a:off x="2474595" y="1141095"/>
            <a:ext cx="1363345" cy="1367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 descr="树上的人&#10;&#10;描述已自动生成"/>
          <p:cNvPicPr>
            <a:picLocks noChangeAspect="1"/>
          </p:cNvPicPr>
          <p:nvPr/>
        </p:nvPicPr>
        <p:blipFill rotWithShape="1">
          <a:blip r:embed="rId5"/>
          <a:srcRect l="14673" t="17897" r="3428" b="23642"/>
          <a:stretch>
            <a:fillRect/>
          </a:stretch>
        </p:blipFill>
        <p:spPr>
          <a:xfrm>
            <a:off x="6967220" y="1098550"/>
            <a:ext cx="1505585" cy="1452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: 圆角 4"/>
          <p:cNvSpPr/>
          <p:nvPr/>
        </p:nvSpPr>
        <p:spPr>
          <a:xfrm>
            <a:off x="293688" y="2474913"/>
            <a:ext cx="5610225" cy="7540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1.电脑打字有辐射，容易损伤视力，还会削弱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人的识字能力。</a:t>
            </a:r>
          </a:p>
        </p:txBody>
      </p:sp>
      <p:sp>
        <p:nvSpPr>
          <p:cNvPr id="19" name="矩形: 圆角 4"/>
          <p:cNvSpPr/>
          <p:nvPr/>
        </p:nvSpPr>
        <p:spPr>
          <a:xfrm>
            <a:off x="293688" y="3313113"/>
            <a:ext cx="5610225" cy="7540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2.电脑携带不便，总有一些情况不能替代笔，毕竟笔一拿出来就能写。</a:t>
            </a:r>
          </a:p>
        </p:txBody>
      </p:sp>
      <p:sp>
        <p:nvSpPr>
          <p:cNvPr id="23" name="矩形: 圆角 4"/>
          <p:cNvSpPr/>
          <p:nvPr/>
        </p:nvSpPr>
        <p:spPr>
          <a:xfrm>
            <a:off x="293688" y="4149725"/>
            <a:ext cx="5610225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3.据报道，2010年一次拍卖会上，王羲之的《平安帖》被拍出3.08亿元的天价，《平安帖》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一共41个字，也就是说一个字要751万左右，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一字何止千金？</a:t>
            </a:r>
          </a:p>
        </p:txBody>
      </p:sp>
      <p:sp>
        <p:nvSpPr>
          <p:cNvPr id="24" name="矩形: 圆角 4"/>
          <p:cNvSpPr/>
          <p:nvPr/>
        </p:nvSpPr>
        <p:spPr>
          <a:xfrm>
            <a:off x="293688" y="5441950"/>
            <a:ext cx="5610225" cy="5222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4.每位明星都会练习自己的艺术签名。</a:t>
            </a:r>
          </a:p>
        </p:txBody>
      </p:sp>
      <p:sp>
        <p:nvSpPr>
          <p:cNvPr id="25" name="矩形: 圆角 4"/>
          <p:cNvSpPr/>
          <p:nvPr/>
        </p:nvSpPr>
        <p:spPr>
          <a:xfrm>
            <a:off x="293688" y="6056313"/>
            <a:ext cx="5610225" cy="5000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5.书，心画也。——扬雄《法言》</a:t>
            </a:r>
          </a:p>
        </p:txBody>
      </p:sp>
      <p:sp>
        <p:nvSpPr>
          <p:cNvPr id="26" name="矩形: 圆角 9"/>
          <p:cNvSpPr/>
          <p:nvPr/>
        </p:nvSpPr>
        <p:spPr>
          <a:xfrm>
            <a:off x="6302375" y="3690938"/>
            <a:ext cx="5624513" cy="69056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不止电脑打字，现在语音输入也十分便捷，根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本不需要练字。</a:t>
            </a:r>
          </a:p>
        </p:txBody>
      </p:sp>
      <p:sp>
        <p:nvSpPr>
          <p:cNvPr id="27" name="矩形: 圆角 9"/>
          <p:cNvSpPr/>
          <p:nvPr/>
        </p:nvSpPr>
        <p:spPr>
          <a:xfrm>
            <a:off x="6302375" y="6056313"/>
            <a:ext cx="5624513" cy="50006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   5.</a:t>
            </a:r>
            <a:r>
              <a:rPr lang="zh-CN" altLang="en-US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时间就是生命。</a:t>
            </a:r>
            <a:r>
              <a:rPr lang="en-US" altLang="zh-CN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鲁迅</a:t>
            </a:r>
          </a:p>
        </p:txBody>
      </p:sp>
      <p:sp>
        <p:nvSpPr>
          <p:cNvPr id="28" name="矩形: 圆角 9"/>
          <p:cNvSpPr/>
          <p:nvPr/>
        </p:nvSpPr>
        <p:spPr>
          <a:xfrm>
            <a:off x="6302375" y="5441950"/>
            <a:ext cx="5719763" cy="520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公告栏、宣传横幅等多是电脑字体，规范醒目。</a:t>
            </a:r>
          </a:p>
        </p:txBody>
      </p:sp>
      <p:sp>
        <p:nvSpPr>
          <p:cNvPr id="29" name="矩形: 圆角 9"/>
          <p:cNvSpPr/>
          <p:nvPr/>
        </p:nvSpPr>
        <p:spPr>
          <a:xfrm>
            <a:off x="6302375" y="4572000"/>
            <a:ext cx="5624513" cy="69056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3.第43届“国际速记大赛”中，一位捷克的女秘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书1分钟准确无误地打出807个字。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rcRect l="21604" t="29889" r="43410" b="20796"/>
          <a:stretch>
            <a:fillRect/>
          </a:stretch>
        </p:blipFill>
        <p:spPr>
          <a:xfrm rot="5400000">
            <a:off x="9911715" y="937260"/>
            <a:ext cx="1757045" cy="185801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5" name="TextBox 46"/>
          <p:cNvSpPr txBox="1"/>
          <p:nvPr/>
        </p:nvSpPr>
        <p:spPr>
          <a:xfrm>
            <a:off x="293370" y="1311275"/>
            <a:ext cx="567055" cy="95313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方</a:t>
            </a:r>
          </a:p>
        </p:txBody>
      </p:sp>
      <p:sp>
        <p:nvSpPr>
          <p:cNvPr id="6" name="TextBox 46"/>
          <p:cNvSpPr txBox="1"/>
          <p:nvPr/>
        </p:nvSpPr>
        <p:spPr>
          <a:xfrm>
            <a:off x="6400165" y="1300480"/>
            <a:ext cx="567055" cy="95313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反方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rcRect l="36991" t="32865" r="2992" b="23540"/>
          <a:stretch>
            <a:fillRect/>
          </a:stretch>
        </p:blipFill>
        <p:spPr>
          <a:xfrm>
            <a:off x="4006850" y="1108710"/>
            <a:ext cx="1450340" cy="1473200"/>
          </a:xfrm>
          <a:prstGeom prst="ellipse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9">
            <a:extLst>
              <a:ext uri="{FF2B5EF4-FFF2-40B4-BE49-F238E27FC236}"/>
            </a:extLst>
          </p:cNvPr>
          <p:cNvSpPr/>
          <p:nvPr/>
        </p:nvSpPr>
        <p:spPr>
          <a:xfrm>
            <a:off x="6302375" y="5441950"/>
            <a:ext cx="5719763" cy="5207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公告栏、宣传横幅等多是电脑字体，规范醒目。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302375" y="2476500"/>
            <a:ext cx="5624513" cy="10477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1.练字耗费时间，容易精神疲惫，而且久坐伤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身，会引起身体不适。字练得不好，别说欣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赏，查看都有问题。</a:t>
            </a:r>
          </a:p>
        </p:txBody>
      </p:sp>
      <p:grpSp>
        <p:nvGrpSpPr>
          <p:cNvPr id="44035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1" name="矩形 6"/>
          <p:cNvSpPr/>
          <p:nvPr/>
        </p:nvSpPr>
        <p:spPr>
          <a:xfrm>
            <a:off x="1355725" y="465138"/>
            <a:ext cx="2698750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辩论前补充资料</a:t>
            </a:r>
          </a:p>
        </p:txBody>
      </p:sp>
      <p:sp>
        <p:nvSpPr>
          <p:cNvPr id="44037" name="矩形 4"/>
          <p:cNvSpPr>
            <a:spLocks noChangeArrowheads="1"/>
          </p:cNvSpPr>
          <p:nvPr/>
        </p:nvSpPr>
        <p:spPr bwMode="auto">
          <a:xfrm>
            <a:off x="3525838" y="225425"/>
            <a:ext cx="8267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400" b="1">
                <a:solidFill>
                  <a:srgbClr val="FFFF00"/>
                </a:solidFill>
                <a:latin typeface="楷体" pitchFamily="49" charset="-122"/>
                <a:ea typeface="楷体" pitchFamily="49" charset="-122"/>
                <a:sym typeface="+mn-ea"/>
              </a:rPr>
              <a:t>    </a:t>
            </a:r>
            <a:endParaRPr lang="zh-CN" altLang="en-US" sz="2400" b="1">
              <a:latin typeface="楷体" pitchFamily="49" charset="-122"/>
              <a:ea typeface="楷体" pitchFamily="49" charset="-122"/>
              <a:sym typeface="+mn-ea"/>
            </a:endParaRPr>
          </a:p>
        </p:txBody>
      </p:sp>
      <p:pic>
        <p:nvPicPr>
          <p:cNvPr id="17" name="图片 16" descr="图片包含 人, 小孩, 年轻, 男孩&#10;&#10;描述已自动生成"/>
          <p:cNvPicPr>
            <a:picLocks noChangeAspect="1"/>
          </p:cNvPicPr>
          <p:nvPr/>
        </p:nvPicPr>
        <p:blipFill rotWithShape="1">
          <a:blip r:embed="rId2"/>
          <a:srcRect l="336" r="19585" b="-1"/>
          <a:stretch>
            <a:fillRect/>
          </a:stretch>
        </p:blipFill>
        <p:spPr>
          <a:xfrm rot="5400000">
            <a:off x="8505190" y="1055370"/>
            <a:ext cx="1443990" cy="1487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descr="图片包含 山, 户外, 围栏, 人&#10;&#10;描述已自动生成"/>
          <p:cNvPicPr>
            <a:picLocks noChangeAspect="1"/>
          </p:cNvPicPr>
          <p:nvPr/>
        </p:nvPicPr>
        <p:blipFill rotWithShape="1">
          <a:blip r:embed="rId3"/>
          <a:srcRect l="40984" t="18365" r="20055" b="52240"/>
          <a:stretch>
            <a:fillRect/>
          </a:stretch>
        </p:blipFill>
        <p:spPr>
          <a:xfrm>
            <a:off x="878205" y="1098550"/>
            <a:ext cx="1381125" cy="1357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 descr="图片包含 游戏机, 年轻&#10;&#10;描述已自动生成"/>
          <p:cNvPicPr>
            <a:picLocks noChangeAspect="1"/>
          </p:cNvPicPr>
          <p:nvPr/>
        </p:nvPicPr>
        <p:blipFill rotWithShape="1">
          <a:blip r:embed="rId4"/>
          <a:srcRect l="26738" t="31915" r="9528"/>
          <a:stretch>
            <a:fillRect/>
          </a:stretch>
        </p:blipFill>
        <p:spPr>
          <a:xfrm flipH="1">
            <a:off x="2474595" y="1141095"/>
            <a:ext cx="1363345" cy="1367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 descr="树上的人&#10;&#10;描述已自动生成"/>
          <p:cNvPicPr>
            <a:picLocks noChangeAspect="1"/>
          </p:cNvPicPr>
          <p:nvPr/>
        </p:nvPicPr>
        <p:blipFill rotWithShape="1">
          <a:blip r:embed="rId5"/>
          <a:srcRect l="14673" t="17897" r="3428" b="23642"/>
          <a:stretch>
            <a:fillRect/>
          </a:stretch>
        </p:blipFill>
        <p:spPr>
          <a:xfrm>
            <a:off x="6967220" y="1098550"/>
            <a:ext cx="1505585" cy="1452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: 圆角 4"/>
          <p:cNvSpPr/>
          <p:nvPr/>
        </p:nvSpPr>
        <p:spPr>
          <a:xfrm>
            <a:off x="293688" y="2474913"/>
            <a:ext cx="5610225" cy="7540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1.电脑打字有辐射，容易损伤视力，还会削弱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人的识字能力。</a:t>
            </a:r>
          </a:p>
        </p:txBody>
      </p:sp>
      <p:sp>
        <p:nvSpPr>
          <p:cNvPr id="23" name="矩形: 圆角 4"/>
          <p:cNvSpPr/>
          <p:nvPr/>
        </p:nvSpPr>
        <p:spPr>
          <a:xfrm>
            <a:off x="293688" y="4149725"/>
            <a:ext cx="5610225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3.据报道，2010年一次拍卖会上，王羲之的《平安帖》被拍出3.08亿元的天价，《平安帖》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一共41个字，也就是说一个字要751万左右，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一字何止千金？</a:t>
            </a:r>
          </a:p>
        </p:txBody>
      </p:sp>
      <p:sp>
        <p:nvSpPr>
          <p:cNvPr id="24" name="矩形: 圆角 4"/>
          <p:cNvSpPr/>
          <p:nvPr/>
        </p:nvSpPr>
        <p:spPr>
          <a:xfrm>
            <a:off x="293688" y="5441950"/>
            <a:ext cx="5610225" cy="5222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4.每位明星都会练习自己的艺术签名。</a:t>
            </a:r>
          </a:p>
        </p:txBody>
      </p:sp>
      <p:sp>
        <p:nvSpPr>
          <p:cNvPr id="25" name="矩形: 圆角 4"/>
          <p:cNvSpPr/>
          <p:nvPr/>
        </p:nvSpPr>
        <p:spPr>
          <a:xfrm>
            <a:off x="293688" y="6056313"/>
            <a:ext cx="5610225" cy="5000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5.书，心画也。——扬雄《法言》</a:t>
            </a:r>
          </a:p>
        </p:txBody>
      </p:sp>
      <p:sp>
        <p:nvSpPr>
          <p:cNvPr id="26" name="矩形: 圆角 9"/>
          <p:cNvSpPr/>
          <p:nvPr/>
        </p:nvSpPr>
        <p:spPr>
          <a:xfrm>
            <a:off x="6302375" y="3690938"/>
            <a:ext cx="5624513" cy="69056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不止电脑打字，现在语音输入也十分便捷，根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本不需要练字。</a:t>
            </a:r>
          </a:p>
        </p:txBody>
      </p:sp>
      <p:sp>
        <p:nvSpPr>
          <p:cNvPr id="27" name="矩形: 圆角 9"/>
          <p:cNvSpPr/>
          <p:nvPr/>
        </p:nvSpPr>
        <p:spPr>
          <a:xfrm>
            <a:off x="6302375" y="6056313"/>
            <a:ext cx="5624513" cy="50006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   5.</a:t>
            </a:r>
            <a:r>
              <a:rPr lang="zh-CN" altLang="en-US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时间就是生命。</a:t>
            </a:r>
            <a:r>
              <a:rPr lang="en-US" altLang="zh-CN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鲁迅</a:t>
            </a:r>
          </a:p>
        </p:txBody>
      </p:sp>
      <p:sp>
        <p:nvSpPr>
          <p:cNvPr id="29" name="矩形: 圆角 9"/>
          <p:cNvSpPr/>
          <p:nvPr/>
        </p:nvSpPr>
        <p:spPr>
          <a:xfrm>
            <a:off x="6302375" y="4572000"/>
            <a:ext cx="5624513" cy="69056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3.第43届“国际速记大赛”中，一位捷克的女秘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书1分钟准确无误地打出807个字。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rcRect l="21604" t="29889" r="43410" b="20796"/>
          <a:stretch>
            <a:fillRect/>
          </a:stretch>
        </p:blipFill>
        <p:spPr>
          <a:xfrm rot="5400000">
            <a:off x="9911715" y="937260"/>
            <a:ext cx="1757045" cy="185801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5" name="TextBox 46"/>
          <p:cNvSpPr txBox="1"/>
          <p:nvPr/>
        </p:nvSpPr>
        <p:spPr>
          <a:xfrm>
            <a:off x="293370" y="1311275"/>
            <a:ext cx="567055" cy="95313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方</a:t>
            </a:r>
          </a:p>
        </p:txBody>
      </p:sp>
      <p:sp>
        <p:nvSpPr>
          <p:cNvPr id="6" name="TextBox 46"/>
          <p:cNvSpPr txBox="1"/>
          <p:nvPr/>
        </p:nvSpPr>
        <p:spPr>
          <a:xfrm>
            <a:off x="6400165" y="1300480"/>
            <a:ext cx="567055" cy="95313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反方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843905" y="2416810"/>
            <a:ext cx="503555" cy="1561465"/>
          </a:xfrm>
          <a:prstGeom prst="rect">
            <a:avLst/>
          </a:prstGeom>
          <a:solidFill>
            <a:schemeClr val="accen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txBody>
          <a:bodyPr/>
          <a:lstStyle/>
          <a:p>
            <a:pPr algn="ct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反驳对方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rcRect l="36991" t="32865" r="2992" b="23540"/>
          <a:stretch>
            <a:fillRect/>
          </a:stretch>
        </p:blipFill>
        <p:spPr>
          <a:xfrm>
            <a:off x="4006850" y="1108710"/>
            <a:ext cx="1450340" cy="1473200"/>
          </a:xfrm>
          <a:prstGeom prst="ellipse">
            <a:avLst/>
          </a:prstGeom>
          <a:effectLst>
            <a:softEdge rad="127000"/>
          </a:effectLst>
        </p:spPr>
      </p:pic>
      <p:cxnSp>
        <p:nvCxnSpPr>
          <p:cNvPr id="15" name="直接连接符 14"/>
          <p:cNvCxnSpPr/>
          <p:nvPr/>
        </p:nvCxnSpPr>
        <p:spPr>
          <a:xfrm>
            <a:off x="687388" y="2852738"/>
            <a:ext cx="488632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683375" y="2840038"/>
            <a:ext cx="511016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6713538" y="4041775"/>
            <a:ext cx="511016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6689725" y="4327525"/>
            <a:ext cx="175895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15963" y="3149600"/>
            <a:ext cx="175895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844540" y="4243070"/>
            <a:ext cx="503555" cy="1720215"/>
          </a:xfrm>
          <a:prstGeom prst="rect">
            <a:avLst/>
          </a:prstGeom>
          <a:solidFill>
            <a:schemeClr val="accen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txBody>
          <a:bodyPr/>
          <a:lstStyle/>
          <a:p>
            <a:pPr algn="ct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具体事例</a:t>
            </a:r>
          </a:p>
        </p:txBody>
      </p:sp>
      <p:sp>
        <p:nvSpPr>
          <p:cNvPr id="12" name="椭圆 11"/>
          <p:cNvSpPr/>
          <p:nvPr/>
        </p:nvSpPr>
        <p:spPr>
          <a:xfrm>
            <a:off x="4148138" y="4100513"/>
            <a:ext cx="971550" cy="433387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499350" y="4530725"/>
            <a:ext cx="2028825" cy="4318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27125" y="5478463"/>
            <a:ext cx="631825" cy="4318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6604000" y="5499100"/>
            <a:ext cx="2214563" cy="422275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0" name="文本框 39">
            <a:extLst>
              <a:ext uri="{FF2B5EF4-FFF2-40B4-BE49-F238E27FC236}"/>
            </a:extLst>
          </p:cNvPr>
          <p:cNvSpPr txBox="1"/>
          <p:nvPr/>
        </p:nvSpPr>
        <p:spPr>
          <a:xfrm>
            <a:off x="5248275" y="6080760"/>
            <a:ext cx="1694180" cy="457835"/>
          </a:xfrm>
          <a:prstGeom prst="rect">
            <a:avLst/>
          </a:prstGeom>
          <a:solidFill>
            <a:schemeClr val="accen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txBody>
          <a:bodyPr/>
          <a:lstStyle/>
          <a:p>
            <a:pPr algn="ctr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名人名言</a:t>
            </a:r>
          </a:p>
        </p:txBody>
      </p:sp>
      <p:cxnSp>
        <p:nvCxnSpPr>
          <p:cNvPr id="45" name="直接连接符 4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642100" y="3476625"/>
            <a:ext cx="221615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/>
            </a:extLst>
          </p:cNvPr>
          <p:cNvCxnSpPr/>
          <p:nvPr/>
        </p:nvCxnSpPr>
        <p:spPr>
          <a:xfrm>
            <a:off x="6689725" y="3149600"/>
            <a:ext cx="511016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矩形: 圆角 4">
            <a:extLst>
              <a:ext uri="{FF2B5EF4-FFF2-40B4-BE49-F238E27FC236}"/>
            </a:extLst>
          </p:cNvPr>
          <p:cNvSpPr/>
          <p:nvPr/>
        </p:nvSpPr>
        <p:spPr>
          <a:xfrm>
            <a:off x="293688" y="3313113"/>
            <a:ext cx="5610225" cy="7540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2.电脑携带不便，总有一些情况不能替代笔，毕竟笔一拿出来就能写。</a:t>
            </a:r>
          </a:p>
        </p:txBody>
      </p:sp>
      <p:cxnSp>
        <p:nvCxnSpPr>
          <p:cNvPr id="48" name="直接连接符 47">
            <a:extLst>
              <a:ext uri="{FF2B5EF4-FFF2-40B4-BE49-F238E27FC236}"/>
            </a:extLst>
          </p:cNvPr>
          <p:cNvCxnSpPr/>
          <p:nvPr/>
        </p:nvCxnSpPr>
        <p:spPr>
          <a:xfrm>
            <a:off x="687388" y="3690938"/>
            <a:ext cx="488632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01638" y="3978275"/>
            <a:ext cx="2643187" cy="158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146675" y="1489075"/>
            <a:ext cx="1670050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找资料</a:t>
            </a:r>
          </a:p>
        </p:txBody>
      </p:sp>
      <p:sp>
        <p:nvSpPr>
          <p:cNvPr id="6" name="TextBox 46"/>
          <p:cNvSpPr txBox="1"/>
          <p:nvPr/>
        </p:nvSpPr>
        <p:spPr>
          <a:xfrm>
            <a:off x="5157788" y="2684463"/>
            <a:ext cx="1684337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选事例</a:t>
            </a:r>
          </a:p>
        </p:txBody>
      </p:sp>
      <p:sp>
        <p:nvSpPr>
          <p:cNvPr id="7" name="TextBox 46"/>
          <p:cNvSpPr txBox="1"/>
          <p:nvPr/>
        </p:nvSpPr>
        <p:spPr>
          <a:xfrm>
            <a:off x="5132388" y="4743450"/>
            <a:ext cx="1747837" cy="522288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理观点</a:t>
            </a:r>
          </a:p>
        </p:txBody>
      </p:sp>
      <p:sp>
        <p:nvSpPr>
          <p:cNvPr id="10" name="TextBox 46"/>
          <p:cNvSpPr txBox="1"/>
          <p:nvPr/>
        </p:nvSpPr>
        <p:spPr>
          <a:xfrm>
            <a:off x="1384300" y="2832100"/>
            <a:ext cx="1492250" cy="584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辩论前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3508375" y="2011363"/>
            <a:ext cx="1241425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495675" y="3998913"/>
            <a:ext cx="1301750" cy="798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3509963" y="2832100"/>
            <a:ext cx="1385887" cy="306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6992938" y="1314450"/>
            <a:ext cx="931862" cy="276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021513" y="1903413"/>
            <a:ext cx="903287" cy="1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6"/>
          <p:cNvSpPr txBox="1"/>
          <p:nvPr/>
        </p:nvSpPr>
        <p:spPr>
          <a:xfrm>
            <a:off x="8034338" y="1028700"/>
            <a:ext cx="1670050" cy="460375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证明自己</a:t>
            </a: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7019925" y="2600325"/>
            <a:ext cx="904875" cy="23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6"/>
          <p:cNvSpPr txBox="1"/>
          <p:nvPr/>
        </p:nvSpPr>
        <p:spPr>
          <a:xfrm>
            <a:off x="8031163" y="1773238"/>
            <a:ext cx="1670050" cy="461962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反驳对方</a:t>
            </a:r>
          </a:p>
        </p:txBody>
      </p:sp>
      <p:sp>
        <p:nvSpPr>
          <p:cNvPr id="20" name="TextBox 46"/>
          <p:cNvSpPr txBox="1"/>
          <p:nvPr/>
        </p:nvSpPr>
        <p:spPr>
          <a:xfrm>
            <a:off x="8034338" y="2487613"/>
            <a:ext cx="1670050" cy="461962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名人事例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7035800" y="3100388"/>
            <a:ext cx="920750" cy="155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6"/>
          <p:cNvSpPr txBox="1"/>
          <p:nvPr/>
        </p:nvSpPr>
        <p:spPr>
          <a:xfrm>
            <a:off x="8034338" y="3168650"/>
            <a:ext cx="1670050" cy="461963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生活实例</a:t>
            </a:r>
          </a:p>
        </p:txBody>
      </p:sp>
      <p:sp>
        <p:nvSpPr>
          <p:cNvPr id="23" name="TextBox 46"/>
          <p:cNvSpPr txBox="1"/>
          <p:nvPr/>
        </p:nvSpPr>
        <p:spPr>
          <a:xfrm>
            <a:off x="8034338" y="4398963"/>
            <a:ext cx="1670050" cy="460375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归纳记录</a:t>
            </a:r>
          </a:p>
        </p:txBody>
      </p:sp>
      <p:sp>
        <p:nvSpPr>
          <p:cNvPr id="24" name="矩形 6"/>
          <p:cNvSpPr/>
          <p:nvPr/>
        </p:nvSpPr>
        <p:spPr>
          <a:xfrm>
            <a:off x="1355725" y="465138"/>
            <a:ext cx="2554288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口语交际  辩论</a:t>
            </a:r>
          </a:p>
        </p:txBody>
      </p:sp>
      <p:sp>
        <p:nvSpPr>
          <p:cNvPr id="25" name="TextBox 46"/>
          <p:cNvSpPr txBox="1"/>
          <p:nvPr/>
        </p:nvSpPr>
        <p:spPr>
          <a:xfrm>
            <a:off x="5157788" y="3703638"/>
            <a:ext cx="1722437" cy="522287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用名言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3514725" y="3578225"/>
            <a:ext cx="1312863" cy="268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7035800" y="5275263"/>
            <a:ext cx="920750" cy="155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7021513" y="4649788"/>
            <a:ext cx="904875" cy="23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46"/>
          <p:cNvSpPr txBox="1"/>
          <p:nvPr/>
        </p:nvSpPr>
        <p:spPr>
          <a:xfrm>
            <a:off x="8031163" y="5300663"/>
            <a:ext cx="1670050" cy="460375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条理清晰</a:t>
            </a:r>
          </a:p>
        </p:txBody>
      </p:sp>
      <p:sp>
        <p:nvSpPr>
          <p:cNvPr id="38" name="TextBox 46"/>
          <p:cNvSpPr txBox="1"/>
          <p:nvPr/>
        </p:nvSpPr>
        <p:spPr>
          <a:xfrm>
            <a:off x="1152525" y="3673475"/>
            <a:ext cx="2006600" cy="584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准备充分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" grpId="0" animBg="1"/>
      <p:bldP spid="7" grpId="0" animBg="1"/>
      <p:bldP spid="15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1" name="矩形 6"/>
          <p:cNvSpPr/>
          <p:nvPr/>
        </p:nvSpPr>
        <p:spPr>
          <a:xfrm>
            <a:off x="1355725" y="465138"/>
            <a:ext cx="1262063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辩论时</a:t>
            </a:r>
          </a:p>
        </p:txBody>
      </p:sp>
      <p:sp>
        <p:nvSpPr>
          <p:cNvPr id="8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3167540" y="900312"/>
            <a:ext cx="5470362" cy="523220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不可以说谎／可以讲善意的谎言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8820150" y="2008188"/>
            <a:ext cx="1670050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清晰表达</a:t>
            </a:r>
          </a:p>
        </p:txBody>
      </p:sp>
      <p:sp>
        <p:nvSpPr>
          <p:cNvPr id="6" name="TextBox 46"/>
          <p:cNvSpPr txBox="1"/>
          <p:nvPr/>
        </p:nvSpPr>
        <p:spPr>
          <a:xfrm>
            <a:off x="8820150" y="2754313"/>
            <a:ext cx="1684338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认真倾听</a:t>
            </a:r>
          </a:p>
        </p:txBody>
      </p:sp>
      <p:sp>
        <p:nvSpPr>
          <p:cNvPr id="7" name="TextBox 46"/>
          <p:cNvSpPr txBox="1"/>
          <p:nvPr/>
        </p:nvSpPr>
        <p:spPr>
          <a:xfrm>
            <a:off x="8826500" y="4244975"/>
            <a:ext cx="1671638" cy="522288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有效反驳</a:t>
            </a:r>
          </a:p>
        </p:txBody>
      </p:sp>
      <p:sp>
        <p:nvSpPr>
          <p:cNvPr id="10" name="TextBox 46"/>
          <p:cNvSpPr txBox="1"/>
          <p:nvPr/>
        </p:nvSpPr>
        <p:spPr>
          <a:xfrm>
            <a:off x="6256338" y="3387725"/>
            <a:ext cx="1966912" cy="584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辩论时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6"/>
          <p:cNvSpPr/>
          <p:nvPr/>
        </p:nvSpPr>
        <p:spPr>
          <a:xfrm>
            <a:off x="1355725" y="465138"/>
            <a:ext cx="2554288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口语交际  辩论</a:t>
            </a:r>
          </a:p>
        </p:txBody>
      </p:sp>
      <p:sp>
        <p:nvSpPr>
          <p:cNvPr id="25" name="TextBox 46"/>
          <p:cNvSpPr txBox="1"/>
          <p:nvPr/>
        </p:nvSpPr>
        <p:spPr>
          <a:xfrm>
            <a:off x="8813800" y="3498850"/>
            <a:ext cx="1682750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抓住漏洞</a:t>
            </a:r>
          </a:p>
        </p:txBody>
      </p:sp>
      <p:sp>
        <p:nvSpPr>
          <p:cNvPr id="27" name="TextBox 46"/>
          <p:cNvSpPr txBox="1"/>
          <p:nvPr/>
        </p:nvSpPr>
        <p:spPr>
          <a:xfrm>
            <a:off x="8813800" y="4989513"/>
            <a:ext cx="1714500" cy="522287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用语文明</a:t>
            </a:r>
          </a:p>
        </p:txBody>
      </p:sp>
      <p:sp>
        <p:nvSpPr>
          <p:cNvPr id="29" name="TextBox 46"/>
          <p:cNvSpPr txBox="1"/>
          <p:nvPr/>
        </p:nvSpPr>
        <p:spPr>
          <a:xfrm>
            <a:off x="1096963" y="3384550"/>
            <a:ext cx="1965325" cy="584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辩论前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46"/>
          <p:cNvSpPr txBox="1"/>
          <p:nvPr/>
        </p:nvSpPr>
        <p:spPr>
          <a:xfrm>
            <a:off x="1244600" y="4191000"/>
            <a:ext cx="1670050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准备充分</a:t>
            </a:r>
          </a:p>
        </p:txBody>
      </p:sp>
      <p:sp>
        <p:nvSpPr>
          <p:cNvPr id="31" name="TextBox 46"/>
          <p:cNvSpPr txBox="1"/>
          <p:nvPr/>
        </p:nvSpPr>
        <p:spPr>
          <a:xfrm>
            <a:off x="3783013" y="2200275"/>
            <a:ext cx="1489075" cy="523875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找资料</a:t>
            </a:r>
          </a:p>
        </p:txBody>
      </p:sp>
      <p:sp>
        <p:nvSpPr>
          <p:cNvPr id="32" name="TextBox 46"/>
          <p:cNvSpPr txBox="1"/>
          <p:nvPr/>
        </p:nvSpPr>
        <p:spPr>
          <a:xfrm>
            <a:off x="3783013" y="3105150"/>
            <a:ext cx="1489075" cy="523875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选事例</a:t>
            </a:r>
          </a:p>
        </p:txBody>
      </p:sp>
      <p:sp>
        <p:nvSpPr>
          <p:cNvPr id="33" name="TextBox 46"/>
          <p:cNvSpPr txBox="1"/>
          <p:nvPr/>
        </p:nvSpPr>
        <p:spPr>
          <a:xfrm>
            <a:off x="3783013" y="4067175"/>
            <a:ext cx="1489075" cy="523875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用名言</a:t>
            </a:r>
          </a:p>
        </p:txBody>
      </p:sp>
      <p:sp>
        <p:nvSpPr>
          <p:cNvPr id="34" name="TextBox 46"/>
          <p:cNvSpPr txBox="1"/>
          <p:nvPr/>
        </p:nvSpPr>
        <p:spPr>
          <a:xfrm>
            <a:off x="3783013" y="5011738"/>
            <a:ext cx="1489075" cy="523875"/>
          </a:xfrm>
          <a:prstGeom prst="rect">
            <a:avLst/>
          </a:prstGeom>
          <a:solidFill>
            <a:srgbClr val="FFC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理观点</a:t>
            </a:r>
          </a:p>
        </p:txBody>
      </p:sp>
      <p:sp>
        <p:nvSpPr>
          <p:cNvPr id="38" name="左大括号 37"/>
          <p:cNvSpPr/>
          <p:nvPr/>
        </p:nvSpPr>
        <p:spPr>
          <a:xfrm>
            <a:off x="3335338" y="2551113"/>
            <a:ext cx="331787" cy="2925762"/>
          </a:xfrm>
          <a:prstGeom prst="leftBrace">
            <a:avLst>
              <a:gd name="adj1" fmla="val 64216"/>
              <a:gd name="adj2" fmla="val 51133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左大括号 38"/>
          <p:cNvSpPr/>
          <p:nvPr/>
        </p:nvSpPr>
        <p:spPr>
          <a:xfrm>
            <a:off x="8339138" y="2203450"/>
            <a:ext cx="331787" cy="3114675"/>
          </a:xfrm>
          <a:prstGeom prst="leftBrace">
            <a:avLst>
              <a:gd name="adj1" fmla="val 64216"/>
              <a:gd name="adj2" fmla="val 47631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5386388" y="5891213"/>
            <a:ext cx="1739900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多角度</a:t>
            </a:r>
          </a:p>
        </p:txBody>
      </p:sp>
      <p:sp>
        <p:nvSpPr>
          <p:cNvPr id="21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7561263" y="5894388"/>
            <a:ext cx="1739900" cy="522287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全方位</a:t>
            </a:r>
          </a:p>
        </p:txBody>
      </p:sp>
      <p:sp>
        <p:nvSpPr>
          <p:cNvPr id="22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1075944" y="1213053"/>
            <a:ext cx="4565639" cy="46166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电脑时代需要／不需要认真练字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6056947" y="1213053"/>
            <a:ext cx="4565639" cy="46166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不可以说谎／可以讲善意的谎言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2352675" y="5859463"/>
            <a:ext cx="1966913" cy="5857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辩论后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" grpId="0" animBg="1"/>
      <p:bldP spid="7" grpId="0" animBg="1"/>
      <p:bldP spid="10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20" grpId="0" animBg="1"/>
      <p:bldP spid="21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332288" y="1743075"/>
            <a:ext cx="6178550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我以日始出时去人近，而日中时远也。</a:t>
            </a:r>
          </a:p>
        </p:txBody>
      </p:sp>
      <p:sp>
        <p:nvSpPr>
          <p:cNvPr id="6" name="TextBox 46"/>
          <p:cNvSpPr txBox="1"/>
          <p:nvPr/>
        </p:nvSpPr>
        <p:spPr>
          <a:xfrm>
            <a:off x="4329113" y="2846388"/>
            <a:ext cx="6181725" cy="522287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我以日初出远，而日中时近也。</a:t>
            </a:r>
          </a:p>
        </p:txBody>
      </p:sp>
      <p:sp>
        <p:nvSpPr>
          <p:cNvPr id="10" name="TextBox 46"/>
          <p:cNvSpPr txBox="1"/>
          <p:nvPr/>
        </p:nvSpPr>
        <p:spPr>
          <a:xfrm>
            <a:off x="742950" y="1566863"/>
            <a:ext cx="792163" cy="4032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太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阳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离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远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近</a:t>
            </a: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3230563" y="2122488"/>
            <a:ext cx="792162" cy="43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284538" y="2832100"/>
            <a:ext cx="738187" cy="336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6"/>
          <p:cNvSpPr/>
          <p:nvPr/>
        </p:nvSpPr>
        <p:spPr>
          <a:xfrm>
            <a:off x="1417638" y="465138"/>
            <a:ext cx="1979612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两小儿辩日</a:t>
            </a:r>
          </a:p>
        </p:txBody>
      </p:sp>
      <p:cxnSp>
        <p:nvCxnSpPr>
          <p:cNvPr id="35" name="直接连接符 34"/>
          <p:cNvCxnSpPr/>
          <p:nvPr/>
        </p:nvCxnSpPr>
        <p:spPr>
          <a:xfrm>
            <a:off x="3213100" y="4945063"/>
            <a:ext cx="919163" cy="355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3240088" y="4135438"/>
            <a:ext cx="904875" cy="231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46"/>
          <p:cNvSpPr txBox="1"/>
          <p:nvPr/>
        </p:nvSpPr>
        <p:spPr>
          <a:xfrm>
            <a:off x="1992313" y="2428875"/>
            <a:ext cx="1025525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观点</a:t>
            </a:r>
          </a:p>
        </p:txBody>
      </p:sp>
      <p:sp>
        <p:nvSpPr>
          <p:cNvPr id="31" name="TextBox 46"/>
          <p:cNvSpPr txBox="1"/>
          <p:nvPr/>
        </p:nvSpPr>
        <p:spPr>
          <a:xfrm>
            <a:off x="1987550" y="4276725"/>
            <a:ext cx="1027113" cy="522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依据</a:t>
            </a:r>
          </a:p>
        </p:txBody>
      </p:sp>
      <p:sp>
        <p:nvSpPr>
          <p:cNvPr id="34" name="TextBox 46"/>
          <p:cNvSpPr txBox="1"/>
          <p:nvPr/>
        </p:nvSpPr>
        <p:spPr>
          <a:xfrm>
            <a:off x="10955338" y="2978150"/>
            <a:ext cx="641350" cy="120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辩论</a:t>
            </a:r>
          </a:p>
        </p:txBody>
      </p:sp>
      <p:sp>
        <p:nvSpPr>
          <p:cNvPr id="18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4329113" y="3843338"/>
            <a:ext cx="6181725" cy="954087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日初出大如车盖，及日中则如盘盂，此不为远者小而近者大乎？</a:t>
            </a:r>
          </a:p>
        </p:txBody>
      </p:sp>
      <p:sp>
        <p:nvSpPr>
          <p:cNvPr id="19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4332288" y="5100638"/>
            <a:ext cx="6178550" cy="954087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日初出沧沧凉凉，及其日中如探汤，此不为近者热而远者凉乎？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" grpId="0" animBg="1"/>
      <p:bldP spid="38" grpId="0" animBg="1"/>
      <p:bldP spid="31" grpId="0" animBg="1"/>
      <p:bldP spid="34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5363" name="矩形 6"/>
          <p:cNvSpPr/>
          <p:nvPr/>
        </p:nvSpPr>
        <p:spPr>
          <a:xfrm>
            <a:off x="1355725" y="465138"/>
            <a:ext cx="2554288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口语交际  辩论</a:t>
            </a:r>
          </a:p>
        </p:txBody>
      </p:sp>
      <p:sp>
        <p:nvSpPr>
          <p:cNvPr id="32771" name="矩形 17"/>
          <p:cNvSpPr>
            <a:spLocks noChangeArrowheads="1"/>
          </p:cNvSpPr>
          <p:nvPr/>
        </p:nvSpPr>
        <p:spPr bwMode="auto">
          <a:xfrm>
            <a:off x="1260475" y="2314575"/>
            <a:ext cx="100044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04800">
              <a:lnSpc>
                <a:spcPct val="150000"/>
              </a:lnSpc>
            </a:pPr>
            <a:r>
              <a:rPr lang="en-US" altLang="zh-CN" sz="2800">
                <a:latin typeface="Times New Roman" pitchFamily="18" charset="0"/>
                <a:ea typeface="楷体" pitchFamily="49" charset="-122"/>
              </a:rPr>
              <a:t>     </a:t>
            </a:r>
            <a:endParaRPr lang="zh-CN" altLang="zh-CN" sz="2800">
              <a:latin typeface="Times New Roman" pitchFamily="18" charset="0"/>
            </a:endParaRPr>
          </a:p>
        </p:txBody>
      </p:sp>
      <p:sp>
        <p:nvSpPr>
          <p:cNvPr id="21" name="TextBox 46"/>
          <p:cNvSpPr txBox="1"/>
          <p:nvPr/>
        </p:nvSpPr>
        <p:spPr>
          <a:xfrm>
            <a:off x="1260133" y="2004088"/>
            <a:ext cx="9677686" cy="3071482"/>
          </a:xfrm>
          <a:prstGeom prst="rect">
            <a:avLst/>
          </a:prstGeom>
          <a:effectLst>
            <a:outerShdw blurRad="50800" dist="38100" dir="5400000" sy="96000" rotWithShape="0">
              <a:srgbClr val="000000">
                <a:alpha val="54000"/>
              </a:srgb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lnSpc>
                <a:spcPts val="550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   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辩论，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就是</a:t>
            </a:r>
            <a:r>
              <a:rPr lang="zh-CN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双方各自阐明对某一问题的不同见解，并指出对方见解中的欠缺，以便得出正确的认识。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fontAlgn="auto">
              <a:lnSpc>
                <a:spcPts val="550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       它的作用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是通过摆事实、讲道理来丰富认识，帮助我们全面地看待事情、处理问题。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fontAlgn="auto">
              <a:lnSpc>
                <a:spcPts val="5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dirty="0"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9" name="竖卷形 8"/>
          <p:cNvSpPr/>
          <p:nvPr/>
        </p:nvSpPr>
        <p:spPr>
          <a:xfrm>
            <a:off x="252413" y="1236663"/>
            <a:ext cx="11688762" cy="5287962"/>
          </a:xfrm>
          <a:prstGeom prst="verticalScroll">
            <a:avLst>
              <a:gd name="adj" fmla="val 749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795" name="矩形 4"/>
          <p:cNvSpPr>
            <a:spLocks noChangeArrowheads="1"/>
          </p:cNvSpPr>
          <p:nvPr/>
        </p:nvSpPr>
        <p:spPr bwMode="auto">
          <a:xfrm>
            <a:off x="836613" y="1530350"/>
            <a:ext cx="1052671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just">
              <a:lnSpc>
                <a:spcPts val="4700"/>
              </a:lnSpc>
              <a:spcBef>
                <a:spcPts val="200"/>
              </a:spcBef>
            </a:pP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     有一次，周恩来总理接见的一位美国记者不怀好意地问</a:t>
            </a: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:“ 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总理阁下，你们中国为什么把人走的路称为马路呢</a:t>
            </a: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?”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他听后，没有急于用刺人的话反驳，而是妙趣横生地回答：“我们走的是马克思主义之路，简称马路。”这个记者仍不死心，继续出难题</a:t>
            </a: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:“ 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在我们美国，人们都是仰着头走路的，而你们中国人却低着头走路，这又如何解释呢</a:t>
            </a: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?”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周总理笑着说</a:t>
            </a: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:“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这不奇怪， 你们美国人走的是下坡路，当然要仰着头，而我们中国人走的是上坡路，当然要低着头喽</a:t>
            </a: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!”</a:t>
            </a:r>
            <a:endParaRPr lang="zh-CN" altLang="en-US" sz="2800" b="1">
              <a:latin typeface="楷体" pitchFamily="49" charset="-122"/>
              <a:ea typeface="楷体" pitchFamily="49" charset="-122"/>
              <a:sym typeface="微软雅黑" pitchFamily="34" charset="-122"/>
            </a:endParaRPr>
          </a:p>
        </p:txBody>
      </p:sp>
      <p:sp>
        <p:nvSpPr>
          <p:cNvPr id="15" name="矩形 6"/>
          <p:cNvSpPr/>
          <p:nvPr/>
        </p:nvSpPr>
        <p:spPr>
          <a:xfrm>
            <a:off x="1355725" y="465138"/>
            <a:ext cx="2554288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口语交际  辩论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4818" name="文本框 1073742849"/>
          <p:cNvSpPr txBox="1">
            <a:spLocks noChangeArrowheads="1"/>
          </p:cNvSpPr>
          <p:nvPr/>
        </p:nvSpPr>
        <p:spPr bwMode="auto">
          <a:xfrm>
            <a:off x="1417638" y="2824163"/>
            <a:ext cx="677862" cy="14970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辩</a:t>
            </a:r>
            <a:endParaRPr lang="en-US" altLang="zh-CN" sz="3200" b="1"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>
                <a:latin typeface="楷体" pitchFamily="49" charset="-122"/>
                <a:ea typeface="楷体" pitchFamily="49" charset="-122"/>
              </a:rPr>
              <a:t>题</a:t>
            </a:r>
          </a:p>
        </p:txBody>
      </p:sp>
      <p:sp>
        <p:nvSpPr>
          <p:cNvPr id="34819" name="矩形 4"/>
          <p:cNvSpPr>
            <a:spLocks noChangeArrowheads="1"/>
          </p:cNvSpPr>
          <p:nvPr/>
        </p:nvSpPr>
        <p:spPr bwMode="auto">
          <a:xfrm>
            <a:off x="2841625" y="1003300"/>
            <a:ext cx="66262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  </a:t>
            </a:r>
            <a:endParaRPr lang="zh-CN" altLang="en-US" sz="2800" b="1">
              <a:solidFill>
                <a:schemeClr val="bg1"/>
              </a:solidFill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21" name="矩形 6"/>
          <p:cNvSpPr/>
          <p:nvPr/>
        </p:nvSpPr>
        <p:spPr>
          <a:xfrm>
            <a:off x="1355725" y="465138"/>
            <a:ext cx="2554288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口语交际  辩论</a:t>
            </a:r>
          </a:p>
        </p:txBody>
      </p:sp>
      <p:sp>
        <p:nvSpPr>
          <p:cNvPr id="34821" name="文本框 26"/>
          <p:cNvSpPr txBox="1">
            <a:spLocks noChangeArrowheads="1"/>
          </p:cNvSpPr>
          <p:nvPr/>
        </p:nvSpPr>
        <p:spPr bwMode="auto">
          <a:xfrm>
            <a:off x="2841625" y="1835150"/>
            <a:ext cx="6016625" cy="520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33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电脑时代需要／不需要认真练字</a:t>
            </a:r>
            <a:endParaRPr lang="zh-CN" altLang="en-US" sz="28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菱形 4"/>
          <p:cNvSpPr/>
          <p:nvPr/>
        </p:nvSpPr>
        <p:spPr>
          <a:xfrm>
            <a:off x="3035300" y="1978025"/>
            <a:ext cx="195263" cy="252413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823" name="文本框 27"/>
          <p:cNvSpPr txBox="1">
            <a:spLocks noChangeArrowheads="1"/>
          </p:cNvSpPr>
          <p:nvPr/>
        </p:nvSpPr>
        <p:spPr bwMode="auto">
          <a:xfrm>
            <a:off x="2841625" y="2760663"/>
            <a:ext cx="6016625" cy="520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33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不可以说谎／可以讲善意的谎言</a:t>
            </a:r>
          </a:p>
        </p:txBody>
      </p:sp>
      <p:sp>
        <p:nvSpPr>
          <p:cNvPr id="34824" name="文本框 28"/>
          <p:cNvSpPr txBox="1">
            <a:spLocks noChangeArrowheads="1"/>
          </p:cNvSpPr>
          <p:nvPr/>
        </p:nvSpPr>
        <p:spPr bwMode="auto">
          <a:xfrm>
            <a:off x="2841625" y="3757613"/>
            <a:ext cx="6626225" cy="520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33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人们通过竞争／合作取得更大的成功</a:t>
            </a:r>
          </a:p>
        </p:txBody>
      </p:sp>
      <p:sp>
        <p:nvSpPr>
          <p:cNvPr id="34825" name="文本框 29"/>
          <p:cNvSpPr txBox="1">
            <a:spLocks noChangeArrowheads="1"/>
          </p:cNvSpPr>
          <p:nvPr/>
        </p:nvSpPr>
        <p:spPr bwMode="auto">
          <a:xfrm>
            <a:off x="2836863" y="4714875"/>
            <a:ext cx="8547100" cy="520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3300"/>
              </a:lnSpc>
            </a:pPr>
            <a:r>
              <a:rPr lang="zh-CN" altLang="en-US" sz="2800" b="1">
                <a:latin typeface="楷体" pitchFamily="49" charset="-122"/>
                <a:ea typeface="楷体" pitchFamily="49" charset="-122"/>
                <a:sym typeface="+mn-ea"/>
              </a:rPr>
              <a:t> 现代信息交流方式会／不会增进人与人之间的理解</a:t>
            </a:r>
          </a:p>
        </p:txBody>
      </p:sp>
      <p:sp>
        <p:nvSpPr>
          <p:cNvPr id="31" name="菱形 30">
            <a:extLst>
              <a:ext uri="{FF2B5EF4-FFF2-40B4-BE49-F238E27FC236}"/>
            </a:extLst>
          </p:cNvPr>
          <p:cNvSpPr/>
          <p:nvPr/>
        </p:nvSpPr>
        <p:spPr>
          <a:xfrm>
            <a:off x="3035300" y="3908425"/>
            <a:ext cx="195263" cy="252413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2" name="菱形 31">
            <a:extLst>
              <a:ext uri="{FF2B5EF4-FFF2-40B4-BE49-F238E27FC236}"/>
            </a:extLst>
          </p:cNvPr>
          <p:cNvSpPr/>
          <p:nvPr/>
        </p:nvSpPr>
        <p:spPr>
          <a:xfrm>
            <a:off x="3035300" y="4856163"/>
            <a:ext cx="195263" cy="252412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菱形 32">
            <a:extLst>
              <a:ext uri="{FF2B5EF4-FFF2-40B4-BE49-F238E27FC236}"/>
            </a:extLst>
          </p:cNvPr>
          <p:cNvSpPr/>
          <p:nvPr/>
        </p:nvSpPr>
        <p:spPr>
          <a:xfrm>
            <a:off x="3035300" y="2884488"/>
            <a:ext cx="195263" cy="252412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3611563" y="5645150"/>
            <a:ext cx="1670050" cy="522288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选择辩题</a:t>
            </a:r>
          </a:p>
        </p:txBody>
      </p:sp>
      <p:sp>
        <p:nvSpPr>
          <p:cNvPr id="17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6154738" y="5645150"/>
            <a:ext cx="2562225" cy="522288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确认正反双方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9" name="竖卷形 8"/>
          <p:cNvSpPr/>
          <p:nvPr/>
        </p:nvSpPr>
        <p:spPr>
          <a:xfrm>
            <a:off x="1677988" y="2106613"/>
            <a:ext cx="9880600" cy="3963987"/>
          </a:xfrm>
          <a:prstGeom prst="verticalScroll">
            <a:avLst>
              <a:gd name="adj" fmla="val 749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2159000" y="2414588"/>
            <a:ext cx="90074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just">
              <a:lnSpc>
                <a:spcPts val="5000"/>
              </a:lnSpc>
              <a:spcBef>
                <a:spcPts val="200"/>
              </a:spcBef>
            </a:pP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1.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有针对性地搜集材料。既要搜集能证明自己观点的材 </a:t>
            </a:r>
            <a:endParaRPr lang="en-US" altLang="zh-CN" sz="2800" b="1">
              <a:latin typeface="楷体" pitchFamily="49" charset="-122"/>
              <a:ea typeface="楷体" pitchFamily="49" charset="-122"/>
              <a:sym typeface="微软雅黑" pitchFamily="34" charset="-122"/>
            </a:endParaRPr>
          </a:p>
          <a:p>
            <a:pPr algn="just">
              <a:lnSpc>
                <a:spcPts val="5000"/>
              </a:lnSpc>
              <a:spcBef>
                <a:spcPts val="200"/>
              </a:spcBef>
            </a:pP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  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料，也要搜集能反驳对方观点的材料。</a:t>
            </a:r>
          </a:p>
          <a:p>
            <a:pPr algn="just">
              <a:lnSpc>
                <a:spcPts val="5000"/>
              </a:lnSpc>
              <a:spcBef>
                <a:spcPts val="200"/>
              </a:spcBef>
            </a:pP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2.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选择的事例要有说服力。可以引用名人名言。</a:t>
            </a:r>
          </a:p>
          <a:p>
            <a:pPr algn="just">
              <a:lnSpc>
                <a:spcPts val="5000"/>
              </a:lnSpc>
              <a:spcBef>
                <a:spcPts val="200"/>
              </a:spcBef>
            </a:pP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3.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根据观点对材料进行梳理、归纳。如果材料很多，可</a:t>
            </a:r>
            <a:endParaRPr lang="en-US" altLang="zh-CN" sz="2800" b="1">
              <a:latin typeface="楷体" pitchFamily="49" charset="-122"/>
              <a:ea typeface="楷体" pitchFamily="49" charset="-122"/>
              <a:sym typeface="微软雅黑" pitchFamily="34" charset="-122"/>
            </a:endParaRPr>
          </a:p>
          <a:p>
            <a:pPr algn="just">
              <a:lnSpc>
                <a:spcPts val="5000"/>
              </a:lnSpc>
              <a:spcBef>
                <a:spcPts val="200"/>
              </a:spcBef>
            </a:pP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  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以把要点记在卡片上。</a:t>
            </a:r>
          </a:p>
        </p:txBody>
      </p:sp>
      <p:grpSp>
        <p:nvGrpSpPr>
          <p:cNvPr id="35844" name="组合 4"/>
          <p:cNvGrpSpPr>
            <a:grpSpLocks/>
          </p:cNvGrpSpPr>
          <p:nvPr/>
        </p:nvGrpSpPr>
        <p:grpSpPr bwMode="auto">
          <a:xfrm>
            <a:off x="200025" y="1290638"/>
            <a:ext cx="1477963" cy="912812"/>
            <a:chOff x="16027" y="341"/>
            <a:chExt cx="2866" cy="1438"/>
          </a:xfrm>
        </p:grpSpPr>
        <p:sp>
          <p:nvSpPr>
            <p:cNvPr id="6" name="云形标注 5"/>
            <p:cNvSpPr/>
            <p:nvPr/>
          </p:nvSpPr>
          <p:spPr>
            <a:xfrm>
              <a:off x="16027" y="341"/>
              <a:ext cx="2866" cy="1438"/>
            </a:xfrm>
            <a:prstGeom prst="cloudCallout">
              <a:avLst>
                <a:gd name="adj1" fmla="val 45775"/>
                <a:gd name="adj2" fmla="val 4773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5848" name="文本框 6"/>
            <p:cNvSpPr txBox="1">
              <a:spLocks noChangeArrowheads="1"/>
            </p:cNvSpPr>
            <p:nvPr/>
          </p:nvSpPr>
          <p:spPr bwMode="auto">
            <a:xfrm>
              <a:off x="16339" y="603"/>
              <a:ext cx="2436" cy="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000099"/>
                  </a:solidFill>
                  <a:latin typeface="楷体" pitchFamily="49" charset="-122"/>
                  <a:ea typeface="楷体" pitchFamily="49" charset="-122"/>
                </a:rPr>
                <a:t>辩论前</a:t>
              </a:r>
            </a:p>
          </p:txBody>
        </p:sp>
      </p:grpSp>
      <p:sp>
        <p:nvSpPr>
          <p:cNvPr id="15" name="矩形 6"/>
          <p:cNvSpPr/>
          <p:nvPr/>
        </p:nvSpPr>
        <p:spPr>
          <a:xfrm>
            <a:off x="1355725" y="465138"/>
            <a:ext cx="1620838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明确要求</a:t>
            </a:r>
          </a:p>
        </p:txBody>
      </p:sp>
      <p:sp>
        <p:nvSpPr>
          <p:cNvPr id="18" name="TextBox 46"/>
          <p:cNvSpPr txBox="1"/>
          <p:nvPr/>
        </p:nvSpPr>
        <p:spPr>
          <a:xfrm>
            <a:off x="4992688" y="1285875"/>
            <a:ext cx="1670050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准备充分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6866" name="矩形 4"/>
          <p:cNvSpPr>
            <a:spLocks noChangeArrowheads="1"/>
          </p:cNvSpPr>
          <p:nvPr/>
        </p:nvSpPr>
        <p:spPr bwMode="auto">
          <a:xfrm>
            <a:off x="1960563" y="1298575"/>
            <a:ext cx="93710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just">
              <a:lnSpc>
                <a:spcPts val="4400"/>
              </a:lnSpc>
              <a:spcBef>
                <a:spcPts val="200"/>
              </a:spcBef>
            </a:pPr>
            <a:r>
              <a:rPr lang="en-US" altLang="zh-CN" sz="32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    </a:t>
            </a:r>
            <a:endParaRPr lang="zh-CN" altLang="en-US" sz="3200" b="1">
              <a:latin typeface="楷体" pitchFamily="49" charset="-122"/>
              <a:ea typeface="楷体" pitchFamily="49" charset="-122"/>
              <a:sym typeface="微软雅黑" pitchFamily="34" charset="-122"/>
            </a:endParaRPr>
          </a:p>
        </p:txBody>
      </p:sp>
      <p:sp>
        <p:nvSpPr>
          <p:cNvPr id="9" name="矩形 6"/>
          <p:cNvSpPr/>
          <p:nvPr/>
        </p:nvSpPr>
        <p:spPr>
          <a:xfrm>
            <a:off x="1355725" y="465138"/>
            <a:ext cx="1262063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辩论时</a:t>
            </a:r>
          </a:p>
        </p:txBody>
      </p:sp>
      <p:sp>
        <p:nvSpPr>
          <p:cNvPr id="10" name="TextBox 46"/>
          <p:cNvSpPr txBox="1"/>
          <p:nvPr/>
        </p:nvSpPr>
        <p:spPr>
          <a:xfrm>
            <a:off x="3745201" y="441738"/>
            <a:ext cx="3876485" cy="523220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手机让人更亲密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疏远？</a:t>
            </a:r>
          </a:p>
        </p:txBody>
      </p:sp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1788" y="1108075"/>
            <a:ext cx="11380787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>
            <a:hlinkClick r:id="rId4" action="ppaction://hlinksldjump"/>
          </p:cNvPr>
          <p:cNvSpPr/>
          <p:nvPr/>
        </p:nvSpPr>
        <p:spPr>
          <a:xfrm>
            <a:off x="9674225" y="6075363"/>
            <a:ext cx="1657350" cy="336550"/>
          </a:xfrm>
          <a:prstGeom prst="rect">
            <a:avLst/>
          </a:prstGeom>
          <a:solidFill>
            <a:srgbClr val="020420"/>
          </a:solidFill>
          <a:ln>
            <a:solidFill>
              <a:srgbClr val="050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671513" y="1477963"/>
            <a:ext cx="886301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just">
              <a:lnSpc>
                <a:spcPts val="5000"/>
              </a:lnSpc>
              <a:spcBef>
                <a:spcPts val="200"/>
              </a:spcBef>
            </a:pP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1.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我方陈述时，要充分利用时间，清晰表达自己的观点。</a:t>
            </a:r>
          </a:p>
        </p:txBody>
      </p:sp>
      <p:sp>
        <p:nvSpPr>
          <p:cNvPr id="15" name="矩形 6"/>
          <p:cNvSpPr/>
          <p:nvPr/>
        </p:nvSpPr>
        <p:spPr>
          <a:xfrm>
            <a:off x="1355725" y="465138"/>
            <a:ext cx="1262063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辩论时</a:t>
            </a:r>
          </a:p>
        </p:txBody>
      </p:sp>
      <p:pic>
        <p:nvPicPr>
          <p:cNvPr id="11" name="图片 10" descr="图片包含 游戏机&#10;&#10;描述已自动生成"/>
          <p:cNvPicPr>
            <a:picLocks noChangeAspect="1"/>
          </p:cNvPicPr>
          <p:nvPr/>
        </p:nvPicPr>
        <p:blipFill rotWithShape="1">
          <a:blip r:embed="rId2"/>
          <a:srcRect l="7437" t="7577" r="4322"/>
          <a:stretch>
            <a:fillRect/>
          </a:stretch>
        </p:blipFill>
        <p:spPr>
          <a:xfrm>
            <a:off x="671753" y="4303486"/>
            <a:ext cx="8182303" cy="2002679"/>
          </a:xfrm>
          <a:prstGeom prst="rect">
            <a:avLst/>
          </a:prstGeom>
          <a:effectLst>
            <a:softEdge rad="0"/>
          </a:effectLst>
        </p:spPr>
      </p:pic>
      <p:sp>
        <p:nvSpPr>
          <p:cNvPr id="16" name="TextBox 46"/>
          <p:cNvSpPr txBox="1"/>
          <p:nvPr/>
        </p:nvSpPr>
        <p:spPr>
          <a:xfrm>
            <a:off x="10302875" y="1560513"/>
            <a:ext cx="1670050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清晰表达</a:t>
            </a:r>
          </a:p>
        </p:txBody>
      </p:sp>
      <p:sp>
        <p:nvSpPr>
          <p:cNvPr id="17" name="TextBox 46"/>
          <p:cNvSpPr txBox="1"/>
          <p:nvPr/>
        </p:nvSpPr>
        <p:spPr>
          <a:xfrm>
            <a:off x="10302875" y="2474913"/>
            <a:ext cx="1684338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认真倾听</a:t>
            </a:r>
          </a:p>
        </p:txBody>
      </p:sp>
      <p:sp>
        <p:nvSpPr>
          <p:cNvPr id="18" name="TextBox 46"/>
          <p:cNvSpPr txBox="1"/>
          <p:nvPr/>
        </p:nvSpPr>
        <p:spPr>
          <a:xfrm>
            <a:off x="10302875" y="4303713"/>
            <a:ext cx="1670050" cy="522287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有效反驳</a:t>
            </a:r>
          </a:p>
        </p:txBody>
      </p:sp>
      <p:sp>
        <p:nvSpPr>
          <p:cNvPr id="19" name="TextBox 46"/>
          <p:cNvSpPr txBox="1"/>
          <p:nvPr/>
        </p:nvSpPr>
        <p:spPr>
          <a:xfrm>
            <a:off x="10312400" y="3394075"/>
            <a:ext cx="1684338" cy="523875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抓住漏洞</a:t>
            </a:r>
          </a:p>
        </p:txBody>
      </p:sp>
      <p:sp>
        <p:nvSpPr>
          <p:cNvPr id="20" name="TextBox 46"/>
          <p:cNvSpPr txBox="1"/>
          <p:nvPr/>
        </p:nvSpPr>
        <p:spPr>
          <a:xfrm>
            <a:off x="10312400" y="5222875"/>
            <a:ext cx="1716088" cy="522288"/>
          </a:xfrm>
          <a:prstGeom prst="rect">
            <a:avLst/>
          </a:prstGeom>
          <a:solidFill>
            <a:srgbClr val="C00000"/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用语文明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655638" y="2120900"/>
            <a:ext cx="80676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5000"/>
              </a:lnSpc>
              <a:spcBef>
                <a:spcPts val="200"/>
              </a:spcBef>
            </a:pP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2.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对方陈述时，要注意倾听，抓住对方的漏洞。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655638" y="2736850"/>
            <a:ext cx="880745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ts val="5000"/>
              </a:lnSpc>
              <a:spcBef>
                <a:spcPts val="200"/>
              </a:spcBef>
            </a:pP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3.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自由辩论时，进一步强调我方观点，并针对对方观点  </a:t>
            </a:r>
            <a:endParaRPr lang="en-US" altLang="zh-CN" sz="2800" b="1">
              <a:latin typeface="楷体" pitchFamily="49" charset="-122"/>
              <a:ea typeface="楷体" pitchFamily="49" charset="-122"/>
              <a:sym typeface="微软雅黑" pitchFamily="34" charset="-122"/>
            </a:endParaRPr>
          </a:p>
          <a:p>
            <a:pPr algn="just">
              <a:lnSpc>
                <a:spcPts val="5000"/>
              </a:lnSpc>
              <a:spcBef>
                <a:spcPts val="200"/>
              </a:spcBef>
            </a:pPr>
            <a:r>
              <a:rPr lang="en-US" altLang="zh-CN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  </a:t>
            </a:r>
            <a:r>
              <a:rPr lang="zh-CN" altLang="en-US" sz="2800" b="1">
                <a:latin typeface="楷体" pitchFamily="49" charset="-122"/>
                <a:ea typeface="楷体" pitchFamily="49" charset="-122"/>
                <a:sym typeface="微软雅黑" pitchFamily="34" charset="-122"/>
              </a:rPr>
              <a:t>进行有效的反驳。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  <p:bldP spid="18" grpId="0" animBg="1"/>
      <p:bldP spid="19" grpId="0" animBg="1"/>
      <p:bldP spid="20" grpId="0" animBg="1"/>
      <p:bldP spid="13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6424295" y="2931160"/>
            <a:ext cx="5340350" cy="92329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1.电脑打字速度快，可节省时间，提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高效率。</a:t>
            </a:r>
          </a:p>
        </p:txBody>
      </p:sp>
      <p:sp>
        <p:nvSpPr>
          <p:cNvPr id="5" name="矩形: 圆角 4"/>
          <p:cNvSpPr/>
          <p:nvPr/>
        </p:nvSpPr>
        <p:spPr>
          <a:xfrm>
            <a:off x="504825" y="2930525"/>
            <a:ext cx="4989513" cy="9239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1.练字可以缓解压力，调节情绪，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培养专注力，提高个人素养。</a:t>
            </a:r>
          </a:p>
        </p:txBody>
      </p:sp>
      <p:grpSp>
        <p:nvGrpSpPr>
          <p:cNvPr id="38917" name="组合 9"/>
          <p:cNvGrpSpPr>
            <a:grpSpLocks/>
          </p:cNvGrpSpPr>
          <p:nvPr/>
        </p:nvGrpSpPr>
        <p:grpSpPr bwMode="auto">
          <a:xfrm>
            <a:off x="533400" y="381000"/>
            <a:ext cx="727075" cy="727075"/>
            <a:chOff x="1965186" y="1419622"/>
            <a:chExt cx="302558" cy="314067"/>
          </a:xfrm>
        </p:grpSpPr>
        <p:sp>
          <p:nvSpPr>
            <p:cNvPr id="3" name="矩形 2"/>
            <p:cNvSpPr/>
            <p:nvPr/>
          </p:nvSpPr>
          <p:spPr>
            <a:xfrm>
              <a:off x="1965186" y="1419622"/>
              <a:ext cx="251691" cy="2516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088059" y="1554026"/>
              <a:ext cx="179685" cy="179663"/>
            </a:xfrm>
            <a:prstGeom prst="rect">
              <a:avLst/>
            </a:prstGeom>
            <a:solidFill>
              <a:srgbClr val="2471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68263" y="3052763"/>
            <a:ext cx="57578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楷体" pitchFamily="49" charset="-122"/>
                <a:ea typeface="楷体" pitchFamily="49" charset="-122"/>
                <a:sym typeface="+mn-ea"/>
              </a:rPr>
              <a:t> </a:t>
            </a:r>
          </a:p>
        </p:txBody>
      </p:sp>
      <p:sp>
        <p:nvSpPr>
          <p:cNvPr id="31" name="矩形 6"/>
          <p:cNvSpPr/>
          <p:nvPr/>
        </p:nvSpPr>
        <p:spPr>
          <a:xfrm>
            <a:off x="1355725" y="465138"/>
            <a:ext cx="1262063" cy="522287"/>
          </a:xfrm>
          <a:prstGeom prst="rect">
            <a:avLst/>
          </a:prstGeom>
          <a:noFill/>
          <a:ln w="9525">
            <a:noFill/>
          </a:ln>
        </p:spPr>
        <p:txBody>
          <a:bodyPr wrap="none" lIns="91438" tIns="45719" rIns="91438" bIns="4571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辩论前</a:t>
            </a:r>
          </a:p>
        </p:txBody>
      </p:sp>
      <p:sp>
        <p:nvSpPr>
          <p:cNvPr id="16" name="矩形 4"/>
          <p:cNvSpPr/>
          <p:nvPr/>
        </p:nvSpPr>
        <p:spPr>
          <a:xfrm>
            <a:off x="2672594" y="1033780"/>
            <a:ext cx="6091138" cy="520700"/>
          </a:xfrm>
          <a:prstGeom prst="rect">
            <a:avLst/>
          </a:prstGeom>
          <a:noFill/>
          <a:ln w="9525">
            <a:noFill/>
          </a:ln>
          <a:effectLst>
            <a:softEdge rad="0"/>
          </a:effectLst>
        </p:spPr>
        <p:txBody>
          <a:bodyPr lIns="91438" tIns="45719" rIns="91438" bIns="45719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  <a:sym typeface="+mn-ea"/>
              </a:rPr>
              <a:t>  </a:t>
            </a:r>
          </a:p>
        </p:txBody>
      </p:sp>
      <p:pic>
        <p:nvPicPr>
          <p:cNvPr id="15" name="图片 14" descr="男人站在岩石旁&#10;&#10;描述已自动生成"/>
          <p:cNvPicPr>
            <a:picLocks noChangeAspect="1"/>
          </p:cNvPicPr>
          <p:nvPr/>
        </p:nvPicPr>
        <p:blipFill rotWithShape="1">
          <a:blip r:embed="rId2"/>
          <a:srcRect r="-3" b="12748"/>
          <a:stretch>
            <a:fillRect/>
          </a:stretch>
        </p:blipFill>
        <p:spPr>
          <a:xfrm>
            <a:off x="7199346" y="1109022"/>
            <a:ext cx="1844883" cy="1844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穿粉色裙子的女孩站在草地上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61" y="1059062"/>
            <a:ext cx="1844882" cy="1844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矩形: 圆角 5"/>
          <p:cNvSpPr/>
          <p:nvPr/>
        </p:nvSpPr>
        <p:spPr>
          <a:xfrm>
            <a:off x="6424295" y="5164455"/>
            <a:ext cx="5340350" cy="111506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电脑字体丰富，修改便捷，经排版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可打印出整齐美观的文件，便于查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看整理。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矩形: 圆角 5"/>
          <p:cNvSpPr/>
          <p:nvPr/>
        </p:nvSpPr>
        <p:spPr>
          <a:xfrm>
            <a:off x="6424295" y="4044950"/>
            <a:ext cx="5340350" cy="92329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电脑打字可以协调手指、眼睛和大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脑，从而进一步训练大脑。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0" name="矩形: 圆角 4"/>
          <p:cNvSpPr/>
          <p:nvPr/>
        </p:nvSpPr>
        <p:spPr>
          <a:xfrm>
            <a:off x="533400" y="4044950"/>
            <a:ext cx="4991100" cy="9239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2.练字能锻炼大脑，活跃思维，增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强记忆力。</a:t>
            </a:r>
          </a:p>
        </p:txBody>
      </p:sp>
      <p:sp>
        <p:nvSpPr>
          <p:cNvPr id="22" name="矩形: 圆角 4"/>
          <p:cNvSpPr/>
          <p:nvPr/>
        </p:nvSpPr>
        <p:spPr>
          <a:xfrm>
            <a:off x="533400" y="5164138"/>
            <a:ext cx="4991100" cy="11160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3.练字能有字体的个性表现。写一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手好字是一种艺术，是对中国传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统文化的传承。</a:t>
            </a:r>
          </a:p>
        </p:txBody>
      </p:sp>
      <p:sp>
        <p:nvSpPr>
          <p:cNvPr id="23" name="TextBox 46"/>
          <p:cNvSpPr txBox="1"/>
          <p:nvPr/>
        </p:nvSpPr>
        <p:spPr>
          <a:xfrm>
            <a:off x="2715895" y="1504950"/>
            <a:ext cx="567055" cy="95313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方</a:t>
            </a:r>
          </a:p>
        </p:txBody>
      </p:sp>
      <p:sp>
        <p:nvSpPr>
          <p:cNvPr id="24" name="TextBox 46"/>
          <p:cNvSpPr txBox="1"/>
          <p:nvPr/>
        </p:nvSpPr>
        <p:spPr>
          <a:xfrm>
            <a:off x="9161780" y="1554480"/>
            <a:ext cx="567055" cy="953135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反方</a:t>
            </a:r>
          </a:p>
        </p:txBody>
      </p:sp>
      <p:sp>
        <p:nvSpPr>
          <p:cNvPr id="21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3100428" y="500677"/>
            <a:ext cx="5470362" cy="523220"/>
          </a:xfrm>
          <a:prstGeom prst="rect">
            <a:avLst/>
          </a:prstGeom>
          <a:effectLst>
            <a:glow>
              <a:schemeClr val="accent1">
                <a:satMod val="175000"/>
                <a:alpha val="40000"/>
              </a:schemeClr>
            </a:glow>
            <a:outerShdw blurRad="50800" dist="38100" dir="5400000" sy="96000" rotWithShape="0">
              <a:srgbClr val="000000">
                <a:alpha val="5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电脑时代需要／不需要认真练字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6" grpId="0"/>
      <p:bldP spid="20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企业员工团队时间管理技能培训课件PPT模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1691</Words>
  <Application>Microsoft Office PowerPoint</Application>
  <PresentationFormat>自定义</PresentationFormat>
  <Paragraphs>183</Paragraphs>
  <Slides>15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演示文稿设计模板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Rockwell</vt:lpstr>
      <vt:lpstr>宋体</vt:lpstr>
      <vt:lpstr>Arial</vt:lpstr>
      <vt:lpstr>Bookman Old Style</vt:lpstr>
      <vt:lpstr>等线</vt:lpstr>
      <vt:lpstr>等线 Light</vt:lpstr>
      <vt:lpstr>微软雅黑</vt:lpstr>
      <vt:lpstr>楷体</vt:lpstr>
      <vt:lpstr>Times New Roman</vt:lpstr>
      <vt:lpstr>+mn-ea</vt:lpstr>
      <vt:lpstr>Damask</vt:lpstr>
      <vt:lpstr>1_自定义设计方案</vt:lpstr>
      <vt:lpstr>自定义设计方案</vt:lpstr>
      <vt:lpstr>Damask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Hiusing Ling</dc:creator>
  <cp:lastModifiedBy>徐卫</cp:lastModifiedBy>
  <cp:revision>124</cp:revision>
  <dcterms:created xsi:type="dcterms:W3CDTF">2020-03-20T08:24:00Z</dcterms:created>
  <dcterms:modified xsi:type="dcterms:W3CDTF">2020-06-30T01:19:40Z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