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84848B6-B3AE-4553-9A0D-BA2E85748FC7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982B87B-E565-4A3B-8825-DE79279CD0B2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6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84848B6-B3AE-4553-9A0D-BA2E85748FC7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982B87B-E565-4A3B-8825-DE79279CD0B2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7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E7C258D0-9EF5-4D6E-8593-6401AEA8F1B3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B7757F4-8BFB-44CC-B90E-D95E13A562E5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3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87B0997C-1303-4C80-9C74-81C30A0C0601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F9C68B9-032B-4905-81D1-9DF9154632B4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9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239219F-BF48-4979-A173-A919C1C5FEB1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3B8F73F7-94A5-4307-BDC1-619E7BAE829E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3DC2D165-4DF0-4D66-9874-D17C9E5B8C09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7804404-498B-4078-AD86-74528B873AB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6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3E82BF94-4306-4D31-BDBC-44104B132CC6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46FCF33F-EA90-4A35-AD58-2920CE6DB404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7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3" y="-155575"/>
            <a:ext cx="1072754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2"/>
            <a:ext cx="9144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467101" y="176222"/>
            <a:ext cx="6472238" cy="365125"/>
          </a:xfrm>
          <a:prstGeom prst="rect">
            <a:avLst/>
          </a:prstGeom>
        </p:spPr>
        <p:txBody>
          <a:bodyPr/>
          <a:lstStyle>
            <a:lvl1pPr algn="ctr" fontAlgn="auto">
              <a:defRPr sz="2800" noProof="1">
                <a:latin typeface="华文行楷" pitchFamily="2" charset="-122"/>
                <a:ea typeface="华文行楷" pitchFamily="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>
                <a:solidFill>
                  <a:prstClr val="black"/>
                </a:solidFill>
              </a:rPr>
              <a:t>人民教育出版社三年级下册</a:t>
            </a:r>
          </a:p>
        </p:txBody>
      </p:sp>
    </p:spTree>
    <p:extLst>
      <p:ext uri="{BB962C8B-B14F-4D97-AF65-F5344CB8AC3E}">
        <p14:creationId xmlns:p14="http://schemas.microsoft.com/office/powerpoint/2010/main" val="153145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574B1FEF-2DFA-4C6E-AAE9-9E0ECA1C823B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58EE605-B549-46FC-9A04-7D9FAA050980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70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02918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48D035B9-6740-48EF-92CF-B2BFA36472BA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BBCA321D-E097-4A01-8E5A-A96DE96E15EF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7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E7C258D0-9EF5-4D6E-8593-6401AEA8F1B3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B7757F4-8BFB-44CC-B90E-D95E13A562E5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E5141F5A-8768-413C-BC4A-3DB60EC3A950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E697465B-779F-4C21-A5D1-99BE7549175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19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3A235950-C982-4CEE-8635-1E1A18717463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6A6A06EA-1644-444F-BFB6-981A475E0D61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14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82EF28E8-C786-477E-B3A2-44B1F42A4C8F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E298DF91-8CC6-4B84-B505-C18A94860AA5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1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12CEE1AF-DD4F-4A56-A9C0-73F7422F20A0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A3C557F4-C423-4C9E-ACDD-312431796C21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63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CB5BB0EE-7DE7-42F8-B1DF-6DD4929B5385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CB046D13-1051-48BE-B6C9-6F82BD2A1711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68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2" y="-155575"/>
            <a:ext cx="1072754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6"/>
            <a:ext cx="9144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467101" y="176216"/>
            <a:ext cx="6472238" cy="365125"/>
          </a:xfrm>
          <a:prstGeom prst="rect">
            <a:avLst/>
          </a:prstGeom>
        </p:spPr>
        <p:txBody>
          <a:bodyPr/>
          <a:lstStyle>
            <a:lvl1pPr algn="ctr" fontAlgn="auto">
              <a:defRPr sz="2800" noProof="1">
                <a:latin typeface="华文行楷" pitchFamily="2" charset="-122"/>
                <a:ea typeface="华文行楷" pitchFamily="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>
                <a:solidFill>
                  <a:prstClr val="black"/>
                </a:solidFill>
              </a:rPr>
              <a:t>人民教育出版社三年级下册</a:t>
            </a:r>
          </a:p>
        </p:txBody>
      </p:sp>
    </p:spTree>
    <p:extLst>
      <p:ext uri="{BB962C8B-B14F-4D97-AF65-F5344CB8AC3E}">
        <p14:creationId xmlns:p14="http://schemas.microsoft.com/office/powerpoint/2010/main" val="3287027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D39FD5D-C036-4E6F-A17C-EA5A3E133827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B96CCA87-FF95-4D52-B639-658129B8F872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98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4128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87B0997C-1303-4C80-9C74-81C30A0C0601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F9C68B9-032B-4905-81D1-9DF9154632B4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239219F-BF48-4979-A173-A919C1C5FEB1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3B8F73F7-94A5-4307-BDC1-619E7BAE829E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0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3DC2D165-4DF0-4D66-9874-D17C9E5B8C09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7804404-498B-4078-AD86-74528B873AB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5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3E82BF94-4306-4D31-BDBC-44104B132CC6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46FCF33F-EA90-4A35-AD58-2920CE6DB404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0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3" y="-155575"/>
            <a:ext cx="1072754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6"/>
            <a:ext cx="9144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467101" y="176226"/>
            <a:ext cx="6472238" cy="365125"/>
          </a:xfrm>
          <a:prstGeom prst="rect">
            <a:avLst/>
          </a:prstGeom>
        </p:spPr>
        <p:txBody>
          <a:bodyPr/>
          <a:lstStyle>
            <a:lvl1pPr algn="ctr" fontAlgn="auto">
              <a:defRPr sz="2800" noProof="1">
                <a:latin typeface="华文行楷" pitchFamily="2" charset="-122"/>
                <a:ea typeface="华文行楷" pitchFamily="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>
                <a:solidFill>
                  <a:prstClr val="black"/>
                </a:solidFill>
              </a:rPr>
              <a:t>人民教育出版社三年级下册</a:t>
            </a:r>
          </a:p>
        </p:txBody>
      </p:sp>
    </p:spTree>
    <p:extLst>
      <p:ext uri="{BB962C8B-B14F-4D97-AF65-F5344CB8AC3E}">
        <p14:creationId xmlns:p14="http://schemas.microsoft.com/office/powerpoint/2010/main" val="15246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574B1FEF-2DFA-4C6E-AAE9-9E0ECA1C823B}" type="datetimeFigureOut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58EE605-B549-46FC-9A04-7D9FAA050980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9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38802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7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6"/>
            <a:ext cx="9144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1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7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2"/>
            <a:ext cx="9144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2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7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6"/>
            <a:ext cx="9144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9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ctrTitle"/>
          </p:nvPr>
        </p:nvSpPr>
        <p:spPr bwMode="auto">
          <a:xfrm>
            <a:off x="1103717" y="1630378"/>
            <a:ext cx="6852047" cy="1341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该不该实行班干部轮流制</a:t>
            </a:r>
          </a:p>
        </p:txBody>
      </p:sp>
      <p:sp>
        <p:nvSpPr>
          <p:cNvPr id="11267" name="副标题 2"/>
          <p:cNvSpPr>
            <a:spLocks noGrp="1"/>
          </p:cNvSpPr>
          <p:nvPr>
            <p:ph type="subTitle" idx="1"/>
          </p:nvPr>
        </p:nvSpPr>
        <p:spPr bwMode="auto">
          <a:xfrm>
            <a:off x="1143000" y="3041650"/>
            <a:ext cx="6858000" cy="221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  <a:p>
            <a:endParaRPr lang="en-US" altLang="zh-CN" smtClean="0"/>
          </a:p>
          <a:p>
            <a:r>
              <a:rPr lang="zh-CN" altLang="en-US" sz="3200" smtClean="0"/>
              <a:t>江阴市河塘中心小学  周燕娜</a:t>
            </a:r>
          </a:p>
        </p:txBody>
      </p:sp>
    </p:spTree>
    <p:extLst>
      <p:ext uri="{BB962C8B-B14F-4D97-AF65-F5344CB8AC3E}">
        <p14:creationId xmlns:p14="http://schemas.microsoft.com/office/powerpoint/2010/main" val="42219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dirty="0" smtClean="0"/>
              <a:t>我认为不应该实行班干部轮流制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 bwMode="auto">
          <a:xfrm>
            <a:off x="251520" y="1268760"/>
            <a:ext cx="8784976" cy="50522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zh-CN" altLang="en-US" dirty="0" smtClean="0"/>
              <a:t>        </a:t>
            </a:r>
            <a:r>
              <a:rPr lang="zh-CN" altLang="en-US" sz="3200" dirty="0" smtClean="0"/>
              <a:t>班干部是班主任的得力助手，是协助班主任进行班级管理的左膀右臂。</a:t>
            </a:r>
            <a:r>
              <a:rPr lang="zh-CN" altLang="en-US" sz="3200" dirty="0"/>
              <a:t>一</a:t>
            </a:r>
            <a:r>
              <a:rPr lang="zh-CN" altLang="en-US" sz="3200" dirty="0" smtClean="0"/>
              <a:t>个班级中，班干部的组织领导作用发挥得如何，往往会直接影响到一个班级的凝聚力，影响到</a:t>
            </a:r>
            <a:r>
              <a:rPr lang="zh-CN" altLang="en-US" sz="3200" dirty="0"/>
              <a:t>一</a:t>
            </a:r>
            <a:r>
              <a:rPr lang="zh-CN" altLang="en-US" sz="3200" dirty="0" smtClean="0"/>
              <a:t>个班级的学习氛围，影响到一个班级的兴衰荣辱。可是俗话说：“千军易得，一将难求。”不是每一个学生都适合担任班干部。如果由不适合的人担任班干部，势必造成班级管理的混乱，也不利于同学们的学习。所以，还是应该由最合适的同学长期担任班干部。</a:t>
            </a:r>
          </a:p>
        </p:txBody>
      </p:sp>
    </p:spTree>
    <p:extLst>
      <p:ext uri="{BB962C8B-B14F-4D97-AF65-F5344CB8AC3E}">
        <p14:creationId xmlns:p14="http://schemas.microsoft.com/office/powerpoint/2010/main" val="40149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</a:t>
            </a:r>
            <a:r>
              <a:rPr lang="zh-CN" altLang="en-US" dirty="0" smtClean="0"/>
              <a:t> 班干部</a:t>
            </a:r>
            <a:r>
              <a:rPr lang="zh-CN" altLang="en-US" dirty="0" smtClean="0"/>
              <a:t>是一个班的灵魂和核心，班干部团队直接影响到班级的成长与发展，希望班干部同学能够真正起到带头和榜样的作用，发挥好桥梁和纽带的作用，让我们的班级一步一个台阶，越来越辉煌。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0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 smtClean="0"/>
              <a:t>该不该实行班干部轮流制</a:t>
            </a:r>
            <a:endParaRPr lang="en-US" altLang="zh-CN" dirty="0" smtClean="0"/>
          </a:p>
          <a:p>
            <a:pPr marL="0" indent="0" algn="ctr">
              <a:buNone/>
            </a:pPr>
            <a:r>
              <a:rPr lang="zh-CN" altLang="en-US" dirty="0" smtClean="0"/>
              <a:t>该    不该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 smtClean="0"/>
              <a:t>？    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                             模范带头作用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</a:t>
            </a:r>
            <a:r>
              <a:rPr lang="zh-CN" altLang="en-US" dirty="0" smtClean="0"/>
              <a:t>班干部      老师和学生的桥梁、纽带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</a:t>
            </a:r>
            <a:r>
              <a:rPr lang="zh-CN" altLang="en-US" dirty="0" smtClean="0"/>
              <a:t>服务意识</a:t>
            </a:r>
            <a:r>
              <a:rPr lang="en-US" altLang="zh-CN" dirty="0" smtClean="0"/>
              <a:t>  </a:t>
            </a:r>
            <a:r>
              <a:rPr lang="zh-CN" altLang="en-US" dirty="0" smtClean="0"/>
              <a:t>   </a:t>
            </a:r>
            <a:endParaRPr lang="zh-CN" altLang="en-US" dirty="0"/>
          </a:p>
        </p:txBody>
      </p:sp>
      <p:sp>
        <p:nvSpPr>
          <p:cNvPr id="4" name="左大括号 3"/>
          <p:cNvSpPr/>
          <p:nvPr/>
        </p:nvSpPr>
        <p:spPr>
          <a:xfrm>
            <a:off x="3892082" y="3501008"/>
            <a:ext cx="72008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0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/>
              <a:t>、和同学一起讨论话题</a:t>
            </a:r>
            <a:r>
              <a:rPr lang="en-US" altLang="zh-CN" dirty="0"/>
              <a:t>《</a:t>
            </a:r>
            <a:r>
              <a:rPr lang="zh-CN" altLang="en-US" dirty="0"/>
              <a:t>该不该实行班干部轮流制</a:t>
            </a:r>
            <a:r>
              <a:rPr lang="en-US" altLang="zh-CN" dirty="0"/>
              <a:t>》</a:t>
            </a:r>
          </a:p>
          <a:p>
            <a:pPr marL="0" indent="0">
              <a:buNone/>
            </a:pPr>
            <a:r>
              <a:rPr lang="en-US" altLang="zh-CN" dirty="0"/>
              <a:t>2</a:t>
            </a:r>
            <a:r>
              <a:rPr lang="zh-CN" altLang="en-US" dirty="0"/>
              <a:t>、和爸爸妈妈一起讨论话题</a:t>
            </a:r>
            <a:r>
              <a:rPr lang="en-US" altLang="zh-CN" dirty="0"/>
              <a:t>《</a:t>
            </a:r>
            <a:r>
              <a:rPr lang="zh-CN" altLang="en-US" dirty="0"/>
              <a:t>压岁钱该不该由自己来保管</a:t>
            </a:r>
            <a:r>
              <a:rPr lang="en-US" altLang="zh-CN" dirty="0"/>
              <a:t>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33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畅所欲言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、说出</a:t>
            </a:r>
            <a:r>
              <a:rPr lang="zh-CN" altLang="en-US" dirty="0" smtClean="0"/>
              <a:t>你心目中的优秀班干部是什么样的？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、假如</a:t>
            </a:r>
            <a:r>
              <a:rPr lang="zh-CN" altLang="en-US" dirty="0" smtClean="0"/>
              <a:t>你来当班干部打算怎么做？</a:t>
            </a:r>
          </a:p>
        </p:txBody>
      </p:sp>
    </p:spTree>
    <p:extLst>
      <p:ext uri="{BB962C8B-B14F-4D97-AF65-F5344CB8AC3E}">
        <p14:creationId xmlns:p14="http://schemas.microsoft.com/office/powerpoint/2010/main" val="6404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交际小贴士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、一边</a:t>
            </a:r>
            <a:r>
              <a:rPr lang="zh-CN" altLang="en-US" dirty="0"/>
              <a:t>听一边</a:t>
            </a:r>
            <a:r>
              <a:rPr lang="zh-CN" altLang="en-US" dirty="0" smtClean="0"/>
              <a:t>思考，想想</a:t>
            </a:r>
            <a:r>
              <a:rPr lang="zh-CN" altLang="en-US" dirty="0"/>
              <a:t>别人讲的是否</a:t>
            </a:r>
            <a:r>
              <a:rPr lang="zh-CN" altLang="en-US" dirty="0" smtClean="0"/>
              <a:t>有道理。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、尊重</a:t>
            </a:r>
            <a:r>
              <a:rPr lang="zh-CN" altLang="en-US" dirty="0"/>
              <a:t>不同的想法。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交际内容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刘杰浩</a:t>
            </a:r>
            <a:r>
              <a:rPr lang="zh-CN" altLang="en-US" dirty="0" smtClean="0"/>
              <a:t>同学所在班级的选举制度是什么？</a:t>
            </a:r>
            <a:endParaRPr lang="en-US" altLang="zh-CN" dirty="0" smtClean="0"/>
          </a:p>
          <a:p>
            <a:pPr marL="0" indent="0" algn="ctr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班干部轮流制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、现任</a:t>
            </a:r>
            <a:r>
              <a:rPr lang="zh-CN" altLang="en-US" dirty="0" smtClean="0"/>
              <a:t>班干部工作</a:t>
            </a:r>
            <a:r>
              <a:rPr lang="zh-CN" altLang="en-US" dirty="0"/>
              <a:t>中存在哪些问题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、该</a:t>
            </a:r>
            <a:r>
              <a:rPr lang="zh-CN" altLang="en-US" dirty="0"/>
              <a:t>不该实行班干部轮流制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、若</a:t>
            </a:r>
            <a:r>
              <a:rPr lang="zh-CN" altLang="en-US" dirty="0" smtClean="0"/>
              <a:t>该，请</a:t>
            </a:r>
            <a:r>
              <a:rPr lang="zh-CN" altLang="en-US" dirty="0"/>
              <a:t>说出充分理由，并制定出认为可行的实施方案。若</a:t>
            </a:r>
            <a:r>
              <a:rPr lang="zh-CN" altLang="en-US" dirty="0" smtClean="0"/>
              <a:t>不行，也</a:t>
            </a:r>
            <a:r>
              <a:rPr lang="zh-CN" altLang="en-US" dirty="0"/>
              <a:t>请说出充分理由，并对现任班干部提出中肯的意见。</a:t>
            </a:r>
          </a:p>
        </p:txBody>
      </p:sp>
    </p:spTree>
    <p:extLst>
      <p:ext uri="{BB962C8B-B14F-4D97-AF65-F5344CB8AC3E}">
        <p14:creationId xmlns:p14="http://schemas.microsoft.com/office/powerpoint/2010/main" val="24834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交际指导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、首先</a:t>
            </a:r>
            <a:r>
              <a:rPr lang="zh-CN" altLang="en-US" dirty="0"/>
              <a:t>要明确自己的观点。想一想班干部</a:t>
            </a:r>
            <a:r>
              <a:rPr lang="zh-CN" altLang="en-US" dirty="0" smtClean="0"/>
              <a:t>轮流制办法</a:t>
            </a:r>
            <a:r>
              <a:rPr lang="zh-CN" altLang="en-US" dirty="0"/>
              <a:t>的利与弊，确定自己的观点和理由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、同</a:t>
            </a:r>
            <a:r>
              <a:rPr lang="zh-CN" altLang="en-US" dirty="0"/>
              <a:t>桌之间创设情境，互相练习说一说自己的想法。练习时要</a:t>
            </a:r>
            <a:r>
              <a:rPr lang="zh-CN" altLang="en-US" dirty="0" smtClean="0"/>
              <a:t>注意：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）要</a:t>
            </a:r>
            <a:r>
              <a:rPr lang="zh-CN" altLang="en-US" dirty="0"/>
              <a:t>把自己的观点说明白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）要</a:t>
            </a:r>
            <a:r>
              <a:rPr lang="zh-CN" altLang="en-US" dirty="0"/>
              <a:t>说清楚自己持有这种观点的理由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、评一评</a:t>
            </a:r>
            <a:r>
              <a:rPr lang="zh-CN" altLang="en-US" dirty="0" smtClean="0"/>
              <a:t>看</a:t>
            </a:r>
            <a:r>
              <a:rPr lang="zh-CN" altLang="en-US" dirty="0"/>
              <a:t>谁说得好？对方说的不好的</a:t>
            </a:r>
            <a:r>
              <a:rPr lang="zh-CN" altLang="en-US" dirty="0" smtClean="0"/>
              <a:t>地方给予</a:t>
            </a:r>
            <a:r>
              <a:rPr lang="zh-CN" altLang="en-US" dirty="0"/>
              <a:t>适当提醒。</a:t>
            </a:r>
          </a:p>
        </p:txBody>
      </p:sp>
    </p:spTree>
    <p:extLst>
      <p:ext uri="{BB962C8B-B14F-4D97-AF65-F5344CB8AC3E}">
        <p14:creationId xmlns:p14="http://schemas.microsoft.com/office/powerpoint/2010/main" val="8503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547" y="278749"/>
            <a:ext cx="2646878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4800" noProof="1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itchFamily="2" charset="-122"/>
                <a:ea typeface="华文新魏" pitchFamily="2" charset="-122"/>
              </a:rPr>
              <a:t>交际示范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82166" y="993776"/>
            <a:ext cx="4299347" cy="5368925"/>
            <a:chOff x="382" y="1566"/>
            <a:chExt cx="9027" cy="8455"/>
          </a:xfrm>
        </p:grpSpPr>
        <p:pic>
          <p:nvPicPr>
            <p:cNvPr id="19466" name="图片 10" descr="201810301727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" y="5505"/>
              <a:ext cx="4662" cy="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7" name="组合 9"/>
            <p:cNvGrpSpPr>
              <a:grpSpLocks/>
            </p:cNvGrpSpPr>
            <p:nvPr/>
          </p:nvGrpSpPr>
          <p:grpSpPr bwMode="auto">
            <a:xfrm>
              <a:off x="2489" y="1566"/>
              <a:ext cx="6920" cy="4175"/>
              <a:chOff x="2569" y="2120"/>
              <a:chExt cx="6920" cy="4175"/>
            </a:xfrm>
          </p:grpSpPr>
          <p:sp>
            <p:nvSpPr>
              <p:cNvPr id="7" name="云形标注 6"/>
              <p:cNvSpPr/>
              <p:nvPr/>
            </p:nvSpPr>
            <p:spPr>
              <a:xfrm>
                <a:off x="2569" y="2120"/>
                <a:ext cx="6920" cy="4175"/>
              </a:xfrm>
              <a:prstGeom prst="cloudCallout">
                <a:avLst>
                  <a:gd name="adj1" fmla="val -35289"/>
                  <a:gd name="adj2" fmla="val 5537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19469" name="矩形 3"/>
              <p:cNvSpPr>
                <a:spLocks noChangeArrowheads="1"/>
              </p:cNvSpPr>
              <p:nvPr/>
            </p:nvSpPr>
            <p:spPr bwMode="auto">
              <a:xfrm>
                <a:off x="3162" y="2711"/>
                <a:ext cx="6107" cy="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2800" b="1" dirty="0" smtClean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    我</a:t>
                </a:r>
                <a:r>
                  <a:rPr lang="zh-CN" altLang="en-US" sz="2800" b="1" dirty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觉得班干部轮流制度比较</a:t>
                </a:r>
                <a:r>
                  <a:rPr lang="zh-CN" altLang="en-US" sz="2800" b="1" dirty="0" smtClean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好，可以</a:t>
                </a:r>
                <a:r>
                  <a:rPr lang="zh-CN" altLang="en-US" sz="2800" b="1" dirty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给所有学生一个公平的机会。</a:t>
                </a:r>
                <a:endParaRPr lang="zh-CN" altLang="en-US" sz="2800" b="1" dirty="0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  <p:grpSp>
        <p:nvGrpSpPr>
          <p:cNvPr id="4" name="组合 8"/>
          <p:cNvGrpSpPr>
            <a:grpSpLocks/>
          </p:cNvGrpSpPr>
          <p:nvPr/>
        </p:nvGrpSpPr>
        <p:grpSpPr bwMode="auto">
          <a:xfrm>
            <a:off x="4067944" y="1844825"/>
            <a:ext cx="4114857" cy="3336790"/>
            <a:chOff x="10146" y="3023"/>
            <a:chExt cx="6920" cy="9764"/>
          </a:xfrm>
        </p:grpSpPr>
        <p:sp>
          <p:nvSpPr>
            <p:cNvPr id="8" name="云形标注 7"/>
            <p:cNvSpPr/>
            <p:nvPr/>
          </p:nvSpPr>
          <p:spPr>
            <a:xfrm>
              <a:off x="10146" y="3023"/>
              <a:ext cx="6920" cy="9482"/>
            </a:xfrm>
            <a:prstGeom prst="cloudCallout">
              <a:avLst>
                <a:gd name="adj1" fmla="val 39855"/>
                <a:gd name="adj2" fmla="val 5419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19465" name="矩形 5"/>
            <p:cNvSpPr>
              <a:spLocks noChangeArrowheads="1"/>
            </p:cNvSpPr>
            <p:nvPr/>
          </p:nvSpPr>
          <p:spPr bwMode="auto">
            <a:xfrm>
              <a:off x="10665" y="3691"/>
              <a:ext cx="5877" cy="9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    我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认为应该由最合适的同学长期担任班干部，因为学生的工作能力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不一样，有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的同学根本不胜任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，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让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这样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的同学当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班干部，等于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赶鸭子上架。</a:t>
              </a:r>
              <a:endPara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13" name="图片 12" descr="20181030172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3"/>
          <a:stretch>
            <a:fillRect/>
          </a:stretch>
        </p:blipFill>
        <p:spPr bwMode="auto">
          <a:xfrm>
            <a:off x="7576103" y="4509120"/>
            <a:ext cx="1085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506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547" y="278749"/>
            <a:ext cx="2646878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4800" noProof="1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itchFamily="2" charset="-122"/>
                <a:ea typeface="华文新魏" pitchFamily="2" charset="-122"/>
              </a:rPr>
              <a:t>交际示范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82166" y="993776"/>
            <a:ext cx="4299347" cy="5368925"/>
            <a:chOff x="382" y="1566"/>
            <a:chExt cx="9027" cy="8455"/>
          </a:xfrm>
        </p:grpSpPr>
        <p:pic>
          <p:nvPicPr>
            <p:cNvPr id="19466" name="图片 10" descr="201810301727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" y="5505"/>
              <a:ext cx="4662" cy="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7" name="组合 9"/>
            <p:cNvGrpSpPr>
              <a:grpSpLocks/>
            </p:cNvGrpSpPr>
            <p:nvPr/>
          </p:nvGrpSpPr>
          <p:grpSpPr bwMode="auto">
            <a:xfrm>
              <a:off x="2493" y="1566"/>
              <a:ext cx="6916" cy="4808"/>
              <a:chOff x="2573" y="2120"/>
              <a:chExt cx="6916" cy="4808"/>
            </a:xfrm>
          </p:grpSpPr>
          <p:sp>
            <p:nvSpPr>
              <p:cNvPr id="7" name="云形标注 6"/>
              <p:cNvSpPr/>
              <p:nvPr/>
            </p:nvSpPr>
            <p:spPr>
              <a:xfrm>
                <a:off x="2573" y="2120"/>
                <a:ext cx="6916" cy="4629"/>
              </a:xfrm>
              <a:prstGeom prst="cloudCallout">
                <a:avLst>
                  <a:gd name="adj1" fmla="val -35289"/>
                  <a:gd name="adj2" fmla="val 5537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19469" name="矩形 3"/>
              <p:cNvSpPr>
                <a:spLocks noChangeArrowheads="1"/>
              </p:cNvSpPr>
              <p:nvPr/>
            </p:nvSpPr>
            <p:spPr bwMode="auto">
              <a:xfrm>
                <a:off x="3162" y="2711"/>
                <a:ext cx="6107" cy="4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2800" b="1" dirty="0" smtClean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    班干部</a:t>
                </a:r>
                <a:r>
                  <a:rPr lang="zh-CN" altLang="en-US" sz="2800" b="1" dirty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轮流打破了原来的</a:t>
                </a:r>
                <a:r>
                  <a:rPr lang="zh-CN" altLang="en-US" sz="2800" b="1" dirty="0" smtClean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终身制，面向</a:t>
                </a:r>
                <a:r>
                  <a:rPr lang="zh-CN" altLang="en-US" sz="2800" b="1" dirty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全体</a:t>
                </a:r>
                <a:r>
                  <a:rPr lang="zh-CN" altLang="en-US" sz="2800" b="1" dirty="0" smtClean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学生，给</a:t>
                </a:r>
                <a:r>
                  <a:rPr lang="zh-CN" altLang="en-US" sz="2800" b="1" dirty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学生提供了同等的</a:t>
                </a:r>
                <a:r>
                  <a:rPr lang="zh-CN" altLang="en-US" sz="2800" b="1" dirty="0" smtClean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机会，锻炼</a:t>
                </a:r>
                <a:r>
                  <a:rPr lang="zh-CN" altLang="en-US" sz="2800" b="1" dirty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rPr>
                  <a:t>的舞台。</a:t>
                </a:r>
                <a:endParaRPr lang="zh-CN" altLang="en-US" sz="2800" b="1" dirty="0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  <p:grpSp>
        <p:nvGrpSpPr>
          <p:cNvPr id="4" name="组合 8"/>
          <p:cNvGrpSpPr>
            <a:grpSpLocks/>
          </p:cNvGrpSpPr>
          <p:nvPr/>
        </p:nvGrpSpPr>
        <p:grpSpPr bwMode="auto">
          <a:xfrm>
            <a:off x="4103727" y="1587800"/>
            <a:ext cx="3840957" cy="2520279"/>
            <a:chOff x="9717" y="2056"/>
            <a:chExt cx="6920" cy="9482"/>
          </a:xfrm>
        </p:grpSpPr>
        <p:sp>
          <p:nvSpPr>
            <p:cNvPr id="8" name="云形标注 7"/>
            <p:cNvSpPr/>
            <p:nvPr/>
          </p:nvSpPr>
          <p:spPr>
            <a:xfrm>
              <a:off x="9717" y="2056"/>
              <a:ext cx="6920" cy="9482"/>
            </a:xfrm>
            <a:prstGeom prst="cloudCallout">
              <a:avLst>
                <a:gd name="adj1" fmla="val 39855"/>
                <a:gd name="adj2" fmla="val 5419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19465" name="矩形 5"/>
            <p:cNvSpPr>
              <a:spLocks noChangeArrowheads="1"/>
            </p:cNvSpPr>
            <p:nvPr/>
          </p:nvSpPr>
          <p:spPr bwMode="auto">
            <a:xfrm>
              <a:off x="10357" y="3691"/>
              <a:ext cx="6185" cy="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    只有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那些有能力的学生发挥各自的特长，才能齐心协力把班级工作做好。。</a:t>
              </a:r>
              <a:endPara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13" name="图片 12" descr="20181030172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3"/>
          <a:stretch>
            <a:fillRect/>
          </a:stretch>
        </p:blipFill>
        <p:spPr bwMode="auto">
          <a:xfrm>
            <a:off x="7401759" y="3838296"/>
            <a:ext cx="1085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154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dirty="0" smtClean="0"/>
              <a:t>我认为应该实行班干部轮流制</a:t>
            </a:r>
            <a:br>
              <a:rPr lang="zh-CN" altLang="en-US" sz="4000" dirty="0" smtClean="0"/>
            </a:br>
            <a:endParaRPr lang="zh-CN" altLang="en-US" sz="40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 bwMode="auto">
          <a:xfrm>
            <a:off x="251520" y="1268760"/>
            <a:ext cx="8784976" cy="50522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zh-CN" altLang="en-US" dirty="0" smtClean="0"/>
              <a:t>        第一，实行班干部轮流制，能调动全班每位同学的积极性。让每位同学都有机会学习和参与班级管理工作，提高每位同学的管理能力，增强每位同学的责任感和上进心。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第二，实行班干部轮流制，可以预防班干部形成官僚作风。总是由固定的几个学生担任班干部，容易使班干部产生傲慢自大的心理和滥用职权的不良作风。我曾经见过这样的现象，纪律委员冲到犯规的同学面前，指着鼻子，大声斥责</a:t>
            </a:r>
            <a:r>
              <a:rPr lang="zh-CN" altLang="en-US" dirty="0"/>
              <a:t>；</a:t>
            </a:r>
            <a:r>
              <a:rPr lang="zh-CN" altLang="en-US" dirty="0" smtClean="0"/>
              <a:t>学习委员在教室里巡视晨读，一会儿用小棍敲敲这个同学的桌子，一会儿凶巴巴地瞪着另一个同学</a:t>
            </a:r>
            <a:r>
              <a:rPr lang="en-US" altLang="zh-CN" dirty="0" smtClean="0"/>
              <a:t>;</a:t>
            </a:r>
            <a:r>
              <a:rPr lang="zh-CN" altLang="en-US" dirty="0" smtClean="0"/>
              <a:t>有的班干部只把小红花奖给自己的好朋友或讨好自己的同学。这样下去，班干部就容易和普通同学之间形成隔膜，不利于班级的团结。</a:t>
            </a:r>
          </a:p>
        </p:txBody>
      </p:sp>
    </p:spTree>
    <p:extLst>
      <p:ext uri="{BB962C8B-B14F-4D97-AF65-F5344CB8AC3E}">
        <p14:creationId xmlns:p14="http://schemas.microsoft.com/office/powerpoint/2010/main" val="6903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youyi100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youyi100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ww.youyi100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743</Words>
  <Application>Microsoft Office PowerPoint</Application>
  <PresentationFormat>全屏显示(4:3)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www.youyi100.com</vt:lpstr>
      <vt:lpstr>1_www.youyi100.com</vt:lpstr>
      <vt:lpstr>2_www.youyi100.com</vt:lpstr>
      <vt:lpstr>该不该实行班干部轮流制</vt:lpstr>
      <vt:lpstr>畅所欲言</vt:lpstr>
      <vt:lpstr>交际小贴士</vt:lpstr>
      <vt:lpstr>交际内容</vt:lpstr>
      <vt:lpstr>PowerPoint 演示文稿</vt:lpstr>
      <vt:lpstr>交际指导</vt:lpstr>
      <vt:lpstr>PowerPoint 演示文稿</vt:lpstr>
      <vt:lpstr>PowerPoint 演示文稿</vt:lpstr>
      <vt:lpstr>我认为应该实行班干部轮流制 </vt:lpstr>
      <vt:lpstr>我认为不应该实行班干部轮流制 </vt:lpstr>
      <vt:lpstr>PowerPoint 演示文稿</vt:lpstr>
      <vt:lpstr>PowerPoint 演示文稿</vt:lpstr>
      <vt:lpstr>练习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该不该实行班干部轮流制</dc:title>
  <dc:creator>蔡芸</dc:creator>
  <cp:lastModifiedBy>蔡芸</cp:lastModifiedBy>
  <cp:revision>26</cp:revision>
  <dcterms:created xsi:type="dcterms:W3CDTF">2020-04-09T06:32:11Z</dcterms:created>
  <dcterms:modified xsi:type="dcterms:W3CDTF">2020-04-10T06:05:11Z</dcterms:modified>
</cp:coreProperties>
</file>