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30"/>
  </p:notesMasterIdLst>
  <p:sldIdLst>
    <p:sldId id="410" r:id="rId5"/>
    <p:sldId id="413" r:id="rId6"/>
    <p:sldId id="414" r:id="rId7"/>
    <p:sldId id="440" r:id="rId8"/>
    <p:sldId id="417" r:id="rId9"/>
    <p:sldId id="466" r:id="rId10"/>
    <p:sldId id="464" r:id="rId11"/>
    <p:sldId id="465" r:id="rId12"/>
    <p:sldId id="421" r:id="rId13"/>
    <p:sldId id="403" r:id="rId14"/>
    <p:sldId id="381" r:id="rId15"/>
    <p:sldId id="317" r:id="rId16"/>
    <p:sldId id="383" r:id="rId17"/>
    <p:sldId id="393" r:id="rId18"/>
    <p:sldId id="406" r:id="rId19"/>
    <p:sldId id="426" r:id="rId20"/>
    <p:sldId id="422" r:id="rId21"/>
    <p:sldId id="408" r:id="rId22"/>
    <p:sldId id="400" r:id="rId23"/>
    <p:sldId id="425" r:id="rId24"/>
    <p:sldId id="304" r:id="rId25"/>
    <p:sldId id="423" r:id="rId26"/>
    <p:sldId id="424" r:id="rId27"/>
    <p:sldId id="409" r:id="rId28"/>
    <p:sldId id="428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00"/>
    <a:srgbClr val="00FFFF"/>
    <a:srgbClr val="00FF00"/>
    <a:srgbClr val="6600CC"/>
    <a:srgbClr val="FF33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298"/>
    <p:restoredTop sz="94660"/>
  </p:normalViewPr>
  <p:slideViewPr>
    <p:cSldViewPr showGuides="1">
      <p:cViewPr>
        <p:scale>
          <a:sx n="59" d="100"/>
          <a:sy n="59" d="100"/>
        </p:scale>
        <p:origin x="-1944" y="-150"/>
      </p:cViewPr>
      <p:guideLst>
        <p:guide orient="horz" pos="2160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3" Type="http://schemas.openxmlformats.org/officeDocument/2006/relationships/image" Target="../media/image12.png"/><Relationship Id="rId2" Type="http://schemas.openxmlformats.org/officeDocument/2006/relationships/oleObject" Target="../embeddings/oleObject1.bin"/><Relationship Id="rId1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oleObject" Target="../embeddings/oleObject5.bin"/><Relationship Id="rId3" Type="http://schemas.openxmlformats.org/officeDocument/2006/relationships/image" Target="../media/image12.png"/><Relationship Id="rId2" Type="http://schemas.openxmlformats.org/officeDocument/2006/relationships/oleObject" Target="../embeddings/oleObject4.bin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png"/><Relationship Id="rId2" Type="http://schemas.microsoft.com/office/2007/relationships/media" Target="file:///C:\Documents%20and%20Settings\SCQ\&#26700;&#38754;\&#20044;&#40486;&#21917;&#27700;.mpg" TargetMode="External"/><Relationship Id="rId1" Type="http://schemas.openxmlformats.org/officeDocument/2006/relationships/video" Target="file:///C:\Documents%20and%20Settings\SCQ\&#26700;&#38754;\&#20044;&#40486;&#21917;&#27700;.mp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3"/>
          <p:cNvSpPr txBox="1"/>
          <p:nvPr/>
        </p:nvSpPr>
        <p:spPr>
          <a:xfrm>
            <a:off x="323850" y="1484313"/>
            <a:ext cx="618013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统编教材一年级上册第八单元</a:t>
            </a:r>
            <a:endParaRPr lang="zh-CN" altLang="en-US" sz="3600" dirty="0"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763688" y="2708920"/>
            <a:ext cx="5473700" cy="100806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600" b="1" i="0" u="none" strike="noStrike" kern="10" cap="none" spc="0" normalizeH="0" baseline="0" noProof="0" dirty="0">
                <a:ln w="9525">
                  <a:solidFill>
                    <a:schemeClr val="bg2"/>
                  </a:solidFill>
                  <a:rou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tx2"/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13 </a:t>
            </a:r>
            <a:r>
              <a:rPr kumimoji="0" lang="zh-CN" altLang="en-US" sz="3600" b="1" i="0" u="none" strike="noStrike" kern="10" cap="none" spc="0" normalizeH="0" baseline="0" noProof="0" dirty="0">
                <a:ln w="9525">
                  <a:solidFill>
                    <a:schemeClr val="bg2"/>
                  </a:solidFill>
                  <a:rou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tx2"/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乌鸦喝水</a:t>
            </a:r>
            <a:endParaRPr kumimoji="0" lang="zh-CN" altLang="en-US" sz="3600" b="1" i="0" u="none" strike="noStrike" kern="10" cap="none" spc="0" normalizeH="0" baseline="0" noProof="0" dirty="0">
              <a:ln w="9525">
                <a:solidFill>
                  <a:schemeClr val="bg2"/>
                </a:solidFill>
                <a:round/>
              </a:ln>
              <a:gradFill rotWithShape="1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5400000" scaled="1"/>
              </a:gradFill>
              <a:effectLst>
                <a:outerShdw dist="35921" dir="2700000" algn="ctr" rotWithShape="0">
                  <a:schemeClr val="tx2"/>
                </a:outerShdw>
              </a:effectLst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3"/>
          <p:cNvSpPr txBox="1"/>
          <p:nvPr/>
        </p:nvSpPr>
        <p:spPr>
          <a:xfrm>
            <a:off x="3856038" y="731838"/>
            <a:ext cx="1106487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7200" b="1" dirty="0">
                <a:latin typeface="Arial" panose="020B0604020202020204" pitchFamily="34" charset="0"/>
              </a:rPr>
              <a:t>喝</a:t>
            </a:r>
            <a:endParaRPr lang="zh-CN" altLang="en-US" sz="72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850" y="2603500"/>
            <a:ext cx="1722438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latin typeface="Arial" panose="020B0604020202020204" pitchFamily="34" charset="0"/>
              </a:rPr>
              <a:t>找水喝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8063" y="2603500"/>
            <a:ext cx="172243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latin typeface="Arial" panose="020B0604020202020204" pitchFamily="34" charset="0"/>
              </a:rPr>
              <a:t>喝不着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9563" y="2589213"/>
            <a:ext cx="172402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latin typeface="Arial" panose="020B0604020202020204" pitchFamily="34" charset="0"/>
              </a:rPr>
              <a:t>喝着水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3" y="3822700"/>
            <a:ext cx="8664575" cy="5857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乌鸦先（  ），可是（  ），最后（  ）的故事。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411413" y="2943225"/>
            <a:ext cx="86518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1" name="直接连接符 10"/>
          <p:cNvCxnSpPr/>
          <p:nvPr/>
        </p:nvCxnSpPr>
        <p:spPr>
          <a:xfrm>
            <a:off x="5580063" y="2943225"/>
            <a:ext cx="863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ctrTitle"/>
          </p:nvPr>
        </p:nvSpPr>
        <p:spPr>
          <a:xfrm>
            <a:off x="0" y="1916113"/>
            <a:ext cx="8856663" cy="1443037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4200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42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</a:rPr>
              <a:t>一只乌鸦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口渴了，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到处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</a:rPr>
              <a:t>找水喝。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AutoShape 2"/>
          <p:cNvSpPr/>
          <p:nvPr/>
        </p:nvSpPr>
        <p:spPr>
          <a:xfrm>
            <a:off x="6516688" y="3573463"/>
            <a:ext cx="1368425" cy="1439862"/>
          </a:xfrm>
          <a:prstGeom prst="flowChartMagneticDisk">
            <a:avLst/>
          </a:prstGeom>
          <a:solidFill>
            <a:schemeClr val="accent1"/>
          </a:solidFill>
          <a:ln w="9525" cap="rnd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6" name="Oval 10"/>
          <p:cNvSpPr/>
          <p:nvPr/>
        </p:nvSpPr>
        <p:spPr>
          <a:xfrm>
            <a:off x="6804025" y="2492375"/>
            <a:ext cx="719138" cy="360363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7" name="Oval 11"/>
          <p:cNvSpPr/>
          <p:nvPr/>
        </p:nvSpPr>
        <p:spPr>
          <a:xfrm>
            <a:off x="6877050" y="4365625"/>
            <a:ext cx="647700" cy="50323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8" name="Freeform 12"/>
          <p:cNvSpPr/>
          <p:nvPr/>
        </p:nvSpPr>
        <p:spPr>
          <a:xfrm>
            <a:off x="6372225" y="2708275"/>
            <a:ext cx="574675" cy="1943100"/>
          </a:xfrm>
          <a:custGeom>
            <a:avLst/>
            <a:gdLst>
              <a:gd name="txL" fmla="*/ 0 w 362"/>
              <a:gd name="txT" fmla="*/ 0 h 1224"/>
              <a:gd name="txR" fmla="*/ 362 w 362"/>
              <a:gd name="txB" fmla="*/ 1224 h 1224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txL" t="txT" r="txR" b="txB"/>
            <a:pathLst>
              <a:path w="362" h="1224">
                <a:moveTo>
                  <a:pt x="272" y="0"/>
                </a:moveTo>
                <a:cubicBezTo>
                  <a:pt x="317" y="94"/>
                  <a:pt x="362" y="189"/>
                  <a:pt x="317" y="272"/>
                </a:cubicBezTo>
                <a:cubicBezTo>
                  <a:pt x="272" y="355"/>
                  <a:pt x="0" y="340"/>
                  <a:pt x="0" y="499"/>
                </a:cubicBezTo>
                <a:cubicBezTo>
                  <a:pt x="0" y="658"/>
                  <a:pt x="264" y="1111"/>
                  <a:pt x="317" y="122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469" name="Freeform 13"/>
          <p:cNvSpPr/>
          <p:nvPr/>
        </p:nvSpPr>
        <p:spPr>
          <a:xfrm>
            <a:off x="7451725" y="2708275"/>
            <a:ext cx="588963" cy="1944688"/>
          </a:xfrm>
          <a:custGeom>
            <a:avLst/>
            <a:gdLst>
              <a:gd name="txL" fmla="*/ 0 w 371"/>
              <a:gd name="txT" fmla="*/ 0 h 1224"/>
              <a:gd name="txR" fmla="*/ 371 w 371"/>
              <a:gd name="txB" fmla="*/ 1224 h 1224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71" h="1224">
                <a:moveTo>
                  <a:pt x="53" y="0"/>
                </a:moveTo>
                <a:cubicBezTo>
                  <a:pt x="26" y="117"/>
                  <a:pt x="0" y="234"/>
                  <a:pt x="53" y="317"/>
                </a:cubicBezTo>
                <a:cubicBezTo>
                  <a:pt x="106" y="400"/>
                  <a:pt x="371" y="348"/>
                  <a:pt x="371" y="499"/>
                </a:cubicBezTo>
                <a:cubicBezTo>
                  <a:pt x="371" y="650"/>
                  <a:pt x="212" y="937"/>
                  <a:pt x="53" y="122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9470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261391">
            <a:off x="5076825" y="4724400"/>
            <a:ext cx="287338" cy="371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2" name="Picture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372752">
            <a:off x="5219700" y="3644900"/>
            <a:ext cx="684213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3" name="Picture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546454">
            <a:off x="3492500" y="3357563"/>
            <a:ext cx="684213" cy="1512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4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1813894">
            <a:off x="4067175" y="4724400"/>
            <a:ext cx="287338" cy="371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5" name="Picture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66503">
            <a:off x="7667625" y="3860800"/>
            <a:ext cx="684213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6" name="Picture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1588749">
            <a:off x="6048375" y="3789363"/>
            <a:ext cx="684213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7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688" y="4868863"/>
            <a:ext cx="1368425" cy="306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78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851275" cy="2205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57175" y="3001645"/>
            <a:ext cx="40347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仿宋" panose="02010609060101010101" charset="-122"/>
                <a:ea typeface="仿宋" panose="02010609060101010101" charset="-122"/>
              </a:rPr>
              <a:t>哇，好开心啊</a:t>
            </a:r>
            <a:endParaRPr lang="zh-CN" altLang="en-US" sz="4000" b="1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/>
              <a:t>        </a:t>
            </a:r>
            <a:r>
              <a:rPr lang="zh-CN" altLang="en-US" sz="4400" dirty="0"/>
              <a:t>  </a:t>
            </a: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乌鸦看见一个瓶子，瓶子里有水。但是，瓶子里</a:t>
            </a:r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水不多</a:t>
            </a: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瓶口又小</a:t>
            </a: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，乌鸦喝不着水。</a:t>
            </a:r>
            <a:endParaRPr lang="zh-CN" altLang="en-US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2484438" y="2276475"/>
            <a:ext cx="1511300" cy="865188"/>
          </a:xfrm>
          <a:prstGeom prst="ellipse">
            <a:avLst/>
          </a:prstGeom>
          <a:noFill/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/>
          <p:nvPr/>
        </p:nvSpPr>
        <p:spPr>
          <a:xfrm>
            <a:off x="1116013" y="692150"/>
            <a:ext cx="6692900" cy="25209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zh-CN" sz="4800" dirty="0">
                <a:solidFill>
                  <a:srgbClr val="FF0066"/>
                </a:solidFill>
                <a:latin typeface="Arial" panose="020B0604020202020204" pitchFamily="34" charset="0"/>
                <a:ea typeface="楷体_GB2312" pitchFamily="49" charset="-122"/>
              </a:rPr>
              <a:t> </a:t>
            </a:r>
            <a:r>
              <a:rPr lang="zh-CN" altLang="zh-CN" sz="4800" dirty="0">
                <a:solidFill>
                  <a:srgbClr val="FF0066"/>
                </a:solidFill>
                <a:latin typeface="楷体_GB2312" pitchFamily="49" charset="-122"/>
                <a:ea typeface="楷体_GB2312" pitchFamily="49" charset="-122"/>
              </a:rPr>
              <a:t>     </a:t>
            </a:r>
            <a:r>
              <a:rPr lang="zh-CN" altLang="en-US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怎么办呢</a:t>
            </a:r>
            <a:r>
              <a:rPr lang="zh-CN" altLang="en-US" sz="7200" b="1" dirty="0">
                <a:solidFill>
                  <a:srgbClr val="FF006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zh-CN" altLang="en-US" sz="7200" b="1" dirty="0">
              <a:solidFill>
                <a:srgbClr val="FF0066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4"/>
          <p:cNvSpPr txBox="1"/>
          <p:nvPr/>
        </p:nvSpPr>
        <p:spPr>
          <a:xfrm>
            <a:off x="250825" y="1844675"/>
            <a:ext cx="8893175" cy="45815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</a:pP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     </a:t>
            </a: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乌鸦看见旁边有许多小石子，</a:t>
            </a:r>
            <a:r>
              <a:rPr lang="zh-CN" altLang="en-US" sz="4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想出办法</a:t>
            </a: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来了。乌鸦把小石子一颗一颗地放进瓶子里。瓶子里的水渐渐升高，乌鸦就喝着水了。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6948488" y="3141663"/>
            <a:ext cx="1800225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0" name="直接连接符 9"/>
          <p:cNvCxnSpPr/>
          <p:nvPr/>
        </p:nvCxnSpPr>
        <p:spPr>
          <a:xfrm>
            <a:off x="6804025" y="3789363"/>
            <a:ext cx="1081088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" name="直接连接符 2"/>
          <p:cNvCxnSpPr/>
          <p:nvPr/>
        </p:nvCxnSpPr>
        <p:spPr>
          <a:xfrm>
            <a:off x="7885430" y="3789363"/>
            <a:ext cx="1081088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684213" y="1557338"/>
            <a:ext cx="7775575" cy="18002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4800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你觉得小乌鸦身上有什么值得我们学习的地方吗？</a:t>
            </a:r>
            <a:endParaRPr lang="zh-CN" altLang="en-US" sz="7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矩形 3"/>
          <p:cNvSpPr/>
          <p:nvPr/>
        </p:nvSpPr>
        <p:spPr>
          <a:xfrm>
            <a:off x="1547813" y="2781300"/>
            <a:ext cx="6683375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板块四 我是小小书法家</a:t>
            </a:r>
            <a:endParaRPr lang="zh-CN" altLang="en-US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9" name="Picture 2" descr="200641016184698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9144000" cy="6884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30" name="组合 11"/>
          <p:cNvGrpSpPr/>
          <p:nvPr/>
        </p:nvGrpSpPr>
        <p:grpSpPr>
          <a:xfrm>
            <a:off x="1300163" y="1698625"/>
            <a:ext cx="2192337" cy="2555875"/>
            <a:chOff x="724505" y="836712"/>
            <a:chExt cx="2839929" cy="3310533"/>
          </a:xfrm>
        </p:grpSpPr>
        <p:graphicFrame>
          <p:nvGraphicFramePr>
            <p:cNvPr id="1028" name="Object 3"/>
            <p:cNvGraphicFramePr>
              <a:graphicFrameLocks noChangeAspect="1"/>
            </p:cNvGraphicFramePr>
            <p:nvPr/>
          </p:nvGraphicFramePr>
          <p:xfrm>
            <a:off x="756146" y="1182788"/>
            <a:ext cx="2808288" cy="280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2" imgW="1133475" imgH="1133475" progId="Paint.Picture">
                    <p:embed/>
                  </p:oleObj>
                </mc:Choice>
                <mc:Fallback>
                  <p:oleObj name="" r:id="rId2" imgW="1133475" imgH="1133475" progId="Paint.Picture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756146" y="1182788"/>
                          <a:ext cx="2808288" cy="2808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5" name="Rectangle 6"/>
            <p:cNvSpPr/>
            <p:nvPr/>
          </p:nvSpPr>
          <p:spPr>
            <a:xfrm>
              <a:off x="724505" y="836712"/>
              <a:ext cx="2736850" cy="33105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0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多</a:t>
              </a:r>
              <a:endParaRPr lang="zh-CN" altLang="en-US" sz="1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031" name="组合 9"/>
          <p:cNvGrpSpPr/>
          <p:nvPr/>
        </p:nvGrpSpPr>
        <p:grpSpPr>
          <a:xfrm>
            <a:off x="5783263" y="1649413"/>
            <a:ext cx="2217737" cy="2555875"/>
            <a:chOff x="1475110" y="1341438"/>
            <a:chExt cx="2809553" cy="3248130"/>
          </a:xfrm>
        </p:grpSpPr>
        <p:graphicFrame>
          <p:nvGraphicFramePr>
            <p:cNvPr id="1027" name="Object 2"/>
            <p:cNvGraphicFramePr>
              <a:graphicFrameLocks noChangeAspect="1"/>
            </p:cNvGraphicFramePr>
            <p:nvPr/>
          </p:nvGraphicFramePr>
          <p:xfrm>
            <a:off x="1476375" y="1700213"/>
            <a:ext cx="2808288" cy="280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4" imgW="1133475" imgH="1133475" progId="Paint.Picture">
                    <p:embed/>
                  </p:oleObj>
                </mc:Choice>
                <mc:Fallback>
                  <p:oleObj name="" r:id="rId4" imgW="1133475" imgH="1133475" progId="Paint.Picture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76375" y="1700213"/>
                          <a:ext cx="2808288" cy="2808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" name="Rectangle 6"/>
            <p:cNvSpPr/>
            <p:nvPr/>
          </p:nvSpPr>
          <p:spPr>
            <a:xfrm>
              <a:off x="1475110" y="1341438"/>
              <a:ext cx="2736849" cy="32481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0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见</a:t>
              </a:r>
              <a:endParaRPr lang="zh-CN" altLang="en-US" sz="1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032" name="组合 12"/>
          <p:cNvGrpSpPr/>
          <p:nvPr/>
        </p:nvGrpSpPr>
        <p:grpSpPr>
          <a:xfrm>
            <a:off x="3492500" y="1700213"/>
            <a:ext cx="2736850" cy="2555875"/>
            <a:chOff x="-2542937" y="539392"/>
            <a:chExt cx="2736850" cy="2554802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-2484784" y="793726"/>
            <a:ext cx="2171013" cy="2171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5" imgW="1133475" imgH="1133475" progId="Paint.Picture">
                    <p:embed/>
                  </p:oleObj>
                </mc:Choice>
                <mc:Fallback>
                  <p:oleObj name="" r:id="rId5" imgW="1133475" imgH="1133475" progId="Paint.Picture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-2484784" y="793726"/>
                          <a:ext cx="2171013" cy="21710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3" name="Rectangle 6"/>
            <p:cNvSpPr/>
            <p:nvPr/>
          </p:nvSpPr>
          <p:spPr>
            <a:xfrm>
              <a:off x="-2542937" y="539392"/>
              <a:ext cx="2736850" cy="255480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0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出</a:t>
              </a:r>
              <a:endParaRPr lang="zh-CN" altLang="en-US" sz="1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" descr="200641016184698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9144000" cy="688498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76375" y="1700213"/>
          <a:ext cx="2808288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2" imgW="1133475" imgH="1133475" progId="Paint.Picture">
                  <p:embed/>
                </p:oleObj>
              </mc:Choice>
              <mc:Fallback>
                <p:oleObj name="" r:id="rId2" imgW="1133475" imgH="1133475" progId="Paint.Pictur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6375" y="1700213"/>
                        <a:ext cx="2808288" cy="280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6"/>
          <p:cNvSpPr/>
          <p:nvPr/>
        </p:nvSpPr>
        <p:spPr>
          <a:xfrm>
            <a:off x="1511618" y="1413193"/>
            <a:ext cx="2736850" cy="31543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99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</a:t>
            </a:r>
            <a:endParaRPr lang="zh-CN" altLang="en-US" sz="199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4932363" y="1700213"/>
          <a:ext cx="2808287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4" imgW="1133475" imgH="1133475" progId="Paint.Picture">
                  <p:embed/>
                </p:oleObj>
              </mc:Choice>
              <mc:Fallback>
                <p:oleObj name="" r:id="rId4" imgW="1133475" imgH="1133475" progId="Paint.Picture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32363" y="1700213"/>
                        <a:ext cx="2808287" cy="280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/>
          <p:nvPr/>
        </p:nvSpPr>
        <p:spPr>
          <a:xfrm>
            <a:off x="4859338" y="1412875"/>
            <a:ext cx="2736850" cy="3154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99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石</a:t>
            </a:r>
            <a:endParaRPr lang="zh-CN" altLang="en-US" sz="199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55" name="TextBox 8"/>
          <p:cNvSpPr txBox="1"/>
          <p:nvPr/>
        </p:nvSpPr>
        <p:spPr>
          <a:xfrm>
            <a:off x="1763713" y="5084763"/>
            <a:ext cx="5761037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“口”的位置不同，写法不同。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6"/>
          <p:cNvSpPr/>
          <p:nvPr/>
        </p:nvSpPr>
        <p:spPr>
          <a:xfrm>
            <a:off x="0" y="476250"/>
            <a:ext cx="9144000" cy="12239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91138" name="Picture 2" descr="https://timgsa.baidu.com/timg?image&amp;quality=80&amp;size=b9999_10000&amp;sec=1502347651896&amp;di=152cae1f9af007755807a14a0d700498&amp;imgtype=0&amp;src=http%3A%2F%2Fpic15.nipic.com%2F20110718%2F1369025_231349541000_2.jpg"/>
          <p:cNvPicPr>
            <a:picLocks noChangeAspect="1" noChangeArrowheads="1"/>
          </p:cNvPicPr>
          <p:nvPr/>
        </p:nvPicPr>
        <p:blipFill>
          <a:blip r:embed="rId1"/>
          <a:srcRect r="4906" b="2577"/>
          <a:stretch>
            <a:fillRect/>
          </a:stretch>
        </p:blipFill>
        <p:spPr bwMode="auto">
          <a:xfrm>
            <a:off x="2484438" y="1916113"/>
            <a:ext cx="4391025" cy="49418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196" name="TextBox 5"/>
          <p:cNvSpPr txBox="1"/>
          <p:nvPr/>
        </p:nvSpPr>
        <p:spPr>
          <a:xfrm>
            <a:off x="323850" y="692150"/>
            <a:ext cx="860425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5400" b="1" dirty="0">
                <a:latin typeface="楷体" panose="02010609060101010101" pitchFamily="49" charset="-122"/>
                <a:ea typeface="楷体" panose="02010609060101010101" pitchFamily="49" charset="-122"/>
              </a:rPr>
              <a:t>观察图片，说说乌鸦的样子。</a:t>
            </a:r>
            <a:endParaRPr lang="zh-CN" altLang="en-US" sz="5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Picture 2" descr="http://img5.imgtn.bdimg.com/it/u=3022673426,221046849&amp;fm=26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乌鸦喝水.mpg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7" name="Rectangle 3"/>
          <p:cNvSpPr/>
          <p:nvPr/>
        </p:nvSpPr>
        <p:spPr>
          <a:xfrm>
            <a:off x="179388" y="611188"/>
            <a:ext cx="8964612" cy="415448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zh-CN" altLang="en-US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评一评</a:t>
            </a:r>
            <a:endParaRPr lang="en-US" altLang="zh-CN" sz="6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endParaRPr lang="en-US" altLang="zh-CN" sz="6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   正确   工整   美观</a:t>
            </a:r>
            <a:endParaRPr lang="en-US" altLang="zh-CN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4000" dirty="0">
                <a:latin typeface="Arial" panose="020B0604020202020204" pitchFamily="34" charset="0"/>
              </a:rPr>
              <a:t> 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sp>
        <p:nvSpPr>
          <p:cNvPr id="2" name="五角星 1"/>
          <p:cNvSpPr/>
          <p:nvPr/>
        </p:nvSpPr>
        <p:spPr bwMode="auto">
          <a:xfrm>
            <a:off x="1619250" y="3322638"/>
            <a:ext cx="1008063" cy="936625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五角星 4"/>
          <p:cNvSpPr/>
          <p:nvPr/>
        </p:nvSpPr>
        <p:spPr bwMode="auto">
          <a:xfrm>
            <a:off x="4211638" y="3357563"/>
            <a:ext cx="1008063" cy="9350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五角星 5"/>
          <p:cNvSpPr/>
          <p:nvPr/>
        </p:nvSpPr>
        <p:spPr bwMode="auto">
          <a:xfrm>
            <a:off x="7019925" y="3357563"/>
            <a:ext cx="1008063" cy="9350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38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1"/>
          <p:cNvSpPr/>
          <p:nvPr/>
        </p:nvSpPr>
        <p:spPr>
          <a:xfrm>
            <a:off x="2627313" y="2276475"/>
            <a:ext cx="5616575" cy="28019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266700" eaLnBrk="0" hangingPunct="0"/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困难像弹簧，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266700" eaLnBrk="0" hangingPunct="0"/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看你强不强。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266700" eaLnBrk="0" hangingPunct="0"/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你强它就弱，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266700" eaLnBrk="0" hangingPunct="0"/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你弱它就强。</a:t>
            </a:r>
            <a:endParaRPr lang="zh-CN" altLang="en-US" sz="8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651" name="矩形 2"/>
          <p:cNvSpPr/>
          <p:nvPr/>
        </p:nvSpPr>
        <p:spPr>
          <a:xfrm>
            <a:off x="684213" y="549275"/>
            <a:ext cx="309562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04800" eaLnBrk="0" hangingPunct="0"/>
            <a:r>
              <a:rPr lang="zh-CN" altLang="zh-CN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儿歌欣赏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矩形 1"/>
          <p:cNvSpPr/>
          <p:nvPr/>
        </p:nvSpPr>
        <p:spPr>
          <a:xfrm>
            <a:off x="900113" y="549275"/>
            <a:ext cx="2659062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推荐</a:t>
            </a:r>
            <a:r>
              <a:rPr lang="zh-CN" altLang="zh-CN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阅读</a:t>
            </a:r>
            <a:endParaRPr lang="zh-CN" altLang="en-US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8675" name="Picture 2" descr="https://gss2.bdstatic.com/-fo3dSag_xI4khGkpoWK1HF6hhy/baike/w%3D268%3Bg%3D0/sign=35b06ac78201a18bf0eb1549a6146035/9825bc315c6034a8e0bb546ace1349540823768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8538" y="1268413"/>
            <a:ext cx="3257550" cy="4340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Box 1"/>
          <p:cNvSpPr txBox="1"/>
          <p:nvPr/>
        </p:nvSpPr>
        <p:spPr>
          <a:xfrm>
            <a:off x="900113" y="571500"/>
            <a:ext cx="7704137" cy="4873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  作业</a:t>
            </a:r>
            <a:endParaRPr lang="en-US" altLang="zh-CN" sz="6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晚上回家和爸爸妈妈说说这个有趣的小故事。</a:t>
            </a:r>
            <a:endParaRPr lang="en-US" altLang="zh-CN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思考还有没有其他方法可以喝到水，下节课交流。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4"/>
          <p:cNvSpPr txBox="1"/>
          <p:nvPr/>
        </p:nvSpPr>
        <p:spPr>
          <a:xfrm>
            <a:off x="755650" y="2133600"/>
            <a:ext cx="8012113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全国小学语文名师工作室联盟张中良工作室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723" name="文本框 5"/>
          <p:cNvSpPr txBox="1"/>
          <p:nvPr/>
        </p:nvSpPr>
        <p:spPr>
          <a:xfrm>
            <a:off x="3492500" y="3213100"/>
            <a:ext cx="2287588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latin typeface="Arial" panose="020B0604020202020204" pitchFamily="34" charset="0"/>
              </a:rPr>
              <a:t>张菁  开发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724" name="文本框 2"/>
          <p:cNvSpPr txBox="1"/>
          <p:nvPr/>
        </p:nvSpPr>
        <p:spPr>
          <a:xfrm>
            <a:off x="3059113" y="4221163"/>
            <a:ext cx="3352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2017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年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8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月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日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1138" name="Picture 2" descr="https://timgsa.baidu.com/timg?image&amp;quality=80&amp;size=b9999_10000&amp;sec=1502347651896&amp;di=152cae1f9af007755807a14a0d700498&amp;imgtype=0&amp;src=http%3A%2F%2Fpic15.nipic.com%2F20110718%2F1369025_231349541000_2.jpg"/>
          <p:cNvPicPr>
            <a:picLocks noChangeAspect="1" noChangeArrowheads="1"/>
          </p:cNvPicPr>
          <p:nvPr/>
        </p:nvPicPr>
        <p:blipFill>
          <a:blip r:embed="rId1"/>
          <a:srcRect r="4906" b="2577"/>
          <a:stretch>
            <a:fillRect/>
          </a:stretch>
        </p:blipFill>
        <p:spPr bwMode="auto">
          <a:xfrm>
            <a:off x="0" y="0"/>
            <a:ext cx="4284663" cy="5170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9" name="currentImg" descr="说明: http://www.mzb.com.cn/res/Home/1206/1%28216%29.jpg"/>
          <p:cNvPicPr>
            <a:picLocks noChangeAspect="1"/>
          </p:cNvPicPr>
          <p:nvPr/>
        </p:nvPicPr>
        <p:blipFill>
          <a:blip r:embed="rId2"/>
          <a:srcRect r="47742"/>
          <a:stretch>
            <a:fillRect/>
          </a:stretch>
        </p:blipFill>
        <p:spPr>
          <a:xfrm>
            <a:off x="5219700" y="3429000"/>
            <a:ext cx="3359150" cy="15128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currentImg" descr="说明: http://www.mzb.com.cn/res/Home/1206/1%28216%29.jpg"/>
          <p:cNvPicPr>
            <a:picLocks noChangeAspect="1"/>
          </p:cNvPicPr>
          <p:nvPr/>
        </p:nvPicPr>
        <p:blipFill>
          <a:blip r:embed="rId2"/>
          <a:srcRect l="55026"/>
          <a:stretch>
            <a:fillRect/>
          </a:stretch>
        </p:blipFill>
        <p:spPr>
          <a:xfrm>
            <a:off x="5148263" y="1341438"/>
            <a:ext cx="3165475" cy="1655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1" descr="C:\Users\Administrator\AppData\Roaming\Tencent\Users\2567933772\QQ\WinTemp\RichOle\A_YKUIK))HFG`BOXN255J(S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61657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Box 4"/>
          <p:cNvSpPr txBox="1"/>
          <p:nvPr/>
        </p:nvSpPr>
        <p:spPr>
          <a:xfrm>
            <a:off x="3919855" y="372745"/>
            <a:ext cx="271653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8000" b="1" dirty="0">
                <a:latin typeface="楷体" panose="02010609060101010101" pitchFamily="49" charset="-122"/>
                <a:ea typeface="楷体" panose="02010609060101010101" pitchFamily="49" charset="-122"/>
              </a:rPr>
              <a:t>乌鸦</a:t>
            </a:r>
            <a:endParaRPr lang="zh-CN" altLang="en-US" sz="8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35955" y="1566545"/>
            <a:ext cx="243141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喝水</a:t>
            </a:r>
            <a:endParaRPr lang="zh-CN" altLang="en-US" sz="8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1" descr="C:\Users\Administrator\AppData\Roaming\Tencent\Users\2567933772\QQ\WinTemp\RichOle\A_YKUIK))HFG`BOXN255J(S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61657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Box 4"/>
          <p:cNvSpPr txBox="1"/>
          <p:nvPr/>
        </p:nvSpPr>
        <p:spPr>
          <a:xfrm>
            <a:off x="4500563" y="3213100"/>
            <a:ext cx="4535487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乌鸦在干什么？看图说一两句话。</a:t>
            </a:r>
            <a:endParaRPr lang="zh-CN" altLang="en-US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1" descr="C:\Users\Administrator\AppData\Roaming\Tencent\Users\2567933772\QQ\WinTemp\RichOle\04B(18V]20{%)38KVAE[016.png"/>
          <p:cNvPicPr>
            <a:picLocks noChangeAspect="1"/>
          </p:cNvPicPr>
          <p:nvPr/>
        </p:nvPicPr>
        <p:blipFill>
          <a:blip r:embed="rId1"/>
          <a:srcRect r="1546" b="14835"/>
          <a:stretch>
            <a:fillRect/>
          </a:stretch>
        </p:blipFill>
        <p:spPr>
          <a:xfrm>
            <a:off x="0" y="0"/>
            <a:ext cx="9144000" cy="5445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1" name="Picture 2" descr="C:\Users\Administrator\AppData\Roaming\Tencent\Users\2567933772\QQ\WinTemp\RichOle\142SWF5Q]HX6Y{J]}{Y_M@U.png"/>
          <p:cNvPicPr>
            <a:picLocks noChangeAspect="1"/>
          </p:cNvPicPr>
          <p:nvPr/>
        </p:nvPicPr>
        <p:blipFill>
          <a:blip r:embed="rId2"/>
          <a:srcRect l="7196" t="29411" r="3719"/>
          <a:stretch>
            <a:fillRect/>
          </a:stretch>
        </p:blipFill>
        <p:spPr>
          <a:xfrm>
            <a:off x="0" y="5445125"/>
            <a:ext cx="8532813" cy="1103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矩形 3"/>
          <p:cNvSpPr/>
          <p:nvPr/>
        </p:nvSpPr>
        <p:spPr>
          <a:xfrm>
            <a:off x="0" y="1412875"/>
            <a:ext cx="9144000" cy="38163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/>
          <p:nvPr/>
        </p:nvSpPr>
        <p:spPr>
          <a:xfrm>
            <a:off x="-36512" y="1870075"/>
            <a:ext cx="9777412" cy="28622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609600" eaLnBrk="0" hangingPunct="0"/>
            <a:r>
              <a:rPr lang="en-US" altLang="zh-CN" sz="4000" dirty="0">
                <a:latin typeface="Times New Roman" panose="02020603050405020304" pitchFamily="18" charset="0"/>
              </a:rPr>
              <a:t>d</a:t>
            </a:r>
            <a:r>
              <a:rPr lang="en-US" altLang="zh-CN" sz="4000" dirty="0">
                <a:latin typeface="Arial" panose="020B0604020202020204" pitchFamily="34" charset="0"/>
              </a:rPr>
              <a:t>à</a:t>
            </a:r>
            <a:r>
              <a:rPr lang="en-US" altLang="zh-CN" sz="4000" dirty="0">
                <a:latin typeface="Times New Roman" panose="02020603050405020304" pitchFamily="18" charset="0"/>
              </a:rPr>
              <a:t>o ch</a:t>
            </a:r>
            <a:r>
              <a:rPr lang="en-US" altLang="zh-CN" sz="4000" dirty="0">
                <a:latin typeface="Arial" panose="020B0604020202020204" pitchFamily="34" charset="0"/>
              </a:rPr>
              <a:t>ù</a:t>
            </a:r>
            <a:r>
              <a:rPr lang="en-US" altLang="zh-CN" sz="4000" dirty="0">
                <a:latin typeface="Times New Roman" panose="02020603050405020304" pitchFamily="18" charset="0"/>
              </a:rPr>
              <a:t>   zhǎo shuǐ   p</a:t>
            </a:r>
            <a:r>
              <a:rPr lang="en-US" altLang="zh-CN" sz="4000" dirty="0">
                <a:latin typeface="Arial" panose="020B0604020202020204" pitchFamily="34" charset="0"/>
              </a:rPr>
              <a:t>á</a:t>
            </a:r>
            <a:r>
              <a:rPr lang="en-US" altLang="zh-CN" sz="4000" dirty="0">
                <a:latin typeface="Times New Roman" panose="02020603050405020304" pitchFamily="18" charset="0"/>
              </a:rPr>
              <a:t>ng biān  xǔ duō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indent="609600" eaLnBrk="0" hangingPunct="0"/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到  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处</a:t>
            </a:r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找  水   旁  边  许 多  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09600" eaLnBrk="0" hangingPunct="0"/>
            <a:r>
              <a:rPr lang="en-US" altLang="zh-CN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4000" dirty="0">
                <a:solidFill>
                  <a:srgbClr val="000000"/>
                </a:solidFill>
                <a:latin typeface="Arial" panose="020B0604020202020204" pitchFamily="34" charset="0"/>
              </a:rPr>
              <a:t>à</a:t>
            </a:r>
            <a:r>
              <a:rPr lang="en-US" altLang="zh-CN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n fǎ      f</a:t>
            </a:r>
            <a:r>
              <a:rPr lang="en-US" altLang="zh-CN" sz="4000" dirty="0">
                <a:solidFill>
                  <a:srgbClr val="000000"/>
                </a:solidFill>
                <a:latin typeface="Arial" panose="020B0604020202020204" pitchFamily="34" charset="0"/>
              </a:rPr>
              <a:t>à</a:t>
            </a:r>
            <a:r>
              <a:rPr lang="en-US" altLang="zh-CN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ng  j</a:t>
            </a:r>
            <a:r>
              <a:rPr lang="en-US" altLang="zh-CN" sz="4000" dirty="0">
                <a:solidFill>
                  <a:srgbClr val="000000"/>
                </a:solidFill>
                <a:latin typeface="Arial" panose="020B0604020202020204" pitchFamily="34" charset="0"/>
              </a:rPr>
              <a:t>ì</a:t>
            </a:r>
            <a:r>
              <a:rPr lang="en-US" altLang="zh-CN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n    shēng gāo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indent="609600" eaLnBrk="0" hangingPunct="0"/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办  法   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放  </a:t>
            </a:r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进   升  高  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09600" eaLnBrk="0" hangingPunct="0"/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14340" name="WordArt 3"/>
          <p:cNvSpPr/>
          <p:nvPr/>
        </p:nvSpPr>
        <p:spPr>
          <a:xfrm>
            <a:off x="1116013" y="549275"/>
            <a:ext cx="20161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35921" dir="2699999" algn="ctr" rotWithShape="0">
                    <a:srgbClr val="808080">
                      <a:alpha val="78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我会读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35921" dir="2699999" algn="ctr" rotWithShape="0">
                  <a:srgbClr val="808080">
                    <a:alpha val="78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3"/>
          <p:cNvSpPr/>
          <p:nvPr/>
        </p:nvSpPr>
        <p:spPr>
          <a:xfrm>
            <a:off x="0" y="1412875"/>
            <a:ext cx="9144000" cy="38163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/>
          <p:nvPr/>
        </p:nvSpPr>
        <p:spPr>
          <a:xfrm>
            <a:off x="0" y="2354263"/>
            <a:ext cx="9520238" cy="215423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609600" eaLnBrk="0" hangingPunct="0"/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到  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处</a:t>
            </a:r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找  水   旁  边  许 多  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09600" eaLnBrk="0" hangingPunct="0"/>
            <a:endParaRPr lang="en-US" altLang="zh-CN" sz="40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09600" eaLnBrk="0" hangingPunct="0"/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办  法   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放  </a:t>
            </a:r>
            <a:r>
              <a:rPr lang="zh-CN" altLang="en-US" sz="4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进   升  高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09600" eaLnBrk="0" hangingPunct="0"/>
            <a:r>
              <a:rPr lang="zh-CN" altLang="en-US" sz="1400" dirty="0">
                <a:latin typeface="Times New Roman" panose="02020603050405020304" pitchFamily="18" charset="0"/>
              </a:rPr>
              <a:t> </a:t>
            </a:r>
            <a:r>
              <a:rPr lang="zh-CN" altLang="en-US" sz="1400" dirty="0">
                <a:latin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15364" name="WordArt 3"/>
          <p:cNvSpPr/>
          <p:nvPr/>
        </p:nvSpPr>
        <p:spPr>
          <a:xfrm>
            <a:off x="1116013" y="549275"/>
            <a:ext cx="20161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35921" dir="2699999" algn="ctr" rotWithShape="0">
                    <a:srgbClr val="808080">
                      <a:alpha val="78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我会读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35921" dir="2699999" algn="ctr" rotWithShape="0">
                  <a:srgbClr val="808080">
                    <a:alpha val="78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矩形 3"/>
          <p:cNvSpPr/>
          <p:nvPr/>
        </p:nvSpPr>
        <p:spPr>
          <a:xfrm>
            <a:off x="1547813" y="2781300"/>
            <a:ext cx="6683375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板块三 读课文理解内容</a:t>
            </a:r>
            <a:endParaRPr lang="zh-CN" altLang="en-US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WPS 演示</Application>
  <PresentationFormat>全屏显示(4:3)</PresentationFormat>
  <Paragraphs>90</Paragraphs>
  <Slides>25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Arial</vt:lpstr>
      <vt:lpstr>宋体</vt:lpstr>
      <vt:lpstr>Wingdings</vt:lpstr>
      <vt:lpstr>楷体</vt:lpstr>
      <vt:lpstr>Times New Roman</vt:lpstr>
      <vt:lpstr>微软雅黑</vt:lpstr>
      <vt:lpstr>Arial Unicode MS</vt:lpstr>
      <vt:lpstr>Calibri</vt:lpstr>
      <vt:lpstr>楷体_GB2312</vt:lpstr>
      <vt:lpstr>仿宋</vt:lpstr>
      <vt:lpstr>新宋体</vt:lpstr>
      <vt:lpstr>默认设计模板</vt:lpstr>
      <vt:lpstr>1_默认设计模板</vt:lpstr>
      <vt:lpstr>2_默认设计模板</vt:lpstr>
      <vt:lpstr>Paint.Picture</vt:lpstr>
      <vt:lpstr>Paint.Picture</vt:lpstr>
      <vt:lpstr>Paint.Picture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一只乌鸦口渴了，到处找水喝。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大庙小学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zsm</dc:creator>
  <cp:lastModifiedBy>缪莉英</cp:lastModifiedBy>
  <cp:revision>293</cp:revision>
  <dcterms:created xsi:type="dcterms:W3CDTF">2006-11-09T08:50:00Z</dcterms:created>
  <dcterms:modified xsi:type="dcterms:W3CDTF">2018-12-25T07:31:58Z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