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2" r:id="rId3"/>
    <p:sldId id="309" r:id="rId4"/>
    <p:sldId id="310" r:id="rId5"/>
    <p:sldId id="311" r:id="rId6"/>
    <p:sldId id="312" r:id="rId7"/>
    <p:sldId id="316" r:id="rId8"/>
    <p:sldId id="317" r:id="rId9"/>
    <p:sldId id="318" r:id="rId10"/>
    <p:sldId id="319" r:id="rId11"/>
    <p:sldId id="273" r:id="rId12"/>
    <p:sldId id="321" r:id="rId13"/>
    <p:sldId id="322" r:id="rId14"/>
    <p:sldId id="274" r:id="rId15"/>
    <p:sldId id="284" r:id="rId16"/>
    <p:sldId id="30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0033CC"/>
    <a:srgbClr val="008000"/>
    <a:srgbClr val="65F45A"/>
    <a:srgbClr val="FCE6B4"/>
    <a:srgbClr val="FF8F92"/>
    <a:srgbClr val="F9FCBC"/>
    <a:srgbClr val="C9FFED"/>
    <a:srgbClr val="D1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BFB96-D989-4EFA-A678-1F9DE1B7350A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B9D7-3286-437B-965F-BF9723279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6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03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12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9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50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02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3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20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90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5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0F5E1-95AF-4E01-B79F-15AFDF18FD7C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27AB-EBA5-45C6-AEC3-8687A2C237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7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s0.bdstatic.com/70cFvHSh_Q1YnxGkpoWK1HF6hhy/it/u=2365545326,1273263616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175432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09" y="1870958"/>
            <a:ext cx="9144000" cy="1754326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25284"/>
            <a:ext cx="9144000" cy="1754326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5517" y="5366304"/>
            <a:ext cx="9144000" cy="147732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2" name="矩形 1"/>
          <p:cNvSpPr/>
          <p:nvPr/>
        </p:nvSpPr>
        <p:spPr>
          <a:xfrm>
            <a:off x="899592" y="568345"/>
            <a:ext cx="7272808" cy="1569660"/>
          </a:xfrm>
          <a:prstGeom prst="rect">
            <a:avLst/>
          </a:prstGeom>
          <a:solidFill>
            <a:srgbClr val="D1FFEC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走近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大作家叶圣陶的《爬山虎的脚》，我们去细致地了解爬山虎，欣赏爬山虎。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2708920"/>
            <a:ext cx="5328591" cy="1015663"/>
          </a:xfrm>
          <a:prstGeom prst="rect">
            <a:avLst/>
          </a:prstGeom>
          <a:solidFill>
            <a:srgbClr val="C9FFED">
              <a:alpha val="65098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+mj-ea"/>
                <a:ea typeface="+mj-ea"/>
              </a:rPr>
              <a:t>⑩</a:t>
            </a:r>
            <a:r>
              <a:rPr lang="zh-CN" altLang="en-US" sz="6000" b="1" dirty="0" smtClean="0">
                <a:solidFill>
                  <a:srgbClr val="0033CC"/>
                </a:solidFill>
                <a:latin typeface="+mj-ea"/>
                <a:ea typeface="+mj-ea"/>
              </a:rPr>
              <a:t> 爬山虎的脚</a:t>
            </a:r>
            <a:endParaRPr lang="zh-CN" altLang="en-US" sz="6000" b="1" dirty="0">
              <a:solidFill>
                <a:srgbClr val="0033CC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3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602432" y="332656"/>
            <a:ext cx="8145462" cy="2677656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   </a:t>
            </a:r>
            <a:r>
              <a:rPr lang="zh-CN" altLang="en-US" dirty="0" smtClean="0"/>
              <a:t> 爬山虎</a:t>
            </a:r>
            <a:r>
              <a:rPr lang="zh-CN" altLang="en-US" dirty="0"/>
              <a:t>的脚步</a:t>
            </a:r>
            <a:r>
              <a:rPr lang="zh-CN" altLang="en-US" dirty="0">
                <a:solidFill>
                  <a:srgbClr val="FF0000"/>
                </a:solidFill>
              </a:rPr>
              <a:t>触</a:t>
            </a:r>
            <a:r>
              <a:rPr lang="zh-CN" altLang="en-US" dirty="0"/>
              <a:t>着墙的时候，六七根细丝的头上就</a:t>
            </a:r>
            <a:r>
              <a:rPr lang="zh-CN" altLang="en-US" dirty="0">
                <a:solidFill>
                  <a:srgbClr val="FF0000"/>
                </a:solidFill>
              </a:rPr>
              <a:t>变</a:t>
            </a:r>
            <a:r>
              <a:rPr lang="zh-CN" altLang="en-US" dirty="0"/>
              <a:t>成小圆片，</a:t>
            </a:r>
            <a:r>
              <a:rPr lang="zh-CN" altLang="en-US" dirty="0">
                <a:solidFill>
                  <a:srgbClr val="FF0000"/>
                </a:solidFill>
              </a:rPr>
              <a:t>巴</a:t>
            </a:r>
            <a:r>
              <a:rPr lang="zh-CN" altLang="en-US" dirty="0"/>
              <a:t>住墙。细丝原先是直的，现在弯曲了，把爬山虎的嫩茎</a:t>
            </a:r>
            <a:r>
              <a:rPr lang="zh-CN" altLang="en-US" dirty="0">
                <a:solidFill>
                  <a:srgbClr val="FF0000"/>
                </a:solidFill>
              </a:rPr>
              <a:t>拉</a:t>
            </a:r>
            <a:r>
              <a:rPr lang="zh-CN" altLang="en-US" dirty="0"/>
              <a:t>一把，使它紧</a:t>
            </a:r>
            <a:r>
              <a:rPr lang="zh-CN" altLang="en-US" dirty="0">
                <a:solidFill>
                  <a:srgbClr val="FF0000"/>
                </a:solidFill>
              </a:rPr>
              <a:t>贴</a:t>
            </a:r>
            <a:r>
              <a:rPr lang="zh-CN" altLang="en-US" dirty="0"/>
              <a:t>在墙上。爬山虎就是这样一脚一脚地往上</a:t>
            </a:r>
            <a:r>
              <a:rPr lang="zh-CN" altLang="en-US" dirty="0">
                <a:solidFill>
                  <a:srgbClr val="FF0000"/>
                </a:solidFill>
              </a:rPr>
              <a:t>爬</a:t>
            </a:r>
            <a:r>
              <a:rPr lang="zh-CN" altLang="en-US" dirty="0"/>
              <a:t>。 </a:t>
            </a:r>
          </a:p>
        </p:txBody>
      </p:sp>
      <p:sp>
        <p:nvSpPr>
          <p:cNvPr id="3" name="Rectangle 12"/>
          <p:cNvSpPr/>
          <p:nvPr/>
        </p:nvSpPr>
        <p:spPr>
          <a:xfrm>
            <a:off x="597155" y="3037517"/>
            <a:ext cx="815073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   读一读</a:t>
            </a:r>
            <a:r>
              <a:rPr lang="zh-CN" altLang="en-US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，想一想：可以把“一脚一脚地往上爬”，换成“一步一步地往上爬” 吗？为什么？ </a:t>
            </a:r>
          </a:p>
        </p:txBody>
      </p:sp>
      <p:sp>
        <p:nvSpPr>
          <p:cNvPr id="4" name="矩形 3"/>
          <p:cNvSpPr/>
          <p:nvPr/>
        </p:nvSpPr>
        <p:spPr>
          <a:xfrm>
            <a:off x="1729207" y="4077072"/>
            <a:ext cx="70452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不好</a:t>
            </a:r>
            <a:r>
              <a:rPr lang="zh-CN" altLang="en-US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，因为爬山虎并不是像动物那样动作连贯流畅地迈着步子往上爬，而是依靠脚巴住墙慢慢向上生长。它要向上生长，就要不断地长出新脚，所以“一脚一脚”比“一步一步”更切合实际。</a:t>
            </a:r>
          </a:p>
        </p:txBody>
      </p:sp>
      <p:pic>
        <p:nvPicPr>
          <p:cNvPr id="5" name="Picture 4" descr="island2"/>
          <p:cNvPicPr>
            <a:picLocks noChangeAspect="1" noChangeArrowheads="1"/>
          </p:cNvPicPr>
          <p:nvPr/>
        </p:nvPicPr>
        <p:blipFill rotWithShape="1">
          <a:blip r:embed="rId2">
            <a:lum bright="-6000"/>
          </a:blip>
          <a:srcRect l="22279" t="22483" r="33538" b="14876"/>
          <a:stretch/>
        </p:blipFill>
        <p:spPr bwMode="auto">
          <a:xfrm>
            <a:off x="0" y="4273826"/>
            <a:ext cx="1808921" cy="258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85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爬山虎的脚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b="5838"/>
          <a:stretch/>
        </p:blipFill>
        <p:spPr bwMode="auto">
          <a:xfrm>
            <a:off x="899592" y="332656"/>
            <a:ext cx="2814600" cy="3011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004048" y="560647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爬山虎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就是这样一脚一脚地往上爬。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23528" y="3789802"/>
            <a:ext cx="4104456" cy="2031325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如果你仔细看那些细小的脚，你会想起图画上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蛟龙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的爪子。</a:t>
            </a:r>
          </a:p>
        </p:txBody>
      </p:sp>
      <p:pic>
        <p:nvPicPr>
          <p:cNvPr id="3074" name="Picture 2" descr="https://timgsa.baidu.com/timg?image&amp;quality=80&amp;size=b9999_10000&amp;sec=1596698898956&amp;di=655fad2e0372f8f27850d88c2e6852c6&amp;imgtype=0&amp;src=http%3A%2F%2Fimg.mp.itc.cn%2Fupload%2F20170123%2Fe262d576125d468bae39a470a2cacf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11782"/>
            <a:ext cx="2292766" cy="34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根据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课文内容，说一说爬山虎是怎样往上爬的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8272" y="2254184"/>
            <a:ext cx="7247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茎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上伸出六七根细丝，这是爬山虎的脚。细丝触墙，细丝的头上变成小圆片，巴住墙，把嫩茎拉一把，使它紧贴在墙上。爬山虎就是这样一脚一脚地往上爬。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51520" y="188640"/>
            <a:ext cx="12961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习题点拨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8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imgsa.baidu.com/timg?image&amp;quality=80&amp;size=b9999_10000&amp;sec=1596702309691&amp;di=7ade1aac2e3886581501bc4ea8d568f9&amp;imgtype=0&amp;src=http%3A%2F%2Fimg8.zol.com.cn%2Fbbs%2Fupload%2F24164%2F2416359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CE7EB"/>
              </a:clrFrom>
              <a:clrTo>
                <a:srgbClr val="DCE7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4" t="23889" r="1818" b="3037"/>
          <a:stretch/>
        </p:blipFill>
        <p:spPr bwMode="auto">
          <a:xfrm>
            <a:off x="5940153" y="4932810"/>
            <a:ext cx="3203848" cy="19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51933"/>
            <a:ext cx="3600400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爬山虎的脚牢固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 Box 11"/>
          <p:cNvSpPr txBox="1"/>
          <p:nvPr/>
        </p:nvSpPr>
        <p:spPr>
          <a:xfrm>
            <a:off x="339854" y="1052736"/>
            <a:ext cx="5024234" cy="5262979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   </a:t>
            </a:r>
            <a:r>
              <a:rPr lang="zh-CN" altLang="en-US" dirty="0" smtClean="0"/>
              <a:t>爬山虎</a:t>
            </a:r>
            <a:r>
              <a:rPr lang="zh-CN" altLang="en-US" dirty="0"/>
              <a:t>的脚要是没触着墙，不几天就萎了，后来连痕迹也没有了。触着墙的，细丝和小圆片</a:t>
            </a:r>
            <a:r>
              <a:rPr lang="zh-CN" altLang="en-US" dirty="0">
                <a:solidFill>
                  <a:srgbClr val="FF0000"/>
                </a:solidFill>
              </a:rPr>
              <a:t>逐渐</a:t>
            </a:r>
            <a:r>
              <a:rPr lang="zh-CN" altLang="en-US" dirty="0"/>
              <a:t>变成灰色。不要瞧不起那些灰色的脚，那些脚巴在墙上相当牢固，要是你的手指不费一点儿劲，休想拉下爬山虎的一根茎。</a:t>
            </a:r>
          </a:p>
        </p:txBody>
      </p:sp>
      <p:sp>
        <p:nvSpPr>
          <p:cNvPr id="8" name="矩形 7"/>
          <p:cNvSpPr/>
          <p:nvPr/>
        </p:nvSpPr>
        <p:spPr>
          <a:xfrm>
            <a:off x="5580112" y="1074439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“逐渐”</a:t>
            </a:r>
            <a:r>
              <a:rPr lang="zh-CN" altLang="en-US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说明爬山虎的细丝是</a:t>
            </a:r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慢慢地变化</a:t>
            </a:r>
            <a:r>
              <a:rPr lang="zh-CN" altLang="en-US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的，从而说明作者坚持观察，认真观察。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5652120" y="3573016"/>
            <a:ext cx="3312368" cy="1544975"/>
          </a:xfrm>
          <a:prstGeom prst="wedgeRoundRectCallout">
            <a:avLst>
              <a:gd name="adj1" fmla="val -65037"/>
              <a:gd name="adj2" fmla="val 270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24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en-US" altLang="zh-CN" sz="24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zh-CN" sz="24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要是</a:t>
            </a:r>
            <a:r>
              <a:rPr lang="en-US" altLang="zh-CN" sz="24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zh-CN" sz="24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休想</a:t>
            </a:r>
            <a:r>
              <a:rPr lang="en-US" altLang="zh-CN" sz="24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……”</a:t>
            </a:r>
            <a:r>
              <a:rPr lang="zh-CN" altLang="zh-CN" sz="24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说</a:t>
            </a:r>
            <a:r>
              <a:rPr lang="zh-CN" altLang="zh-CN" sz="24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明了</a:t>
            </a:r>
            <a:r>
              <a:rPr lang="zh-CN" altLang="en-US" sz="24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爬山虎巴在墙上多么坚固。</a:t>
            </a:r>
            <a:endParaRPr lang="zh-CN" altLang="en-US" sz="2400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2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93911" y="89085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pPr algn="ctr"/>
            <a:r>
              <a:rPr lang="zh-CN" altLang="zh-CN" dirty="0"/>
              <a:t>爬山虎“脚巴在墙上相当牢固”。</a:t>
            </a:r>
            <a:endParaRPr lang="zh-CN" altLang="en-US" dirty="0"/>
          </a:p>
        </p:txBody>
      </p:sp>
      <p:pic>
        <p:nvPicPr>
          <p:cNvPr id="6146" name="Picture 2" descr="https://timgsa.baidu.com/timg?image&amp;quality=80&amp;size=b9999_10000&amp;sec=1596699238837&amp;di=7fa8203117f44fa93d78d10fb9f3c1da&amp;imgtype=0&amp;src=http%3A%2F%2Fsoomal.net%2Fimages%2Fdoc%2F20130520%2F00031088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9973" r="29388" b="36636"/>
          <a:stretch/>
        </p:blipFill>
        <p:spPr bwMode="auto">
          <a:xfrm>
            <a:off x="4808307" y="3440765"/>
            <a:ext cx="3488635" cy="3051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爬山虎的脚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b="5838"/>
          <a:stretch/>
        </p:blipFill>
        <p:spPr bwMode="auto">
          <a:xfrm>
            <a:off x="516736" y="3429000"/>
            <a:ext cx="2851717" cy="3051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99792" y="2113692"/>
            <a:ext cx="334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枯萎的爬山虎</a:t>
            </a:r>
            <a:r>
              <a:rPr lang="zh-CN" altLang="en-US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脚</a:t>
            </a:r>
            <a:endParaRPr lang="zh-CN" altLang="en-US" sz="2800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6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/>
          <p:nvPr/>
        </p:nvSpPr>
        <p:spPr>
          <a:xfrm>
            <a:off x="395536" y="799436"/>
            <a:ext cx="8424936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712788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学习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作者边观察边想象的观察方法，以及抓事物特点、动静结合描写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景物的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写作方法。</a:t>
            </a:r>
            <a:endParaRPr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1520" y="188640"/>
            <a:ext cx="12961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学法迁移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206084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抓事物特点动静结合描写景物    </a:t>
            </a:r>
          </a:p>
          <a:p>
            <a:pPr lvl="0" indent="627063">
              <a:defRPr/>
            </a:pPr>
            <a:r>
              <a:rPr lang="zh-CN" altLang="en-US" sz="28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我们平时观察的时候要学会从事物的静态和动态两方面去观察。本文既描写了爬山虎的脚的外形特点，又写了爬山虎是如何爬墙的。“茎上长叶柄的地方，反面伸出枝状的六七根细丝，这些细丝很像蜗牛的触角”是静态描写。写爬山虎爬墙时，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运用“触、变、巴、拉、贴”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等动词，就是动态描写。所以，我们要认真仔细观察事物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，养成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  <a:cs typeface="Times New Roman" pitchFamily="18" charset="0"/>
              </a:rPr>
              <a:t>良好的观察习惯，这对写作会很有帮助。</a:t>
            </a:r>
            <a:endParaRPr lang="zh-CN" altLang="en-US" sz="2800" dirty="0">
              <a:solidFill>
                <a:schemeClr val="dk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11934" y="2025081"/>
            <a:ext cx="3818663" cy="14689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新叶嫩红，大叶嫩绿</a:t>
            </a:r>
          </a:p>
          <a:p>
            <a:pPr>
              <a:lnSpc>
                <a:spcPct val="120000"/>
              </a:lnSpc>
            </a:pPr>
            <a:r>
              <a:rPr lang="zh-CN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一顺儿、均匀、铺、漾</a:t>
            </a:r>
            <a:endParaRPr lang="en-US" altLang="zh-CN" sz="2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动静结合</a:t>
            </a:r>
            <a:r>
              <a:rPr lang="en-US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sz="2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181994" y="1375137"/>
            <a:ext cx="280508" cy="403427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892" name="矩形 1"/>
          <p:cNvSpPr/>
          <p:nvPr/>
        </p:nvSpPr>
        <p:spPr>
          <a:xfrm>
            <a:off x="411709" y="1788670"/>
            <a:ext cx="545342" cy="224676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爬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山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虎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脚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2962074" y="2278829"/>
            <a:ext cx="149860" cy="980440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62502" y="1168450"/>
            <a:ext cx="5053714" cy="6924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爬山虎生长</a:t>
            </a:r>
            <a:r>
              <a:rPr lang="zh-CN" altLang="en-US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位置：墙上、房顶上</a:t>
            </a:r>
            <a:endParaRPr lang="zh-CN" altLang="en-US" sz="2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左大括号 8"/>
          <p:cNvSpPr/>
          <p:nvPr/>
        </p:nvSpPr>
        <p:spPr>
          <a:xfrm rot="10800000">
            <a:off x="7095951" y="1555923"/>
            <a:ext cx="215900" cy="36322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8763" y="2422800"/>
            <a:ext cx="1518364" cy="6924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叶子特点</a:t>
            </a:r>
          </a:p>
        </p:txBody>
      </p:sp>
      <p:sp>
        <p:nvSpPr>
          <p:cNvPr id="4" name="矩形 3"/>
          <p:cNvSpPr/>
          <p:nvPr/>
        </p:nvSpPr>
        <p:spPr>
          <a:xfrm>
            <a:off x="1382900" y="4365733"/>
            <a:ext cx="1518364" cy="5724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脚的特点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2961465" y="3753134"/>
            <a:ext cx="150470" cy="1797661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19275" y="3627480"/>
            <a:ext cx="3984625" cy="20128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初生：状如细丝</a:t>
            </a:r>
          </a:p>
          <a:p>
            <a:pPr>
              <a:lnSpc>
                <a:spcPct val="120000"/>
              </a:lnSpc>
            </a:pPr>
            <a:r>
              <a:rPr lang="zh-CN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爬墙：触、巴、拉、贴</a:t>
            </a:r>
          </a:p>
          <a:p>
            <a:pPr>
              <a:lnSpc>
                <a:spcPct val="120000"/>
              </a:lnSpc>
            </a:pPr>
            <a:r>
              <a:rPr lang="zh-CN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触墙</a:t>
            </a:r>
            <a:r>
              <a:rPr lang="zh-CN" altLang="en-US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</a:t>
            </a:r>
            <a:endParaRPr lang="en-US" altLang="zh-CN" sz="26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离墙</a:t>
            </a:r>
            <a:r>
              <a:rPr lang="zh-CN" altLang="en-US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萎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04752" y="2673373"/>
            <a:ext cx="1777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抓住特点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细致观察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51520" y="188640"/>
            <a:ext cx="12961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结构梳理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01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 bldLvl="0" animBg="1"/>
      <p:bldP spid="7" grpId="0"/>
      <p:bldP spid="9" grpId="0" animBg="1"/>
      <p:bldP spid="9" grpId="1" animBg="1"/>
      <p:bldP spid="10" grpId="0"/>
      <p:bldP spid="4" grpId="0"/>
      <p:bldP spid="11" grpId="0" bldLvl="0" animBg="1"/>
      <p:bldP spid="12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1520" y="188640"/>
            <a:ext cx="12961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课文梳理</a:t>
            </a:r>
            <a:endParaRPr lang="zh-CN" altLang="en-US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41277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chemeClr val="tx2"/>
                </a:solidFill>
              </a:rPr>
              <a:t>课文先写了（爬山虎长得很茂盛），接着写了（爬山虎的叶子），然后重点写了（爬山虎的脚的形状和特点）以及（怎样用脚来爬墙），最后写了（爬山虎脚的变化）。</a:t>
            </a:r>
          </a:p>
          <a:p>
            <a:endParaRPr lang="zh-CN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96639275509&amp;di=64d47d15483b8aa46bb1b5c701b0ecb5&amp;imgtype=0&amp;src=http%3A%2F%2Fimglf3.nosdn0.126.net%2Fimg%2FOFI0NjV2dngrd2hKdkw0WjArQ0xtOTRHSms1aTYveVJhN1pzeWVubkRnOVpiMjlqNTBjQnlBPT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r="25845"/>
          <a:stretch/>
        </p:blipFill>
        <p:spPr bwMode="auto">
          <a:xfrm>
            <a:off x="539552" y="4005064"/>
            <a:ext cx="3951331" cy="27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96639351927&amp;di=73f0cd0384673a618627896c1e390a19&amp;imgtype=0&amp;src=http%3A%2F%2Fgss0.baidu.com%2F-Po3dSag_xI4khGko9WTAnF6hhy%2Flvpics%2Fw%3D1000%2Fsign%3D653e0515d609b3deebbfe068fc8f6d81%2Fd788d43f8794a4c24e6e455609f41bd5ad6e39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4585"/>
          <a:stretch/>
        </p:blipFill>
        <p:spPr bwMode="auto">
          <a:xfrm>
            <a:off x="4788024" y="4005064"/>
            <a:ext cx="3728567" cy="27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475099"/>
            <a:ext cx="2232248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生长位置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0010" y="1340768"/>
            <a:ext cx="3970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学校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操场北边墙上满是爬山虎。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我家也有爬山虎，从小院的西墙爬上去，在房顶上占了一大片地方。</a:t>
            </a:r>
          </a:p>
        </p:txBody>
      </p:sp>
      <p:sp>
        <p:nvSpPr>
          <p:cNvPr id="6" name="矩形 5"/>
          <p:cNvSpPr/>
          <p:nvPr/>
        </p:nvSpPr>
        <p:spPr>
          <a:xfrm>
            <a:off x="6427778" y="1340768"/>
            <a:ext cx="158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墙上</a:t>
            </a:r>
            <a:endParaRPr lang="en-US" altLang="zh-CN" sz="2800" dirty="0" smtClean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房顶上</a:t>
            </a:r>
            <a:endParaRPr lang="zh-CN" altLang="en-US" sz="2800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211960" y="1556792"/>
            <a:ext cx="1944216" cy="26161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283968" y="1916832"/>
            <a:ext cx="1872208" cy="54732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0008" y="1342795"/>
            <a:ext cx="3970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学校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操场北边墙上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满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是爬山虎。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我家也有爬山虎，从小院的西墙爬上去，在房顶上占了</a:t>
            </a:r>
            <a:r>
              <a:rPr lang="zh-CN" altLang="zh-CN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一大片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地方。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004048" y="2809300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茂盛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勃勃生机，表达出喜爱之情。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187624" y="2190492"/>
            <a:ext cx="4154625" cy="929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843808" y="3119974"/>
            <a:ext cx="2498441" cy="273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imgsa.baidu.com/timg?image&amp;quality=80&amp;size=b9999_10000&amp;sec=1596644277391&amp;di=aeb2b436491683ad8a4f519a8b96f47e&amp;imgtype=0&amp;src=http%3A%2F%2Fimages.669pic.com%2Felement_pic%2F71%2F96%2F47%2F68%2Fddf0f10a06fb7fe0373e7eaec7c3157e.jpg%2521w700wb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98" b="-2394"/>
          <a:stretch/>
        </p:blipFill>
        <p:spPr bwMode="auto">
          <a:xfrm>
            <a:off x="23980" y="19067"/>
            <a:ext cx="1063818" cy="35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75099"/>
            <a:ext cx="3096344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爬山虎的叶子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0077" y="1532121"/>
            <a:ext cx="4068452" cy="1384995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一阵风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拂过，一墙的叶子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漾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起波纹，好看得很。</a:t>
            </a:r>
          </a:p>
        </p:txBody>
      </p:sp>
      <p:sp>
        <p:nvSpPr>
          <p:cNvPr id="4" name="矩形 3"/>
          <p:cNvSpPr/>
          <p:nvPr/>
        </p:nvSpPr>
        <p:spPr>
          <a:xfrm>
            <a:off x="970076" y="3212976"/>
            <a:ext cx="4069467" cy="2677656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那些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叶子绿得那么新鲜，看着非常舒服，叶尖一顺儿朝下，在墙上铺得那么均匀，没有重叠起来的，也不留一点空隙。</a:t>
            </a:r>
          </a:p>
        </p:txBody>
      </p:sp>
      <p:sp>
        <p:nvSpPr>
          <p:cNvPr id="5" name="矩形 4"/>
          <p:cNvSpPr/>
          <p:nvPr/>
        </p:nvSpPr>
        <p:spPr>
          <a:xfrm>
            <a:off x="5148064" y="1532121"/>
            <a:ext cx="3779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   风</a:t>
            </a:r>
            <a:r>
              <a:rPr lang="zh-CN" altLang="en-US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轻轻拂过叶子，叶子像波浪轻轻漾起。</a:t>
            </a:r>
          </a:p>
        </p:txBody>
      </p:sp>
      <p:sp>
        <p:nvSpPr>
          <p:cNvPr id="6" name="矩形 5"/>
          <p:cNvSpPr/>
          <p:nvPr/>
        </p:nvSpPr>
        <p:spPr>
          <a:xfrm>
            <a:off x="6317940" y="2564904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动态美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7940" y="491494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静态美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Picture 2" descr="https://timgsa.baidu.com/timg?image&amp;quality=80&amp;size=b9999_10000&amp;sec=1596644277391&amp;di=aeb2b436491683ad8a4f519a8b96f47e&amp;imgtype=0&amp;src=http%3A%2F%2Fimages.669pic.com%2Felement_pic%2F71%2F96%2F47%2F68%2Fddf0f10a06fb7fe0373e7eaec7c3157e.jpg%2521w700wb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3" b="64456"/>
          <a:stretch/>
        </p:blipFill>
        <p:spPr bwMode="auto">
          <a:xfrm>
            <a:off x="7380312" y="0"/>
            <a:ext cx="1742953" cy="12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5276124" y="3426649"/>
            <a:ext cx="3651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   叶子分布均匀，间距相等，叶尖全部朝下。</a:t>
            </a:r>
            <a:endParaRPr lang="zh-CN" altLang="en-US" sz="2800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7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43608" y="764704"/>
            <a:ext cx="4032448" cy="2677656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    爬山虎刚长出来的叶子是</a:t>
            </a:r>
            <a:r>
              <a:rPr lang="zh-CN" altLang="en-US" dirty="0">
                <a:solidFill>
                  <a:srgbClr val="FF0000"/>
                </a:solidFill>
              </a:rPr>
              <a:t>嫩红</a:t>
            </a:r>
            <a:r>
              <a:rPr lang="zh-CN" altLang="en-US" dirty="0"/>
              <a:t>的，不几天叶子长大，就变成</a:t>
            </a:r>
            <a:r>
              <a:rPr lang="zh-CN" altLang="en-US" dirty="0">
                <a:solidFill>
                  <a:srgbClr val="008000"/>
                </a:solidFill>
              </a:rPr>
              <a:t>嫩绿</a:t>
            </a:r>
            <a:r>
              <a:rPr lang="zh-CN" altLang="en-US" dirty="0"/>
              <a:t>的。爬山虎的嫩叶，不大引人注意，</a:t>
            </a:r>
            <a:r>
              <a:rPr lang="zh-CN" altLang="en-US" dirty="0" smtClean="0">
                <a:solidFill>
                  <a:srgbClr val="0033CC"/>
                </a:solidFill>
              </a:rPr>
              <a:t>引人注意</a:t>
            </a:r>
            <a:r>
              <a:rPr lang="zh-CN" altLang="en-US" dirty="0">
                <a:solidFill>
                  <a:srgbClr val="0033CC"/>
                </a:solidFill>
              </a:rPr>
              <a:t>的是长大了的叶子</a:t>
            </a:r>
            <a:r>
              <a:rPr lang="zh-CN" altLang="en-US" dirty="0"/>
              <a:t>。</a:t>
            </a:r>
          </a:p>
        </p:txBody>
      </p:sp>
      <p:pic>
        <p:nvPicPr>
          <p:cNvPr id="6146" name="Picture 2" descr="https://timgsa.baidu.com/timg?image&amp;quality=80&amp;size=b9999_10000&amp;sec=1596644901439&amp;di=85a468318fe727c4e4c540716626c216&amp;imgtype=0&amp;src=http%3A%2F%2F5b0988e595225.cdn.sohucs.com%2Fimages%2F20180911%2F180f3e3912e94ec29307a5210457740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87" y="4041184"/>
            <a:ext cx="4354542" cy="2782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036299" y="654967"/>
            <a:ext cx="3194526" cy="1107996"/>
          </a:xfrm>
          <a:prstGeom prst="rect">
            <a:avLst/>
          </a:prstGeom>
          <a:gradFill flip="none" rotWithShape="1">
            <a:gsLst>
              <a:gs pos="0">
                <a:srgbClr val="FF8F92"/>
              </a:gs>
              <a:gs pos="50000">
                <a:srgbClr val="FCE6B4"/>
              </a:gs>
              <a:gs pos="100000">
                <a:srgbClr val="65F45A"/>
              </a:gs>
            </a:gsLst>
            <a:lin ang="0" scaled="1"/>
            <a:tileRect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8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嫩红       </a:t>
            </a:r>
            <a:r>
              <a:rPr lang="zh-CN" altLang="en-US" sz="2800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嫩绿</a:t>
            </a:r>
            <a:endParaRPr lang="en-US" altLang="zh-CN" sz="2800" dirty="0" smtClean="0">
              <a:solidFill>
                <a:srgbClr val="008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4860032" y="2670449"/>
            <a:ext cx="4104456" cy="522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引人注意</a:t>
            </a:r>
            <a:r>
              <a:rPr lang="zh-CN" altLang="zh-CN" sz="2800" dirty="0">
                <a:latin typeface="Calibri" panose="020F0502020204030204" pitchFamily="34" charset="0"/>
                <a:ea typeface="黑体" panose="02010609060101010101" pitchFamily="49" charset="-122"/>
              </a:rPr>
              <a:t>的是长大的</a:t>
            </a:r>
            <a:r>
              <a:rPr lang="zh-CN" altLang="zh-CN" sz="2800" dirty="0" smtClean="0">
                <a:latin typeface="Calibri" panose="020F0502020204030204" pitchFamily="34" charset="0"/>
                <a:ea typeface="黑体" panose="02010609060101010101" pitchFamily="49" charset="-122"/>
              </a:rPr>
              <a:t>叶子</a:t>
            </a:r>
            <a:endParaRPr lang="zh-CN" altLang="zh-CN" sz="2800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0112" y="1841922"/>
            <a:ext cx="1845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色彩变化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148" name="Picture 4" descr="https://ss0.bdstatic.com/70cFuHSh_Q1YnxGkpoWK1HF6hhy/it/u=1595349945,3730512587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4810"/>
            <a:ext cx="3528392" cy="2646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51933"/>
            <a:ext cx="3096344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爬山虎的脚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11"/>
          <p:cNvSpPr txBox="1"/>
          <p:nvPr/>
        </p:nvSpPr>
        <p:spPr>
          <a:xfrm>
            <a:off x="323528" y="1690907"/>
            <a:ext cx="4032448" cy="2031325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    今年，我注意了，原来爬山虎是有脚的。爬山虎的脚</a:t>
            </a:r>
            <a:r>
              <a:rPr lang="zh-CN" altLang="en-US" dirty="0">
                <a:solidFill>
                  <a:srgbClr val="FF0000"/>
                </a:solidFill>
              </a:rPr>
              <a:t>长在茎上</a:t>
            </a:r>
            <a:r>
              <a:rPr lang="zh-CN" altLang="en-US" dirty="0"/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4024" r="12154" b="11118"/>
          <a:stretch/>
        </p:blipFill>
        <p:spPr>
          <a:xfrm>
            <a:off x="5148745" y="3284984"/>
            <a:ext cx="377091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2"/>
          <p:cNvSpPr txBox="1"/>
          <p:nvPr/>
        </p:nvSpPr>
        <p:spPr>
          <a:xfrm>
            <a:off x="4535996" y="2169353"/>
            <a:ext cx="41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爬山虎的</a:t>
            </a:r>
            <a:r>
              <a:rPr lang="zh-CN" altLang="zh-CN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脚样子</a:t>
            </a:r>
            <a:r>
              <a:rPr lang="zh-CN" altLang="zh-CN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很独特。</a:t>
            </a:r>
            <a:endParaRPr lang="zh-CN" altLang="en-US" sz="2800" dirty="0">
              <a:solidFill>
                <a:srgbClr val="0033CC"/>
              </a:solidFill>
              <a:latin typeface="黑体" pitchFamily="49" charset="-122"/>
              <a:ea typeface="黑体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97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51933"/>
            <a:ext cx="3096344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爬山虎的脚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 Box 11"/>
          <p:cNvSpPr txBox="1"/>
          <p:nvPr/>
        </p:nvSpPr>
        <p:spPr>
          <a:xfrm>
            <a:off x="339855" y="1284381"/>
            <a:ext cx="4056181" cy="2576667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   茎上长叶柄的地方，反面伸出枝状的六七根细丝，这些细丝很像蜗牛的触角。</a:t>
            </a:r>
          </a:p>
        </p:txBody>
      </p:sp>
      <p:sp>
        <p:nvSpPr>
          <p:cNvPr id="8" name="矩形 7"/>
          <p:cNvSpPr/>
          <p:nvPr/>
        </p:nvSpPr>
        <p:spPr>
          <a:xfrm>
            <a:off x="4788023" y="1556792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   我能想象</a:t>
            </a:r>
            <a:r>
              <a:rPr lang="zh-CN" altLang="en-US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出爬山虎细丝的样子</a:t>
            </a:r>
            <a:r>
              <a:rPr lang="zh-CN" altLang="en-US" sz="2800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，句子写出</a:t>
            </a:r>
            <a:r>
              <a:rPr lang="zh-CN" altLang="en-US" sz="2800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了爬山虎的脚很细的特点。</a:t>
            </a:r>
          </a:p>
        </p:txBody>
      </p:sp>
      <p:pic>
        <p:nvPicPr>
          <p:cNvPr id="1026" name="Picture 2" descr="https://ss3.bdstatic.com/70cFv8Sh_Q1YnxGkpoWK1HF6hhy/it/u=2063294,2142557605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418351" cy="2563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96697075941&amp;di=05497235cc6e16562c29158e2b8189ec&amp;imgtype=0&amp;src=http%3A%2F%2Fxiaoyu.pep.com.cn%2Fxxsx_176835%2Fxxsxtp%2F201008%2FW0201008186505629298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" b="26688"/>
          <a:stretch/>
        </p:blipFill>
        <p:spPr bwMode="auto">
          <a:xfrm>
            <a:off x="5528794" y="3592462"/>
            <a:ext cx="2664296" cy="3048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51933"/>
            <a:ext cx="3096344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爬山虎的脚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683568" y="1295255"/>
            <a:ext cx="3636404" cy="1930337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细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丝跟新叶子一样，也是嫩红的。这就是爬山虎的脚。</a:t>
            </a:r>
          </a:p>
        </p:txBody>
      </p:sp>
      <p:sp>
        <p:nvSpPr>
          <p:cNvPr id="8" name="矩形 7"/>
          <p:cNvSpPr/>
          <p:nvPr/>
        </p:nvSpPr>
        <p:spPr>
          <a:xfrm>
            <a:off x="4530925" y="1567925"/>
            <a:ext cx="3785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写出爬山虎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细丝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的颜色特点。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 descr="https://timgsa.baidu.com/timg?image&amp;quality=80&amp;size=b9999_10000&amp;sec=1596697486879&amp;di=c965d7e816511273873ae5937c471ec2&amp;imgtype=0&amp;src=http%3A%2F%2Fxiaoyu.pep.com.cn%2Fxxsx_176835%2Fxxsxtp%2F201008%2FW020100818650560267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32344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596697562969&amp;di=219f375c5efcd8df2820904b90da4cbe&amp;imgtype=0&amp;src=http%3A%2F%2Fc.hiphotos.baidu.com%2Fzhidao%2Fpic%2Fitem%2F8326cffc1e178a82eb2efadff603738da977e8b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b="2694"/>
          <a:stretch/>
        </p:blipFill>
        <p:spPr bwMode="auto">
          <a:xfrm>
            <a:off x="4629270" y="3717031"/>
            <a:ext cx="3364751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1933"/>
            <a:ext cx="3312368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爬山虎的“爬”</a:t>
            </a:r>
            <a:endParaRPr lang="zh-CN" altLang="en-US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509462" y="1844824"/>
            <a:ext cx="8145462" cy="2677656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   </a:t>
            </a:r>
            <a:r>
              <a:rPr lang="zh-CN" altLang="en-US" dirty="0" smtClean="0"/>
              <a:t> 爬山虎</a:t>
            </a:r>
            <a:r>
              <a:rPr lang="zh-CN" altLang="en-US" dirty="0"/>
              <a:t>的脚步触着墙的时候，六七根细丝的头上就变成小圆片，巴住墙。细丝原先是直的，现在弯曲了，把爬山虎的嫩茎拉一把，使它紧贴在墙上。爬山虎就是这样一脚一脚地往上爬。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6069" y="1124744"/>
            <a:ext cx="7758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读一读，用“</a:t>
            </a:r>
            <a:r>
              <a:rPr kumimoji="0" lang="zh-CN" altLang="en-US" sz="280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▲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”划出爬山虎在墙上爬的动作。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09462" y="1841782"/>
            <a:ext cx="8145462" cy="2677656"/>
          </a:xfrm>
          <a:prstGeom prst="rect">
            <a:avLst/>
          </a:prstGeom>
          <a:ln w="28575">
            <a:solidFill>
              <a:srgbClr val="0033CC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50000"/>
              </a:lnSpc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   </a:t>
            </a:r>
            <a:r>
              <a:rPr lang="zh-CN" altLang="en-US" dirty="0" smtClean="0"/>
              <a:t> 爬山虎</a:t>
            </a:r>
            <a:r>
              <a:rPr lang="zh-CN" altLang="en-US" dirty="0"/>
              <a:t>的脚步</a:t>
            </a:r>
            <a:r>
              <a:rPr lang="zh-CN" altLang="en-US" dirty="0">
                <a:solidFill>
                  <a:srgbClr val="FF0000"/>
                </a:solidFill>
              </a:rPr>
              <a:t>触</a:t>
            </a:r>
            <a:r>
              <a:rPr lang="zh-CN" altLang="en-US" dirty="0"/>
              <a:t>着墙的时候，六七根细丝的头上就</a:t>
            </a:r>
            <a:r>
              <a:rPr lang="zh-CN" altLang="en-US" dirty="0">
                <a:solidFill>
                  <a:srgbClr val="FF0000"/>
                </a:solidFill>
              </a:rPr>
              <a:t>变</a:t>
            </a:r>
            <a:r>
              <a:rPr lang="zh-CN" altLang="en-US" dirty="0"/>
              <a:t>成小圆片，</a:t>
            </a:r>
            <a:r>
              <a:rPr lang="zh-CN" altLang="en-US" dirty="0">
                <a:solidFill>
                  <a:srgbClr val="FF0000"/>
                </a:solidFill>
              </a:rPr>
              <a:t>巴</a:t>
            </a:r>
            <a:r>
              <a:rPr lang="zh-CN" altLang="en-US" dirty="0"/>
              <a:t>住墙。细丝原先是直的，现在弯曲了，把爬山虎的嫩茎</a:t>
            </a:r>
            <a:r>
              <a:rPr lang="zh-CN" altLang="en-US" dirty="0">
                <a:solidFill>
                  <a:srgbClr val="FF0000"/>
                </a:solidFill>
              </a:rPr>
              <a:t>拉</a:t>
            </a:r>
            <a:r>
              <a:rPr lang="zh-CN" altLang="en-US" dirty="0"/>
              <a:t>一把，使它紧</a:t>
            </a:r>
            <a:r>
              <a:rPr lang="zh-CN" altLang="en-US" dirty="0">
                <a:solidFill>
                  <a:srgbClr val="FF0000"/>
                </a:solidFill>
              </a:rPr>
              <a:t>贴</a:t>
            </a:r>
            <a:r>
              <a:rPr lang="zh-CN" altLang="en-US" dirty="0"/>
              <a:t>在墙上。爬山虎就是这样一脚一脚地往上</a:t>
            </a:r>
            <a:r>
              <a:rPr lang="zh-CN" altLang="en-US" dirty="0">
                <a:solidFill>
                  <a:srgbClr val="FF0000"/>
                </a:solidFill>
              </a:rPr>
              <a:t>爬</a:t>
            </a:r>
            <a:r>
              <a:rPr lang="zh-CN" altLang="en-US" dirty="0"/>
              <a:t>。 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487129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这些动词准确、清楚地描述了爬山虎爬墙的过程</a:t>
            </a:r>
          </a:p>
        </p:txBody>
      </p:sp>
    </p:spTree>
    <p:extLst>
      <p:ext uri="{BB962C8B-B14F-4D97-AF65-F5344CB8AC3E}">
        <p14:creationId xmlns:p14="http://schemas.microsoft.com/office/powerpoint/2010/main" val="10570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1173</Words>
  <Application>Microsoft Office PowerPoint</Application>
  <PresentationFormat>全屏显示(4:3)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蔡芸</cp:lastModifiedBy>
  <cp:revision>48</cp:revision>
  <dcterms:created xsi:type="dcterms:W3CDTF">2020-08-05T02:47:56Z</dcterms:created>
  <dcterms:modified xsi:type="dcterms:W3CDTF">2023-01-10T05:40:20Z</dcterms:modified>
</cp:coreProperties>
</file>