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9" r:id="rId4"/>
    <p:sldId id="258" r:id="rId5"/>
    <p:sldId id="271" r:id="rId6"/>
    <p:sldId id="261" r:id="rId7"/>
    <p:sldId id="260" r:id="rId8"/>
    <p:sldId id="265" r:id="rId9"/>
    <p:sldId id="268" r:id="rId10"/>
    <p:sldId id="262" r:id="rId11"/>
    <p:sldId id="267" r:id="rId12"/>
    <p:sldId id="269" r:id="rId13"/>
    <p:sldId id="264" r:id="rId14"/>
    <p:sldId id="272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F4E"/>
    <a:srgbClr val="D19D1C"/>
    <a:srgbClr val="E7AE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84" y="-390"/>
      </p:cViewPr>
      <p:guideLst>
        <p:guide orient="horz" pos="1637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5D93-BF0E-4ABD-8AFE-B85F05B0CDD4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2A8CC-F73F-4444-BA45-E7E7B0BF52D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5838" y="151664"/>
            <a:ext cx="686988" cy="27003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5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草船借箭</a:t>
            </a: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97036" y="1114426"/>
            <a:ext cx="6949928" cy="3504417"/>
            <a:chOff x="1496680" y="1476374"/>
            <a:chExt cx="7266319" cy="4386807"/>
          </a:xfrm>
        </p:grpSpPr>
        <p:sp>
          <p:nvSpPr>
            <p:cNvPr id="22" name="矩形 21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23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88733" y="1260634"/>
            <a:ext cx="3149441" cy="2301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11855" y="1525905"/>
            <a:ext cx="834203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>
                <a:solidFill>
                  <a:srgbClr val="002060"/>
                </a:solidFill>
              </a:rPr>
              <a:t>学弈</a:t>
            </a:r>
          </a:p>
        </p:txBody>
      </p:sp>
      <p:pic>
        <p:nvPicPr>
          <p:cNvPr id="20" name="图片 19" descr="J(7~%~CR%W}BP1N4SXY~MU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485" y="1260634"/>
            <a:ext cx="3054191" cy="23017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94955" y="1029077"/>
            <a:ext cx="2163962" cy="191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59280" y="1173932"/>
            <a:ext cx="6560122" cy="3969568"/>
            <a:chOff x="1496680" y="1476373"/>
            <a:chExt cx="7266319" cy="4386808"/>
          </a:xfrm>
        </p:grpSpPr>
        <p:sp>
          <p:nvSpPr>
            <p:cNvPr id="36" name="矩形 35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37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724598" y="1587983"/>
            <a:ext cx="7518921" cy="3104367"/>
            <a:chOff x="2859509" y="2609850"/>
            <a:chExt cx="9332491" cy="4139156"/>
          </a:xfrm>
        </p:grpSpPr>
        <p:sp>
          <p:nvSpPr>
            <p:cNvPr id="27" name="矩形 26"/>
            <p:cNvSpPr/>
            <p:nvPr/>
          </p:nvSpPr>
          <p:spPr>
            <a:xfrm>
              <a:off x="2859509" y="2609850"/>
              <a:ext cx="9332491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3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13" flipH="1">
            <a:off x="1717265" y="1424362"/>
            <a:ext cx="1806331" cy="229477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86918" flipH="1">
            <a:off x="7368736" y="2349817"/>
            <a:ext cx="848674" cy="12323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29051" y="2262663"/>
            <a:ext cx="3006566" cy="7610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500" b="1">
                <a:latin typeface="楷体_GB2312" panose="02010609030101010101" charset="-122"/>
                <a:ea typeface="楷体_GB2312" panose="02010609030101010101" charset="-122"/>
              </a:rPr>
              <a:t>两小儿辩日</a:t>
            </a:r>
          </a:p>
        </p:txBody>
      </p:sp>
      <p:pic>
        <p:nvPicPr>
          <p:cNvPr id="6" name="图片 5" descr="图片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4627"/>
            <a:ext cx="1728192" cy="7314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41231" y="1440363"/>
            <a:ext cx="7702769" cy="3504418"/>
            <a:chOff x="1496680" y="1476373"/>
            <a:chExt cx="7266319" cy="4386808"/>
          </a:xfrm>
        </p:grpSpPr>
        <p:sp>
          <p:nvSpPr>
            <p:cNvPr id="46" name="矩形 45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7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991917" y="1897354"/>
            <a:ext cx="3883708" cy="3433289"/>
            <a:chOff x="3390900" y="2609850"/>
            <a:chExt cx="8801100" cy="4139156"/>
          </a:xfrm>
        </p:grpSpPr>
        <p:sp>
          <p:nvSpPr>
            <p:cNvPr id="44" name="矩形 43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2" name="文本框 16"/>
          <p:cNvSpPr txBox="1"/>
          <p:nvPr/>
        </p:nvSpPr>
        <p:spPr>
          <a:xfrm>
            <a:off x="3231238" y="2079986"/>
            <a:ext cx="507831" cy="131492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>
              <a:defRPr/>
            </a:pP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孔子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22302" y="1934461"/>
            <a:ext cx="1623614" cy="23900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96803" y="1395413"/>
            <a:ext cx="3996214" cy="31716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381000">
              <a:lnSpc>
                <a:spcPct val="180000"/>
              </a:lnSpc>
            </a:pPr>
            <a:r>
              <a:rPr lang="zh-CN" altLang="en-US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孔子（公元前551年9月28日？―公元前479年4月11日），子姓，孔氏，名丘，字仲尼，春秋末期鲁国陬邑（今山东曲阜）人，祖籍宋国栗邑（今河南夏邑），中国古代思想家、教育家，儒家学派创始人。</a:t>
            </a:r>
            <a:endParaRPr lang="zh-CN" altLang="en-US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342900">
              <a:lnSpc>
                <a:spcPct val="180000"/>
              </a:lnSpc>
              <a:extLst>
                <a:ext uri="{35155182-B16C-46BC-9424-99874614C6A1}">
                  <wpsdc:indentchars xmlns="" xmlns:wpsdc="http://www.wps.cn/officeDocument/2017/drawingmlCustomData" val="200" checksum="59296752"/>
                </a:ext>
              </a:extLst>
            </a:pPr>
            <a:r>
              <a:rPr lang="zh-CN" altLang="en-US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春秋末期思想家、政治家、教育家。儒家学派创始人。其一生言行被他的学生编成《论语》一书。</a:t>
            </a:r>
            <a:endParaRPr lang="zh-CN" altLang="en-US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1026" name="Picture 2" descr="https://gss2.bdstatic.com/-fo3dSag_xI4khGkpoWK1HF6hhy/baike/c0%3Dbaike92%2C5%2C5%2C92%2C30/sign=b2672b69c8ef7609280691cd4fb4c8a9/50da81cb39dbb6fdecf5cad20a24ab18962b37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232536" y="1975486"/>
            <a:ext cx="1714976" cy="22369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912293" y="717862"/>
            <a:ext cx="6981349" cy="3854462"/>
            <a:chOff x="2115614" y="1571625"/>
            <a:chExt cx="9308465" cy="5139282"/>
          </a:xfrm>
        </p:grpSpPr>
        <p:sp>
          <p:nvSpPr>
            <p:cNvPr id="38" name="矩形 37"/>
            <p:cNvSpPr/>
            <p:nvPr/>
          </p:nvSpPr>
          <p:spPr>
            <a:xfrm>
              <a:off x="2115614" y="1571625"/>
              <a:ext cx="9308465" cy="5138420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pic>
          <p:nvPicPr>
            <p:cNvPr id="3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719557" y="792783"/>
            <a:ext cx="6548914" cy="3290105"/>
            <a:chOff x="1496681" y="1476374"/>
            <a:chExt cx="8731885" cy="4386807"/>
          </a:xfrm>
        </p:grpSpPr>
        <p:sp>
          <p:nvSpPr>
            <p:cNvPr id="34" name="矩形 33"/>
            <p:cNvSpPr/>
            <p:nvPr/>
          </p:nvSpPr>
          <p:spPr>
            <a:xfrm>
              <a:off x="1571611" y="1476374"/>
              <a:ext cx="8656955" cy="4386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3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488" y="456528"/>
            <a:ext cx="3361932" cy="4492382"/>
          </a:xfrm>
          <a:prstGeom prst="rect">
            <a:avLst/>
          </a:prstGeom>
        </p:spPr>
      </p:pic>
      <p:sp>
        <p:nvSpPr>
          <p:cNvPr id="40" name="文本框 20"/>
          <p:cNvSpPr txBox="1"/>
          <p:nvPr/>
        </p:nvSpPr>
        <p:spPr>
          <a:xfrm>
            <a:off x="1849755" y="1152525"/>
            <a:ext cx="6345079" cy="28384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</a:t>
            </a:r>
            <a:r>
              <a:rPr lang="en-US" altLang="zh-CN" sz="1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孔子/东游，见两小儿/辩斗，问其故。  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一儿曰：“我以/日始出时/去人近，而/日中时/远也。”  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一儿曰：“我以/日初出/远，而日中时/近也。”  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一儿曰：“日初出/大如车盖，及/日中/则如盘盂，此不为/远者小/而近者大乎？” 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    一儿曰：“日初出/沧沧凉凉，及其/日中/如探汤，此不为/近者热/而远者凉乎？”  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孔子/不能/决也。  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两小儿笑曰：“孰为汝 /多知乎？ ”   </a:t>
            </a:r>
          </a:p>
        </p:txBody>
      </p:sp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84569" y="456639"/>
            <a:ext cx="5942660" cy="3504418"/>
            <a:chOff x="1496680" y="1476373"/>
            <a:chExt cx="7266319" cy="4386808"/>
          </a:xfrm>
        </p:grpSpPr>
        <p:sp>
          <p:nvSpPr>
            <p:cNvPr id="46" name="矩形 45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47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947372" y="813827"/>
            <a:ext cx="7802880" cy="3929232"/>
            <a:chOff x="3390900" y="1510030"/>
            <a:chExt cx="9499159" cy="5238976"/>
          </a:xfrm>
        </p:grpSpPr>
        <p:sp>
          <p:nvSpPr>
            <p:cNvPr id="44" name="矩形 43"/>
            <p:cNvSpPr/>
            <p:nvPr/>
          </p:nvSpPr>
          <p:spPr>
            <a:xfrm>
              <a:off x="3390900" y="1510030"/>
              <a:ext cx="9499159" cy="4665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45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1586" y="3507580"/>
            <a:ext cx="2668301" cy="14131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92530" y="1010603"/>
            <a:ext cx="6820853" cy="173124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228600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体验“辩日”过程</a:t>
            </a:r>
          </a:p>
          <a:p>
            <a:pPr indent="228600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</a:t>
            </a:r>
            <a:r>
              <a:rPr lang="en-US" altLang="zh-CN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）小组内分角色读一读两小儿的对话，说说对话的内容是什么。</a:t>
            </a:r>
          </a:p>
          <a:p>
            <a:pPr indent="228600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</a:t>
            </a:r>
            <a:r>
              <a:rPr lang="en-US" altLang="zh-CN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）找出两小儿各自的观点和相应的理由。</a:t>
            </a:r>
          </a:p>
          <a:p>
            <a:pPr indent="228600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</a:t>
            </a:r>
            <a:r>
              <a:rPr lang="en-US" altLang="zh-CN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）利用表格，帮助学生整理从文中提取的相关信息，从而梳理出他们是怎样说明自己观点的。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287304" y="2494598"/>
          <a:ext cx="6439853" cy="1259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725"/>
                <a:gridCol w="1609249"/>
                <a:gridCol w="1609249"/>
                <a:gridCol w="1611630"/>
              </a:tblGrid>
              <a:tr h="2057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人物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观点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现象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依据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24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小儿甲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日始出时去人近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日初出大如车盖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近者大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图片 10" descr="图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6393" y="-41597"/>
            <a:ext cx="1741788" cy="4983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099401" y="1039198"/>
            <a:ext cx="4061460" cy="3854462"/>
            <a:chOff x="3901226" y="1417144"/>
            <a:chExt cx="4692664" cy="5139282"/>
          </a:xfrm>
        </p:grpSpPr>
        <p:sp>
          <p:nvSpPr>
            <p:cNvPr id="51" name="矩形 50"/>
            <p:cNvSpPr/>
            <p:nvPr/>
          </p:nvSpPr>
          <p:spPr>
            <a:xfrm>
              <a:off x="3965265" y="1417144"/>
              <a:ext cx="4628625" cy="4000500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pic>
          <p:nvPicPr>
            <p:cNvPr id="5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5678167" y="3640703"/>
              <a:ext cx="1138782" cy="4692664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432561" y="1360473"/>
            <a:ext cx="4722057" cy="3290105"/>
            <a:chOff x="-702591" y="1476374"/>
            <a:chExt cx="9465590" cy="4386807"/>
          </a:xfrm>
        </p:grpSpPr>
        <p:sp>
          <p:nvSpPr>
            <p:cNvPr id="48" name="矩形 47"/>
            <p:cNvSpPr/>
            <p:nvPr/>
          </p:nvSpPr>
          <p:spPr>
            <a:xfrm>
              <a:off x="-702591" y="1476374"/>
              <a:ext cx="9360817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5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866" y="305661"/>
            <a:ext cx="1791954" cy="42693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81639" y="1882140"/>
            <a:ext cx="4171474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</a:rPr>
              <a:t>你赞同哪一个小儿的观点？课后查一查相关资料，请在组内用科学知识说明你的观点，大家一起交流一下吧。</a:t>
            </a:r>
          </a:p>
        </p:txBody>
      </p:sp>
      <p:pic>
        <p:nvPicPr>
          <p:cNvPr id="7" name="图片 6" descr="图片u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2401" y="456832"/>
            <a:ext cx="1805791" cy="4983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968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079307" y="119539"/>
            <a:ext cx="4986338" cy="3800476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3" y="1530569"/>
            <a:ext cx="9143244" cy="3671012"/>
          </a:xfrm>
          <a:prstGeom prst="rect">
            <a:avLst/>
          </a:prstGeom>
        </p:spPr>
      </p:pic>
      <p:sp>
        <p:nvSpPr>
          <p:cNvPr id="42" name="文本框 20"/>
          <p:cNvSpPr txBox="1"/>
          <p:nvPr/>
        </p:nvSpPr>
        <p:spPr>
          <a:xfrm>
            <a:off x="2397443" y="1306354"/>
            <a:ext cx="4349591" cy="7610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14 </a:t>
            </a:r>
            <a:r>
              <a:rPr lang="zh-CN" altLang="en-US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文言文二则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0" y="119633"/>
            <a:ext cx="2078850" cy="189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统编版  语文  六年级  下册</a:t>
            </a:r>
            <a:endParaRPr kumimoji="1" lang="zh-CN" altLang="en-US">
              <a:ea typeface="黑体" panose="02010600030101010101" charset="-122"/>
            </a:endParaRPr>
          </a:p>
        </p:txBody>
      </p:sp>
      <p:pic>
        <p:nvPicPr>
          <p:cNvPr id="10" name="图片 9" descr="图片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3974" y="2542216"/>
            <a:ext cx="1668642" cy="731459"/>
          </a:xfrm>
          <a:prstGeom prst="rect">
            <a:avLst/>
          </a:prstGeom>
        </p:spPr>
      </p:pic>
      <p:pic>
        <p:nvPicPr>
          <p:cNvPr id="11" name="图片 10" descr="图片3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4447" y="3000457"/>
            <a:ext cx="1728192" cy="731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1644" y="1021556"/>
            <a:ext cx="5795679" cy="2594697"/>
          </a:xfrm>
          <a:prstGeom prst="rect">
            <a:avLst/>
          </a:prstGeom>
          <a:solidFill>
            <a:srgbClr val="D19D1C"/>
          </a:solidFill>
          <a:ln>
            <a:noFill/>
          </a:ln>
          <a:effectLst>
            <a:glow>
              <a:schemeClr val="accent1">
                <a:alpha val="60000"/>
              </a:schemeClr>
            </a:glow>
            <a:outerShdw dir="672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40997" y="1421607"/>
            <a:ext cx="6600825" cy="2853213"/>
            <a:chOff x="3390900" y="2609850"/>
            <a:chExt cx="8801100" cy="3794124"/>
          </a:xfrm>
        </p:grpSpPr>
        <p:sp>
          <p:nvSpPr>
            <p:cNvPr id="19" name="矩形 18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7357486" y="1569460"/>
              <a:ext cx="867928" cy="8801100"/>
            </a:xfrm>
            <a:prstGeom prst="rect">
              <a:avLst/>
            </a:prstGeom>
          </p:spPr>
        </p:pic>
      </p:grpSp>
      <p:sp>
        <p:nvSpPr>
          <p:cNvPr id="16" name="文本框 22"/>
          <p:cNvSpPr txBox="1"/>
          <p:nvPr/>
        </p:nvSpPr>
        <p:spPr>
          <a:xfrm>
            <a:off x="6062212" y="1693255"/>
            <a:ext cx="507831" cy="145351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>
              <a:defRPr/>
            </a:pPr>
            <a:r>
              <a:rPr lang="zh-CN" altLang="en-US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学弈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83674" y="1693255"/>
            <a:ext cx="1" cy="188390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0" y="338141"/>
            <a:ext cx="4505659" cy="3961528"/>
            <a:chOff x="-2471" y="705633"/>
            <a:chExt cx="6007545" cy="528203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471" y="1685923"/>
              <a:ext cx="5448300" cy="43017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47083" y="705633"/>
              <a:ext cx="2357991" cy="304245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pic>
        <p:nvPicPr>
          <p:cNvPr id="5" name="图片 4" descr="图片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9852" y="200621"/>
            <a:ext cx="1668642" cy="7314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-1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99201" y="1056715"/>
            <a:ext cx="5979319" cy="3854462"/>
            <a:chOff x="2115614" y="1571625"/>
            <a:chExt cx="7972425" cy="5139282"/>
          </a:xfrm>
        </p:grpSpPr>
        <p:sp>
          <p:nvSpPr>
            <p:cNvPr id="30" name="矩形 29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pic>
          <p:nvPicPr>
            <p:cNvPr id="31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335001" y="923438"/>
            <a:ext cx="5449739" cy="3290105"/>
            <a:chOff x="1496680" y="1476374"/>
            <a:chExt cx="7266319" cy="4386807"/>
          </a:xfrm>
        </p:grpSpPr>
        <p:sp>
          <p:nvSpPr>
            <p:cNvPr id="28" name="矩形 2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7"/>
          <a:stretch>
            <a:fillRect/>
          </a:stretch>
        </p:blipFill>
        <p:spPr>
          <a:xfrm flipH="1">
            <a:off x="5748044" y="126759"/>
            <a:ext cx="2073393" cy="39303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99273" y="1425416"/>
            <a:ext cx="4222909" cy="11763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/>
              <a:t>    </a:t>
            </a:r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</a:rPr>
              <a:t>请同学们自由朗读《学弈》，读准字音，遇到不认识的生字可以联系注释和上下文，理解字义，从而确定读音也可以借助拼音，或标注出来向老师请教。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55195" y="1556761"/>
            <a:ext cx="7106813" cy="3495778"/>
            <a:chOff x="1217670" y="1589203"/>
            <a:chExt cx="8643065" cy="4375992"/>
          </a:xfrm>
        </p:grpSpPr>
        <p:sp>
          <p:nvSpPr>
            <p:cNvPr id="35" name="矩形 34"/>
            <p:cNvSpPr/>
            <p:nvPr/>
          </p:nvSpPr>
          <p:spPr>
            <a:xfrm>
              <a:off x="1268641" y="1589203"/>
              <a:ext cx="8541126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38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969812" y="1074271"/>
              <a:ext cx="1138782" cy="8643065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2488640" y="860581"/>
            <a:ext cx="5597366" cy="3045143"/>
            <a:chOff x="-4287082" y="2609850"/>
            <a:chExt cx="21870899" cy="4574275"/>
          </a:xfrm>
        </p:grpSpPr>
        <p:sp>
          <p:nvSpPr>
            <p:cNvPr id="33" name="矩形 32"/>
            <p:cNvSpPr/>
            <p:nvPr/>
          </p:nvSpPr>
          <p:spPr>
            <a:xfrm>
              <a:off x="-4287082" y="2609850"/>
              <a:ext cx="21870899" cy="4574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4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8080" y="541551"/>
            <a:ext cx="3081426" cy="37627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pic>
        <p:nvPicPr>
          <p:cNvPr id="5" name="图片 4" descr="BB5E20QY~J1SC@7I)(]RC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407" y="997268"/>
            <a:ext cx="5522119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09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687442" y="1204589"/>
            <a:ext cx="6900065" cy="3854462"/>
            <a:chOff x="2115614" y="1571625"/>
            <a:chExt cx="7972425" cy="5139282"/>
          </a:xfrm>
        </p:grpSpPr>
        <p:sp>
          <p:nvSpPr>
            <p:cNvPr id="35" name="矩形 34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pic>
          <p:nvPicPr>
            <p:cNvPr id="38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637002" y="1455723"/>
            <a:ext cx="3624917" cy="3290105"/>
            <a:chOff x="1496680" y="1476374"/>
            <a:chExt cx="7266319" cy="4386807"/>
          </a:xfrm>
        </p:grpSpPr>
        <p:sp>
          <p:nvSpPr>
            <p:cNvPr id="33" name="矩形 32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4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33549" y="3322797"/>
            <a:ext cx="3516154" cy="18207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12506" y="1455896"/>
            <a:ext cx="3258503" cy="23945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孟子（约公元前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372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―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公元前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289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年），名轲，战国时期邹国（现山东邹城）人。战国时思想家、政治家、教育家。是孔子以后的儒学大师，被尊称为“亚圣”，后世将他与孔子合称为“孔孟”。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27562" r="4302"/>
          <a:stretch>
            <a:fillRect/>
          </a:stretch>
        </p:blipFill>
        <p:spPr>
          <a:xfrm>
            <a:off x="708660" y="1302068"/>
            <a:ext cx="2797493" cy="2743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80800" y="1345559"/>
            <a:ext cx="6326904" cy="3854462"/>
            <a:chOff x="2115614" y="1571625"/>
            <a:chExt cx="7972425" cy="5139282"/>
          </a:xfrm>
        </p:grpSpPr>
        <p:sp>
          <p:nvSpPr>
            <p:cNvPr id="53" name="矩形 52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pic>
          <p:nvPicPr>
            <p:cNvPr id="54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994887" y="1587892"/>
            <a:ext cx="8313940" cy="3290105"/>
            <a:chOff x="1496680" y="1476374"/>
            <a:chExt cx="7266319" cy="4386807"/>
          </a:xfrm>
        </p:grpSpPr>
        <p:sp>
          <p:nvSpPr>
            <p:cNvPr id="51" name="矩形 50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5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3355" y="2551748"/>
            <a:ext cx="2999423" cy="2854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60796" y="1951673"/>
            <a:ext cx="5645468" cy="17302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</a:t>
            </a:r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结合课文后的注释，理解课文每一句话，然后说说这篇课文主要讲了什么内容？</a:t>
            </a:r>
          </a:p>
          <a:p>
            <a:pPr algn="l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（1）学生借助课文后的注释，自己理解课文内容。</a:t>
            </a:r>
          </a:p>
          <a:p>
            <a:pPr algn="l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（2）同桌互补，相互纠正，不明白的记下来。</a:t>
            </a:r>
          </a:p>
          <a:p>
            <a:pPr algn="l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</a:t>
            </a:r>
            <a:r>
              <a:rPr lang="en-US" altLang="zh-CN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）根据事情的起因、经过、结果概括一下这篇文言文讲了一个什么故事。</a:t>
            </a:r>
          </a:p>
        </p:txBody>
      </p:sp>
      <p:pic>
        <p:nvPicPr>
          <p:cNvPr id="11" name="图片 10" descr="图片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6282" y="587332"/>
            <a:ext cx="1632069" cy="4251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65110" y="1235524"/>
            <a:ext cx="8013780" cy="4486013"/>
            <a:chOff x="3390900" y="2609850"/>
            <a:chExt cx="8801100" cy="4139156"/>
          </a:xfrm>
        </p:grpSpPr>
        <p:sp>
          <p:nvSpPr>
            <p:cNvPr id="59" name="矩形 58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60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70" name="图片 6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645" y="2199799"/>
            <a:ext cx="1980724" cy="22074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5836" y="1525906"/>
            <a:ext cx="4251960" cy="3452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</a:rPr>
              <a:t>同拜一人为师，为什么结果却截然不同？</a:t>
            </a:r>
          </a:p>
        </p:txBody>
      </p:sp>
      <p:pic>
        <p:nvPicPr>
          <p:cNvPr id="6" name="图片 5" descr="JTD2@%((1PEYW6N30D{0(K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45920" y="2009775"/>
            <a:ext cx="3081338" cy="2258378"/>
          </a:xfrm>
          <a:prstGeom prst="rect">
            <a:avLst/>
          </a:prstGeom>
        </p:spPr>
      </p:pic>
      <p:pic>
        <p:nvPicPr>
          <p:cNvPr id="11" name="图片 10" descr="图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36583" y="643437"/>
            <a:ext cx="1741788" cy="4983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443" y="-1"/>
            <a:ext cx="9152740" cy="51435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296" y="0"/>
            <a:ext cx="4986338" cy="5143500"/>
          </a:xfrm>
          <a:prstGeom prst="rect">
            <a:avLst/>
          </a:prstGeom>
          <a:solidFill>
            <a:srgbClr val="D1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14512" y="1709737"/>
            <a:ext cx="7114976" cy="3504418"/>
            <a:chOff x="1496680" y="1476373"/>
            <a:chExt cx="7266319" cy="4386808"/>
          </a:xfrm>
        </p:grpSpPr>
        <p:sp>
          <p:nvSpPr>
            <p:cNvPr id="47" name="矩形 46"/>
            <p:cNvSpPr/>
            <p:nvPr/>
          </p:nvSpPr>
          <p:spPr>
            <a:xfrm>
              <a:off x="2343853" y="1476373"/>
              <a:ext cx="6419146" cy="297159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pic>
          <p:nvPicPr>
            <p:cNvPr id="48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3372006" y="1118066"/>
            <a:ext cx="4503181" cy="3104367"/>
            <a:chOff x="3390900" y="2609850"/>
            <a:chExt cx="8801100" cy="4139156"/>
          </a:xfrm>
        </p:grpSpPr>
        <p:sp>
          <p:nvSpPr>
            <p:cNvPr id="45" name="矩形 44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60" y="2155367"/>
            <a:ext cx="2851991" cy="28519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1" y="92609"/>
            <a:ext cx="2078850" cy="162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14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kumimoji="1" lang="en-US" altLang="zh-CN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kumimoji="1" lang="zh-CN" altLang="en-US" sz="900" dirty="0">
                <a:solidFill>
                  <a:sysClr val="windowText" lastClr="00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文言文二则</a:t>
            </a:r>
            <a:endParaRPr kumimoji="1" lang="zh-CN" altLang="en-US" sz="900" kern="0" dirty="0">
              <a:solidFill>
                <a:sysClr val="windowText" lastClr="000000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23" y="186906"/>
            <a:ext cx="686988" cy="270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15202" y="1627346"/>
            <a:ext cx="4216241" cy="11763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1、请学生谈谈学习本文的体会。（做什么事只有专心致志、一心一意才能成功。)</a:t>
            </a:r>
          </a:p>
          <a:p>
            <a:pPr algn="l"/>
            <a:r>
              <a:rPr lang="zh-CN" altLang="en-US"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2、联系生活实际说一说。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35,&quot;width&quot;:415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75,&quot;width&quot;:460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6826.834645669293,&quot;width&quot;:2760.324723052254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4bba0658-95d1-40c0-bce6-1f19d51aeda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481</Words>
  <Application>Microsoft Office PowerPoint</Application>
  <PresentationFormat>全屏显示(16:9)</PresentationFormat>
  <Paragraphs>62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29</cp:revision>
  <dcterms:created xsi:type="dcterms:W3CDTF">2019-11-12T01:15:00Z</dcterms:created>
  <dcterms:modified xsi:type="dcterms:W3CDTF">2021-06-23T05:34:03Z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