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636" r:id="rId3"/>
    <p:sldId id="625" r:id="rId4"/>
    <p:sldId id="661" r:id="rId5"/>
    <p:sldId id="660" r:id="rId6"/>
    <p:sldId id="521" r:id="rId7"/>
    <p:sldId id="683" r:id="rId8"/>
    <p:sldId id="608" r:id="rId9"/>
    <p:sldId id="634" r:id="rId10"/>
    <p:sldId id="567" r:id="rId11"/>
    <p:sldId id="684" r:id="rId12"/>
    <p:sldId id="628" r:id="rId13"/>
    <p:sldId id="480" r:id="rId14"/>
    <p:sldId id="635" r:id="rId15"/>
    <p:sldId id="507" r:id="rId16"/>
    <p:sldId id="524" r:id="rId17"/>
    <p:sldId id="481" r:id="rId18"/>
    <p:sldId id="510" r:id="rId19"/>
    <p:sldId id="525" r:id="rId20"/>
    <p:sldId id="561" r:id="rId21"/>
    <p:sldId id="511" r:id="rId22"/>
    <p:sldId id="482" r:id="rId23"/>
    <p:sldId id="526" r:id="rId24"/>
    <p:sldId id="685" r:id="rId25"/>
    <p:sldId id="632" r:id="rId26"/>
    <p:sldId id="633" r:id="rId27"/>
    <p:sldId id="631" r:id="rId28"/>
  </p:sldIdLst>
  <p:sldSz cx="12192000" cy="6858000"/>
  <p:notesSz cx="6858000" cy="9144000"/>
  <p:embeddedFontLst>
    <p:embeddedFont>
      <p:font typeface="楷体" panose="02010609060101010101" pitchFamily="49" charset="-122"/>
      <p:regular r:id="rId34"/>
    </p:embeddedFont>
    <p:embeddedFont>
      <p:font typeface="黑体" panose="02010609060101010101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方正小标宋简体" panose="03000509000000000000" charset="-122"/>
      <p:regular r:id="rId40"/>
    </p:embeddedFont>
    <p:embeddedFont>
      <p:font typeface="等线 Light" panose="02010600030101010101" charset="-122"/>
      <p:regular r:id="rId41"/>
    </p:embeddedFont>
    <p:embeddedFont>
      <p:font typeface="Calibri Light" panose="020F0302020204030204" charset="0"/>
      <p:regular r:id="rId42"/>
      <p:italic r:id="rId43"/>
    </p:embeddedFont>
    <p:embeddedFont>
      <p:font typeface="等线" panose="02010600030101010101" charset="-122"/>
      <p:regular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用户" initials="" lastIdx="1" clrIdx="0"/>
  <p:cmAuthor id="1" name="橘子 设计" initials="橘子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359"/>
    <a:srgbClr val="B8A89B"/>
    <a:srgbClr val="9B5831"/>
    <a:srgbClr val="774243"/>
    <a:srgbClr val="000000"/>
    <a:srgbClr val="978165"/>
    <a:srgbClr val="7D7F75"/>
    <a:srgbClr val="EBCFA9"/>
    <a:srgbClr val="D0C0A6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83" autoAdjust="0"/>
  </p:normalViewPr>
  <p:slideViewPr>
    <p:cSldViewPr showGuides="1">
      <p:cViewPr>
        <p:scale>
          <a:sx n="50" d="100"/>
          <a:sy n="50" d="100"/>
        </p:scale>
        <p:origin x="1906" y="624"/>
      </p:cViewPr>
      <p:guideLst>
        <p:guide orient="horz" pos="2161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50.xml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CDB31A74-C3DD-4847-A422-3BFED3B51CCD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4CF7-2999-4534-82A3-86B251C5B8B4}" type="slidenum">
              <a:rPr lang="zh-TW" altLang="en-US" smtClean="0"/>
            </a:fld>
            <a:endParaRPr lang="en-US" altLang="zh-TW"/>
          </a:p>
        </p:txBody>
      </p:sp>
      <p:sp>
        <p:nvSpPr>
          <p:cNvPr id="6" name="圆角矩形 5"/>
          <p:cNvSpPr/>
          <p:nvPr userDrawn="1"/>
        </p:nvSpPr>
        <p:spPr>
          <a:xfrm>
            <a:off x="102235" y="116205"/>
            <a:ext cx="11970385" cy="663702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"/>
            <a:ext cx="12192000" cy="682407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59668" y="33925"/>
            <a:ext cx="12072664" cy="6790149"/>
          </a:xfrm>
          <a:prstGeom prst="rect">
            <a:avLst/>
          </a:prstGeom>
          <a:blipFill dpi="0" rotWithShape="1">
            <a:blip r:embed="rId3">
              <a:alphaModFix amt="13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9668" y="33925"/>
            <a:ext cx="12072664" cy="6790149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 rot="20202590">
            <a:off x="4941624" y="3121224"/>
            <a:ext cx="22148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>
                <a:solidFill>
                  <a:schemeClr val="bg1">
                    <a:lumMod val="85000"/>
                    <a:alpha val="4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3200">
              <a:solidFill>
                <a:schemeClr val="bg1">
                  <a:lumMod val="85000"/>
                  <a:alpha val="4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102235" y="116205"/>
            <a:ext cx="11970385" cy="663702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 userDrawn="1"/>
        </p:nvSpPr>
        <p:spPr>
          <a:xfrm>
            <a:off x="102235" y="116205"/>
            <a:ext cx="11970385" cy="663702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 rot="20202590">
            <a:off x="4941624" y="3121224"/>
            <a:ext cx="22148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>
                <a:solidFill>
                  <a:schemeClr val="bg1">
                    <a:lumMod val="85000"/>
                    <a:alpha val="4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</a:t>
            </a:r>
            <a:endParaRPr lang="zh-CN" altLang="en-US" sz="3200">
              <a:solidFill>
                <a:schemeClr val="bg1">
                  <a:lumMod val="85000"/>
                  <a:alpha val="4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 userDrawn="1"/>
        </p:nvSpPr>
        <p:spPr>
          <a:xfrm>
            <a:off x="102235" y="116205"/>
            <a:ext cx="11970385" cy="663702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 userDrawn="1"/>
        </p:nvSpPr>
        <p:spPr>
          <a:xfrm>
            <a:off x="102235" y="116205"/>
            <a:ext cx="11970385" cy="6637020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3EEE-3D49-4E32-BEE4-A4BF814849C9}" type="slidenum">
              <a:rPr lang="zh-TW" altLang="en-US" smtClean="0"/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tags" Target="../tags/tag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7.GIF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19.png"/><Relationship Id="rId2" Type="http://schemas.openxmlformats.org/officeDocument/2006/relationships/tags" Target="../tags/tag37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7.GIF"/><Relationship Id="rId4" Type="http://schemas.openxmlformats.org/officeDocument/2006/relationships/image" Target="../media/image6.jpe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19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1.jpe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tags" Target="../tags/tag10.xml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0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A8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 rot="3240000">
            <a:off x="2623948" y="3700694"/>
            <a:ext cx="7095808" cy="3442989"/>
          </a:xfrm>
          <a:prstGeom prst="parallelogram">
            <a:avLst>
              <a:gd name="adj" fmla="val 71644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694419" y="-520561"/>
            <a:ext cx="10453842" cy="7958234"/>
            <a:chOff x="4428" y="-877"/>
            <a:chExt cx="15519" cy="11103"/>
          </a:xfrm>
        </p:grpSpPr>
        <p:sp>
          <p:nvSpPr>
            <p:cNvPr id="11" name="矩形 10"/>
            <p:cNvSpPr/>
            <p:nvPr/>
          </p:nvSpPr>
          <p:spPr>
            <a:xfrm>
              <a:off x="11585" y="-877"/>
              <a:ext cx="8362" cy="111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梯形 9"/>
            <p:cNvSpPr/>
            <p:nvPr/>
          </p:nvSpPr>
          <p:spPr>
            <a:xfrm rot="16200000">
              <a:off x="2496" y="1055"/>
              <a:ext cx="11103" cy="7240"/>
            </a:xfrm>
            <a:prstGeom prst="trapezoid">
              <a:avLst>
                <a:gd name="adj" fmla="val 7518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5121403" y="-1611560"/>
            <a:ext cx="11055717" cy="8453623"/>
          </a:xfrm>
          <a:prstGeom prst="rect">
            <a:avLst/>
          </a:prstGeom>
          <a:blipFill dpi="0" rotWithShape="1">
            <a:blip r:embed="rId1">
              <a:alphaModFix amt="27000"/>
            </a:blip>
            <a:srcRect/>
            <a:stretch>
              <a:fillRect l="-972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4" name="平行四边形 13"/>
          <p:cNvSpPr/>
          <p:nvPr/>
        </p:nvSpPr>
        <p:spPr>
          <a:xfrm>
            <a:off x="2751477" y="-141302"/>
            <a:ext cx="5031183" cy="3448422"/>
          </a:xfrm>
          <a:prstGeom prst="parallelogram">
            <a:avLst>
              <a:gd name="adj" fmla="val 71644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31" y="2073666"/>
            <a:ext cx="4457117" cy="44571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8" y="-15937"/>
            <a:ext cx="126014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977301" y="207424"/>
            <a:ext cx="2800767" cy="3170099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l"/>
            <a:r>
              <a:rPr lang="zh-CN" altLang="en-US" sz="19500" spc="400" dirty="0">
                <a:solidFill>
                  <a:srgbClr val="4F5359"/>
                </a:solidFill>
                <a:latin typeface="字魂24号-镇魂手书" panose="00000500000000000000" charset="-122"/>
                <a:ea typeface="字魂24号-镇魂手书" panose="00000500000000000000" charset="-122"/>
              </a:rPr>
              <a:t>慈</a:t>
            </a:r>
            <a:endParaRPr lang="zh-CN" altLang="en-US" sz="19500" spc="400" dirty="0">
              <a:solidFill>
                <a:srgbClr val="4F5359"/>
              </a:solidFill>
              <a:latin typeface="字魂24号-镇魂手书" panose="00000500000000000000" charset="-122"/>
              <a:ea typeface="字魂24号-镇魂手书" panose="0000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57465" y="332789"/>
            <a:ext cx="2800767" cy="3170099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l"/>
            <a:r>
              <a:rPr lang="zh-CN" altLang="en-US" sz="19500" spc="400" dirty="0">
                <a:solidFill>
                  <a:srgbClr val="4F5359"/>
                </a:solidFill>
                <a:latin typeface="字魂24号-镇魂手书" panose="00000500000000000000" charset="-122"/>
                <a:ea typeface="字魂24号-镇魂手书" panose="00000500000000000000" charset="-122"/>
              </a:rPr>
              <a:t>母</a:t>
            </a:r>
            <a:endParaRPr lang="zh-CN" altLang="en-US" sz="19500" spc="400" dirty="0">
              <a:solidFill>
                <a:srgbClr val="4F5359"/>
              </a:solidFill>
              <a:latin typeface="字魂24号-镇魂手书" panose="00000500000000000000" charset="-122"/>
              <a:ea typeface="字魂24号-镇魂手书" panose="0000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51984" y="2750964"/>
            <a:ext cx="2800767" cy="3170099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l"/>
            <a:r>
              <a:rPr lang="zh-CN" altLang="en-US" sz="19500" spc="400" dirty="0">
                <a:solidFill>
                  <a:srgbClr val="4F5359"/>
                </a:solidFill>
                <a:latin typeface="字魂24号-镇魂手书" panose="00000500000000000000" charset="-122"/>
                <a:ea typeface="字魂24号-镇魂手书" panose="00000500000000000000" charset="-122"/>
              </a:rPr>
              <a:t>情</a:t>
            </a:r>
            <a:endParaRPr lang="zh-CN" altLang="en-US" sz="19500" spc="400" dirty="0">
              <a:solidFill>
                <a:srgbClr val="4F5359"/>
              </a:solidFill>
              <a:latin typeface="字魂24号-镇魂手书" panose="00000500000000000000" charset="-122"/>
              <a:ea typeface="字魂24号-镇魂手书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56240" y="2780928"/>
            <a:ext cx="2800767" cy="3170099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l"/>
            <a:r>
              <a:rPr lang="zh-CN" altLang="en-US" sz="19500" spc="400" dirty="0">
                <a:solidFill>
                  <a:srgbClr val="4F5359"/>
                </a:solidFill>
                <a:latin typeface="字魂24号-镇魂手书" panose="00000500000000000000" charset="-122"/>
                <a:ea typeface="字魂24号-镇魂手书" panose="00000500000000000000" charset="-122"/>
              </a:rPr>
              <a:t>深</a:t>
            </a:r>
            <a:endParaRPr lang="zh-CN" altLang="en-US" sz="19500" spc="400" dirty="0">
              <a:solidFill>
                <a:srgbClr val="4F5359"/>
              </a:solidFill>
              <a:latin typeface="字魂24号-镇魂手书" panose="00000500000000000000" charset="-122"/>
              <a:ea typeface="字魂24号-镇魂手书" panose="00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7170" name="图片 1"/>
          <p:cNvPicPr>
            <a:picLocks noChangeAspect="1"/>
          </p:cNvPicPr>
          <p:nvPr/>
        </p:nvPicPr>
        <p:blipFill>
          <a:blip r:embed="rId4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4235251" y="-2995010"/>
            <a:ext cx="3772933" cy="1224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95472" y="1917234"/>
            <a:ext cx="3756660" cy="2261235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任务二</a:t>
            </a: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sz="40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细节雕琢显真情</a:t>
            </a:r>
            <a:endParaRPr lang="zh-CN" sz="40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8100" y="577561"/>
            <a:ext cx="2250552" cy="225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7170" name="图片 1"/>
          <p:cNvPicPr>
            <a:picLocks noChangeAspect="1"/>
          </p:cNvPicPr>
          <p:nvPr/>
        </p:nvPicPr>
        <p:blipFill>
          <a:blip r:embed="rId4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4235251" y="-2995010"/>
            <a:ext cx="3772933" cy="1224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7938" y="1228003"/>
            <a:ext cx="11826240" cy="3415030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学习任务二</a:t>
            </a:r>
            <a:r>
              <a:rPr lang="en-US" altLang="zh-CN" sz="48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默读第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10-34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自然段，边读边想象“寻找母亲”“向母亲要钱”</a:t>
            </a:r>
            <a:endParaRPr lang="en-US" altLang="zh-CN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“母亲塞钱给我”的场景，划出令我“鼻子一酸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的地方。</a:t>
            </a:r>
            <a:endParaRPr lang="zh-CN" altLang="en-US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小组按“读读句子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说说细节</a:t>
            </a:r>
            <a:r>
              <a:rPr lang="en-US" altLang="zh-CN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谈谈感受”的方式交流。</a:t>
            </a:r>
            <a:endParaRPr lang="zh-CN" altLang="en-US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6770" y="334028"/>
            <a:ext cx="2250552" cy="225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551384" y="2132856"/>
            <a:ext cx="10657184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40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背直起来了，我的母亲。转过身来了，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我的母亲。褐色的口罩上方，一双眼神疲惫的眼睛吃惊地望着我，我的母亲的眼睛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551384" y="2132856"/>
            <a:ext cx="10657184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40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背直起来了，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。转过身来了，</a:t>
            </a:r>
            <a:endParaRPr lang="en-US" altLang="zh-CN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。褐色的口罩上方，一双眼神疲惫的眼睛吃惊地望着我，</a:t>
            </a: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的眼睛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905510" y="1381619"/>
            <a:ext cx="10071735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背直起来了，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。转过身来了，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。褐色的口罩上方，一双眼神疲惫的眼睛吃惊地望着我，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的眼睛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5510" y="3739832"/>
            <a:ext cx="9877425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的背直起来了，转过身来了，在褐色的口罩上方，疲惫吃惊地望着我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79776" y="4581128"/>
            <a:ext cx="3711972" cy="2785738"/>
            <a:chOff x="4040212" y="4353719"/>
            <a:chExt cx="3711972" cy="2785738"/>
          </a:xfrm>
        </p:grpSpPr>
        <p:sp>
          <p:nvSpPr>
            <p:cNvPr id="9" name="图文框 8"/>
            <p:cNvSpPr/>
            <p:nvPr/>
          </p:nvSpPr>
          <p:spPr>
            <a:xfrm>
              <a:off x="4727848" y="5205568"/>
              <a:ext cx="3024336" cy="1082040"/>
            </a:xfrm>
            <a:prstGeom prst="frame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   </a:t>
              </a:r>
              <a:r>
                <a:rPr lang="zh-CN" altLang="en-US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慢镜头</a:t>
              </a:r>
              <a:endParaRPr lang="zh-CN" altLang="en-US" sz="3200" dirty="0">
                <a:solidFill>
                  <a:schemeClr val="tx1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212" y="4353719"/>
              <a:ext cx="2083641" cy="278573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>
            <p:custDataLst>
              <p:tags r:id="rId1"/>
            </p:custDataLst>
          </p:nvPr>
        </p:nvSpPr>
        <p:spPr>
          <a:xfrm>
            <a:off x="4943872" y="1700808"/>
            <a:ext cx="6540227" cy="30092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背直起来了，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转过身来了，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altLang="zh-CN" sz="36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褐色的口罩上方，一双眼神疲惫的眼睛吃惊地望着我，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我的母亲的眼睛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6750335" cy="5344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1" name="矩形 4"/>
          <p:cNvSpPr/>
          <p:nvPr>
            <p:custDataLst>
              <p:tags r:id="rId1"/>
            </p:custDataLst>
          </p:nvPr>
        </p:nvSpPr>
        <p:spPr>
          <a:xfrm>
            <a:off x="622935" y="2315845"/>
            <a:ext cx="10285730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母亲说完，立刻又坐了下去，立刻又弯曲了背，立刻又将头俯在缝纫机板上了，立刻又陷入手脚并用的机械忙碌状态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61504" y="4621981"/>
            <a:ext cx="3430244" cy="2704032"/>
            <a:chOff x="4361504" y="4621981"/>
            <a:chExt cx="3430244" cy="27040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504" y="4621981"/>
              <a:ext cx="2022528" cy="2704032"/>
            </a:xfrm>
            <a:prstGeom prst="rect">
              <a:avLst/>
            </a:prstGeom>
          </p:spPr>
        </p:pic>
        <p:sp>
          <p:nvSpPr>
            <p:cNvPr id="10" name="图文框 9"/>
            <p:cNvSpPr/>
            <p:nvPr/>
          </p:nvSpPr>
          <p:spPr>
            <a:xfrm>
              <a:off x="4767412" y="5432977"/>
              <a:ext cx="3024336" cy="1082040"/>
            </a:xfrm>
            <a:prstGeom prst="frame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   </a:t>
              </a:r>
              <a:r>
                <a:rPr lang="zh-CN" altLang="en-US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快镜头</a:t>
              </a:r>
              <a:endParaRPr lang="zh-CN" altLang="en-US" sz="3200" dirty="0">
                <a:solidFill>
                  <a:schemeClr val="tx1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1" name="矩形 4"/>
          <p:cNvSpPr/>
          <p:nvPr>
            <p:custDataLst>
              <p:tags r:id="rId1"/>
            </p:custDataLst>
          </p:nvPr>
        </p:nvSpPr>
        <p:spPr>
          <a:xfrm>
            <a:off x="1127448" y="1340768"/>
            <a:ext cx="9289032" cy="1888490"/>
          </a:xfrm>
          <a:prstGeom prst="rect">
            <a:avLst/>
          </a:prstGeom>
          <a:noFill/>
          <a:ln w="19050">
            <a:noFill/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母亲说完，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又坐了下去，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又弯曲了背，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又将头俯在缝纫机板上了，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又陷入手脚并用的机械忙碌状态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矩形 4"/>
          <p:cNvSpPr/>
          <p:nvPr/>
        </p:nvSpPr>
        <p:spPr>
          <a:xfrm>
            <a:off x="1260922" y="3717032"/>
            <a:ext cx="9155558" cy="21793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母亲说完，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马上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又坐了下去，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赶紧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又弯曲了背，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迅速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又将头俯在缝纫机板上了，立刻又陷入手脚并用的机械忙碌状态……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/>
          <p:cNvSpPr/>
          <p:nvPr/>
        </p:nvSpPr>
        <p:spPr>
          <a:xfrm>
            <a:off x="704850" y="3648710"/>
            <a:ext cx="10285730" cy="21793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800">
              <a:solidFill>
                <a:schemeClr val="tx1"/>
              </a:soli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</p:txBody>
      </p:sp>
      <p:sp>
        <p:nvSpPr>
          <p:cNvPr id="9" name="矩形 4"/>
          <p:cNvSpPr/>
          <p:nvPr>
            <p:custDataLst>
              <p:tags r:id="rId1"/>
            </p:custDataLst>
          </p:nvPr>
        </p:nvSpPr>
        <p:spPr>
          <a:xfrm>
            <a:off x="927735" y="2265045"/>
            <a:ext cx="10285730" cy="18884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母亲说完，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又坐了下去，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又弯曲了背，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又将头俯在缝纫机板上了，</a:t>
            </a: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又陷入手脚并用的机械忙碌状态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67541" y="452669"/>
            <a:ext cx="3895588" cy="3032133"/>
            <a:chOff x="5220072" y="339502"/>
            <a:chExt cx="2921691" cy="2274100"/>
          </a:xfrm>
        </p:grpSpPr>
        <p:sp>
          <p:nvSpPr>
            <p:cNvPr id="8" name="任意多边形 7"/>
            <p:cNvSpPr/>
            <p:nvPr/>
          </p:nvSpPr>
          <p:spPr>
            <a:xfrm rot="16200000">
              <a:off x="6122226" y="2393375"/>
              <a:ext cx="440454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40454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050" name="Picture 2" descr="https://timgsa.baidu.com/timg?image&amp;quality=80&amp;size=b9999_10000&amp;sec=1598433099590&amp;di=d46146447453ec08a2ff1f55a3401837&amp;imgtype=0&amp;src=http%3A%2F%2Fwww.51yuansu.com%2Fpic2%2Fcover%2F00%2F55%2F59%2F582143eb26220_61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39502"/>
              <a:ext cx="2253290" cy="21701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7164288" y="1020673"/>
              <a:ext cx="977475" cy="8072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15</a:t>
              </a:r>
              <a:r>
                <a:rPr lang="zh-CN" altLang="en-US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斤大米 </a:t>
              </a:r>
              <a:endParaRPr lang="zh-CN" altLang="en-US" sz="32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288021" y="548680"/>
            <a:ext cx="5725819" cy="2423537"/>
            <a:chOff x="2107599" y="43853"/>
            <a:chExt cx="5715798" cy="1817653"/>
          </a:xfrm>
        </p:grpSpPr>
        <p:sp>
          <p:nvSpPr>
            <p:cNvPr id="21" name="云形 8"/>
            <p:cNvSpPr/>
            <p:nvPr/>
          </p:nvSpPr>
          <p:spPr>
            <a:xfrm>
              <a:off x="2107599" y="43853"/>
              <a:ext cx="5715798" cy="1817653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-1" fmla="*/ 4693 w 43200"/>
                <a:gd name="connsiteY0-2" fmla="*/ 26177 h 43200"/>
                <a:gd name="connsiteX1-3" fmla="*/ 2160 w 43200"/>
                <a:gd name="connsiteY1-4" fmla="*/ 25380 h 43200"/>
                <a:gd name="connsiteX2-5" fmla="*/ 6928 w 43200"/>
                <a:gd name="connsiteY2-6" fmla="*/ 34899 h 43200"/>
                <a:gd name="connsiteX3-7" fmla="*/ 5820 w 43200"/>
                <a:gd name="connsiteY3-8" fmla="*/ 35280 h 43200"/>
                <a:gd name="connsiteX4-9" fmla="*/ 16478 w 43200"/>
                <a:gd name="connsiteY4-10" fmla="*/ 39090 h 43200"/>
                <a:gd name="connsiteX5-11" fmla="*/ 15810 w 43200"/>
                <a:gd name="connsiteY5-12" fmla="*/ 37350 h 43200"/>
                <a:gd name="connsiteX6-13" fmla="*/ 28827 w 43200"/>
                <a:gd name="connsiteY6-14" fmla="*/ 34751 h 43200"/>
                <a:gd name="connsiteX7-15" fmla="*/ 28560 w 43200"/>
                <a:gd name="connsiteY7-16" fmla="*/ 36660 h 43200"/>
                <a:gd name="connsiteX8-17" fmla="*/ 34129 w 43200"/>
                <a:gd name="connsiteY8-18" fmla="*/ 22954 h 43200"/>
                <a:gd name="connsiteX9-19" fmla="*/ 37380 w 43200"/>
                <a:gd name="connsiteY9-20" fmla="*/ 30090 h 43200"/>
                <a:gd name="connsiteX10-21" fmla="*/ 41798 w 43200"/>
                <a:gd name="connsiteY10-22" fmla="*/ 15354 h 43200"/>
                <a:gd name="connsiteX11-23" fmla="*/ 40350 w 43200"/>
                <a:gd name="connsiteY11-24" fmla="*/ 18030 h 43200"/>
                <a:gd name="connsiteX12-25" fmla="*/ 38324 w 43200"/>
                <a:gd name="connsiteY12-26" fmla="*/ 5426 h 43200"/>
                <a:gd name="connsiteX13-27" fmla="*/ 38400 w 43200"/>
                <a:gd name="connsiteY13-28" fmla="*/ 6690 h 43200"/>
                <a:gd name="connsiteX14-29" fmla="*/ 29078 w 43200"/>
                <a:gd name="connsiteY14-30" fmla="*/ 3952 h 43200"/>
                <a:gd name="connsiteX15-31" fmla="*/ 29820 w 43200"/>
                <a:gd name="connsiteY15-32" fmla="*/ 2340 h 43200"/>
                <a:gd name="connsiteX16-33" fmla="*/ 22141 w 43200"/>
                <a:gd name="connsiteY16-34" fmla="*/ 4720 h 43200"/>
                <a:gd name="connsiteX17-35" fmla="*/ 22500 w 43200"/>
                <a:gd name="connsiteY17-36" fmla="*/ 3330 h 43200"/>
                <a:gd name="connsiteX18-37" fmla="*/ 14000 w 43200"/>
                <a:gd name="connsiteY18-38" fmla="*/ 5192 h 43200"/>
                <a:gd name="connsiteX19-39" fmla="*/ 15300 w 43200"/>
                <a:gd name="connsiteY19-40" fmla="*/ 6540 h 43200"/>
                <a:gd name="connsiteX20-41" fmla="*/ 4127 w 43200"/>
                <a:gd name="connsiteY20-42" fmla="*/ 15789 h 43200"/>
                <a:gd name="connsiteX21-43" fmla="*/ 3900 w 43200"/>
                <a:gd name="connsiteY21-44" fmla="*/ 14370 h 43200"/>
                <a:gd name="connsiteX0-45" fmla="*/ 3936 w 43256"/>
                <a:gd name="connsiteY0-46" fmla="*/ 14229 h 43219"/>
                <a:gd name="connsiteX1-47" fmla="*/ 5659 w 43256"/>
                <a:gd name="connsiteY1-48" fmla="*/ 6766 h 43219"/>
                <a:gd name="connsiteX2-49" fmla="*/ 14041 w 43256"/>
                <a:gd name="connsiteY2-50" fmla="*/ 5061 h 43219"/>
                <a:gd name="connsiteX3-51" fmla="*/ 22492 w 43256"/>
                <a:gd name="connsiteY3-52" fmla="*/ 3291 h 43219"/>
                <a:gd name="connsiteX4-53" fmla="*/ 25785 w 43256"/>
                <a:gd name="connsiteY4-54" fmla="*/ 59 h 43219"/>
                <a:gd name="connsiteX5-55" fmla="*/ 29869 w 43256"/>
                <a:gd name="connsiteY5-56" fmla="*/ 2340 h 43219"/>
                <a:gd name="connsiteX6-57" fmla="*/ 35499 w 43256"/>
                <a:gd name="connsiteY6-58" fmla="*/ 549 h 43219"/>
                <a:gd name="connsiteX7-59" fmla="*/ 38354 w 43256"/>
                <a:gd name="connsiteY7-60" fmla="*/ 5435 h 43219"/>
                <a:gd name="connsiteX8-61" fmla="*/ 42018 w 43256"/>
                <a:gd name="connsiteY8-62" fmla="*/ 10177 h 43219"/>
                <a:gd name="connsiteX9-63" fmla="*/ 41854 w 43256"/>
                <a:gd name="connsiteY9-64" fmla="*/ 15319 h 43219"/>
                <a:gd name="connsiteX10-65" fmla="*/ 43052 w 43256"/>
                <a:gd name="connsiteY10-66" fmla="*/ 23181 h 43219"/>
                <a:gd name="connsiteX11-67" fmla="*/ 37440 w 43256"/>
                <a:gd name="connsiteY11-68" fmla="*/ 30063 h 43219"/>
                <a:gd name="connsiteX12-69" fmla="*/ 35431 w 43256"/>
                <a:gd name="connsiteY12-70" fmla="*/ 35960 h 43219"/>
                <a:gd name="connsiteX13-71" fmla="*/ 28591 w 43256"/>
                <a:gd name="connsiteY13-72" fmla="*/ 36674 h 43219"/>
                <a:gd name="connsiteX14-73" fmla="*/ 23703 w 43256"/>
                <a:gd name="connsiteY14-74" fmla="*/ 42965 h 43219"/>
                <a:gd name="connsiteX15-75" fmla="*/ 16516 w 43256"/>
                <a:gd name="connsiteY15-76" fmla="*/ 39125 h 43219"/>
                <a:gd name="connsiteX16-77" fmla="*/ 5840 w 43256"/>
                <a:gd name="connsiteY16-78" fmla="*/ 35331 h 43219"/>
                <a:gd name="connsiteX17-79" fmla="*/ 1146 w 43256"/>
                <a:gd name="connsiteY17-80" fmla="*/ 31109 h 43219"/>
                <a:gd name="connsiteX18-81" fmla="*/ 2149 w 43256"/>
                <a:gd name="connsiteY18-82" fmla="*/ 25410 h 43219"/>
                <a:gd name="connsiteX19-83" fmla="*/ 31 w 43256"/>
                <a:gd name="connsiteY19-84" fmla="*/ 19563 h 43219"/>
                <a:gd name="connsiteX20-85" fmla="*/ 3899 w 43256"/>
                <a:gd name="connsiteY20-86" fmla="*/ 14366 h 43219"/>
                <a:gd name="connsiteX21-87" fmla="*/ 3936 w 43256"/>
                <a:gd name="connsiteY21-88" fmla="*/ 14229 h 43219"/>
                <a:gd name="connsiteX0-89" fmla="*/ 4729 w 43256"/>
                <a:gd name="connsiteY0-90" fmla="*/ 26036 h 43219"/>
                <a:gd name="connsiteX1-91" fmla="*/ 2196 w 43256"/>
                <a:gd name="connsiteY1-92" fmla="*/ 25239 h 43219"/>
                <a:gd name="connsiteX2-93" fmla="*/ 6964 w 43256"/>
                <a:gd name="connsiteY2-94" fmla="*/ 34758 h 43219"/>
                <a:gd name="connsiteX3-95" fmla="*/ 5856 w 43256"/>
                <a:gd name="connsiteY3-96" fmla="*/ 35139 h 43219"/>
                <a:gd name="connsiteX4-97" fmla="*/ 16514 w 43256"/>
                <a:gd name="connsiteY4-98" fmla="*/ 38949 h 43219"/>
                <a:gd name="connsiteX5-99" fmla="*/ 15846 w 43256"/>
                <a:gd name="connsiteY5-100" fmla="*/ 37209 h 43219"/>
                <a:gd name="connsiteX6-101" fmla="*/ 28863 w 43256"/>
                <a:gd name="connsiteY6-102" fmla="*/ 34610 h 43219"/>
                <a:gd name="connsiteX7-103" fmla="*/ 28596 w 43256"/>
                <a:gd name="connsiteY7-104" fmla="*/ 36519 h 43219"/>
                <a:gd name="connsiteX8-105" fmla="*/ 41834 w 43256"/>
                <a:gd name="connsiteY8-106" fmla="*/ 15213 h 43219"/>
                <a:gd name="connsiteX9-107" fmla="*/ 40386 w 43256"/>
                <a:gd name="connsiteY9-108" fmla="*/ 17889 h 43219"/>
                <a:gd name="connsiteX10-109" fmla="*/ 38360 w 43256"/>
                <a:gd name="connsiteY10-110" fmla="*/ 5285 h 43219"/>
                <a:gd name="connsiteX11-111" fmla="*/ 38436 w 43256"/>
                <a:gd name="connsiteY11-112" fmla="*/ 6549 h 43219"/>
                <a:gd name="connsiteX12-113" fmla="*/ 29114 w 43256"/>
                <a:gd name="connsiteY12-114" fmla="*/ 3811 h 43219"/>
                <a:gd name="connsiteX13-115" fmla="*/ 29856 w 43256"/>
                <a:gd name="connsiteY13-116" fmla="*/ 2199 h 43219"/>
                <a:gd name="connsiteX14-117" fmla="*/ 22177 w 43256"/>
                <a:gd name="connsiteY14-118" fmla="*/ 4579 h 43219"/>
                <a:gd name="connsiteX15-119" fmla="*/ 22536 w 43256"/>
                <a:gd name="connsiteY15-120" fmla="*/ 3189 h 43219"/>
                <a:gd name="connsiteX16-121" fmla="*/ 14036 w 43256"/>
                <a:gd name="connsiteY16-122" fmla="*/ 5051 h 43219"/>
                <a:gd name="connsiteX17-123" fmla="*/ 15336 w 43256"/>
                <a:gd name="connsiteY17-124" fmla="*/ 6399 h 43219"/>
                <a:gd name="connsiteX18-125" fmla="*/ 4163 w 43256"/>
                <a:gd name="connsiteY18-126" fmla="*/ 15648 h 43219"/>
                <a:gd name="connsiteX19-127" fmla="*/ 3936 w 43256"/>
                <a:gd name="connsiteY19-128" fmla="*/ 14229 h 43219"/>
                <a:gd name="connsiteX0-129" fmla="*/ 3936 w 43256"/>
                <a:gd name="connsiteY0-130" fmla="*/ 14229 h 43219"/>
                <a:gd name="connsiteX1-131" fmla="*/ 5659 w 43256"/>
                <a:gd name="connsiteY1-132" fmla="*/ 6766 h 43219"/>
                <a:gd name="connsiteX2-133" fmla="*/ 14041 w 43256"/>
                <a:gd name="connsiteY2-134" fmla="*/ 5061 h 43219"/>
                <a:gd name="connsiteX3-135" fmla="*/ 22492 w 43256"/>
                <a:gd name="connsiteY3-136" fmla="*/ 3291 h 43219"/>
                <a:gd name="connsiteX4-137" fmla="*/ 25785 w 43256"/>
                <a:gd name="connsiteY4-138" fmla="*/ 59 h 43219"/>
                <a:gd name="connsiteX5-139" fmla="*/ 29869 w 43256"/>
                <a:gd name="connsiteY5-140" fmla="*/ 2340 h 43219"/>
                <a:gd name="connsiteX6-141" fmla="*/ 35499 w 43256"/>
                <a:gd name="connsiteY6-142" fmla="*/ 549 h 43219"/>
                <a:gd name="connsiteX7-143" fmla="*/ 38354 w 43256"/>
                <a:gd name="connsiteY7-144" fmla="*/ 5435 h 43219"/>
                <a:gd name="connsiteX8-145" fmla="*/ 42018 w 43256"/>
                <a:gd name="connsiteY8-146" fmla="*/ 10177 h 43219"/>
                <a:gd name="connsiteX9-147" fmla="*/ 41854 w 43256"/>
                <a:gd name="connsiteY9-148" fmla="*/ 15319 h 43219"/>
                <a:gd name="connsiteX10-149" fmla="*/ 43052 w 43256"/>
                <a:gd name="connsiteY10-150" fmla="*/ 23181 h 43219"/>
                <a:gd name="connsiteX11-151" fmla="*/ 37440 w 43256"/>
                <a:gd name="connsiteY11-152" fmla="*/ 30063 h 43219"/>
                <a:gd name="connsiteX12-153" fmla="*/ 35431 w 43256"/>
                <a:gd name="connsiteY12-154" fmla="*/ 35960 h 43219"/>
                <a:gd name="connsiteX13-155" fmla="*/ 28591 w 43256"/>
                <a:gd name="connsiteY13-156" fmla="*/ 36674 h 43219"/>
                <a:gd name="connsiteX14-157" fmla="*/ 23703 w 43256"/>
                <a:gd name="connsiteY14-158" fmla="*/ 42965 h 43219"/>
                <a:gd name="connsiteX15-159" fmla="*/ 16516 w 43256"/>
                <a:gd name="connsiteY15-160" fmla="*/ 39125 h 43219"/>
                <a:gd name="connsiteX16-161" fmla="*/ 5840 w 43256"/>
                <a:gd name="connsiteY16-162" fmla="*/ 35331 h 43219"/>
                <a:gd name="connsiteX17-163" fmla="*/ 1146 w 43256"/>
                <a:gd name="connsiteY17-164" fmla="*/ 31109 h 43219"/>
                <a:gd name="connsiteX18-165" fmla="*/ 2149 w 43256"/>
                <a:gd name="connsiteY18-166" fmla="*/ 25410 h 43219"/>
                <a:gd name="connsiteX19-167" fmla="*/ 31 w 43256"/>
                <a:gd name="connsiteY19-168" fmla="*/ 19563 h 43219"/>
                <a:gd name="connsiteX20-169" fmla="*/ 3899 w 43256"/>
                <a:gd name="connsiteY20-170" fmla="*/ 14366 h 43219"/>
                <a:gd name="connsiteX21-171" fmla="*/ 3936 w 43256"/>
                <a:gd name="connsiteY21-172" fmla="*/ 14229 h 43219"/>
                <a:gd name="connsiteX0-173" fmla="*/ 6964 w 43256"/>
                <a:gd name="connsiteY0-174" fmla="*/ 34758 h 43219"/>
                <a:gd name="connsiteX1-175" fmla="*/ 5856 w 43256"/>
                <a:gd name="connsiteY1-176" fmla="*/ 35139 h 43219"/>
                <a:gd name="connsiteX2-177" fmla="*/ 16514 w 43256"/>
                <a:gd name="connsiteY2-178" fmla="*/ 38949 h 43219"/>
                <a:gd name="connsiteX3-179" fmla="*/ 15846 w 43256"/>
                <a:gd name="connsiteY3-180" fmla="*/ 37209 h 43219"/>
                <a:gd name="connsiteX4-181" fmla="*/ 28863 w 43256"/>
                <a:gd name="connsiteY4-182" fmla="*/ 34610 h 43219"/>
                <a:gd name="connsiteX5-183" fmla="*/ 28596 w 43256"/>
                <a:gd name="connsiteY5-184" fmla="*/ 36519 h 43219"/>
                <a:gd name="connsiteX6-185" fmla="*/ 41834 w 43256"/>
                <a:gd name="connsiteY6-186" fmla="*/ 15213 h 43219"/>
                <a:gd name="connsiteX7-187" fmla="*/ 40386 w 43256"/>
                <a:gd name="connsiteY7-188" fmla="*/ 17889 h 43219"/>
                <a:gd name="connsiteX8-189" fmla="*/ 38360 w 43256"/>
                <a:gd name="connsiteY8-190" fmla="*/ 5285 h 43219"/>
                <a:gd name="connsiteX9-191" fmla="*/ 38436 w 43256"/>
                <a:gd name="connsiteY9-192" fmla="*/ 6549 h 43219"/>
                <a:gd name="connsiteX10-193" fmla="*/ 29114 w 43256"/>
                <a:gd name="connsiteY10-194" fmla="*/ 3811 h 43219"/>
                <a:gd name="connsiteX11-195" fmla="*/ 29856 w 43256"/>
                <a:gd name="connsiteY11-196" fmla="*/ 2199 h 43219"/>
                <a:gd name="connsiteX12-197" fmla="*/ 22177 w 43256"/>
                <a:gd name="connsiteY12-198" fmla="*/ 4579 h 43219"/>
                <a:gd name="connsiteX13-199" fmla="*/ 22536 w 43256"/>
                <a:gd name="connsiteY13-200" fmla="*/ 3189 h 43219"/>
                <a:gd name="connsiteX14-201" fmla="*/ 14036 w 43256"/>
                <a:gd name="connsiteY14-202" fmla="*/ 5051 h 43219"/>
                <a:gd name="connsiteX15-203" fmla="*/ 15336 w 43256"/>
                <a:gd name="connsiteY15-204" fmla="*/ 6399 h 43219"/>
                <a:gd name="connsiteX16-205" fmla="*/ 4163 w 43256"/>
                <a:gd name="connsiteY16-206" fmla="*/ 15648 h 43219"/>
                <a:gd name="connsiteX17-207" fmla="*/ 3936 w 43256"/>
                <a:gd name="connsiteY17-208" fmla="*/ 14229 h 432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ln w="31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785754" y="272750"/>
              <a:ext cx="4548784" cy="1362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zh-CN" altLang="en-US" sz="3735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“一元多钱”在上世纪六十年代能买什么？做什么？</a:t>
              </a:r>
              <a:endParaRPr lang="zh-CN" altLang="en-US" sz="3735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任意多边形 6"/>
          <p:cNvSpPr/>
          <p:nvPr/>
        </p:nvSpPr>
        <p:spPr>
          <a:xfrm>
            <a:off x="2063552" y="3332989"/>
            <a:ext cx="2547191" cy="837216"/>
          </a:xfrm>
          <a:custGeom>
            <a:avLst/>
            <a:gdLst>
              <a:gd name="connsiteX0" fmla="*/ 0 w 627912"/>
              <a:gd name="connsiteY0" fmla="*/ 104654 h 627912"/>
              <a:gd name="connsiteX1" fmla="*/ 104654 w 627912"/>
              <a:gd name="connsiteY1" fmla="*/ 0 h 627912"/>
              <a:gd name="connsiteX2" fmla="*/ 523258 w 627912"/>
              <a:gd name="connsiteY2" fmla="*/ 0 h 627912"/>
              <a:gd name="connsiteX3" fmla="*/ 627912 w 627912"/>
              <a:gd name="connsiteY3" fmla="*/ 104654 h 627912"/>
              <a:gd name="connsiteX4" fmla="*/ 627912 w 627912"/>
              <a:gd name="connsiteY4" fmla="*/ 523258 h 627912"/>
              <a:gd name="connsiteX5" fmla="*/ 523258 w 627912"/>
              <a:gd name="connsiteY5" fmla="*/ 627912 h 627912"/>
              <a:gd name="connsiteX6" fmla="*/ 104654 w 627912"/>
              <a:gd name="connsiteY6" fmla="*/ 627912 h 627912"/>
              <a:gd name="connsiteX7" fmla="*/ 0 w 627912"/>
              <a:gd name="connsiteY7" fmla="*/ 523258 h 627912"/>
              <a:gd name="connsiteX8" fmla="*/ 0 w 627912"/>
              <a:gd name="connsiteY8" fmla="*/ 104654 h 62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912" h="627912">
                <a:moveTo>
                  <a:pt x="0" y="104654"/>
                </a:moveTo>
                <a:cubicBezTo>
                  <a:pt x="0" y="46855"/>
                  <a:pt x="46855" y="0"/>
                  <a:pt x="104654" y="0"/>
                </a:cubicBezTo>
                <a:lnTo>
                  <a:pt x="523258" y="0"/>
                </a:lnTo>
                <a:cubicBezTo>
                  <a:pt x="581057" y="0"/>
                  <a:pt x="627912" y="46855"/>
                  <a:pt x="627912" y="104654"/>
                </a:cubicBezTo>
                <a:lnTo>
                  <a:pt x="627912" y="523258"/>
                </a:lnTo>
                <a:cubicBezTo>
                  <a:pt x="627912" y="581057"/>
                  <a:pt x="581057" y="627912"/>
                  <a:pt x="523258" y="627912"/>
                </a:cubicBezTo>
                <a:lnTo>
                  <a:pt x="104654" y="627912"/>
                </a:lnTo>
                <a:cubicBezTo>
                  <a:pt x="46855" y="627912"/>
                  <a:pt x="0" y="581057"/>
                  <a:pt x="0" y="523258"/>
                </a:cubicBezTo>
                <a:lnTo>
                  <a:pt x="0" y="10465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509" tIns="81509" rIns="81509" bIns="81509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sz="4265" b="1" kern="1200" dirty="0"/>
              <a:t>一</a:t>
            </a:r>
            <a:r>
              <a:rPr lang="zh-CN" altLang="en-US" sz="4265" b="1" kern="1200" dirty="0"/>
              <a:t>元</a:t>
            </a:r>
            <a:r>
              <a:rPr lang="zh-CN" sz="4265" b="1" kern="1200" dirty="0"/>
              <a:t>多钱</a:t>
            </a:r>
            <a:endParaRPr lang="zh-CN" sz="4265" b="1" kern="1200" dirty="0"/>
          </a:p>
        </p:txBody>
      </p:sp>
      <p:grpSp>
        <p:nvGrpSpPr>
          <p:cNvPr id="19" name="组合 18"/>
          <p:cNvGrpSpPr/>
          <p:nvPr/>
        </p:nvGrpSpPr>
        <p:grpSpPr>
          <a:xfrm>
            <a:off x="89247" y="3909053"/>
            <a:ext cx="3030423" cy="2931120"/>
            <a:chOff x="3407292" y="2898553"/>
            <a:chExt cx="2272817" cy="2198340"/>
          </a:xfrm>
        </p:grpSpPr>
        <p:pic>
          <p:nvPicPr>
            <p:cNvPr id="2052" name="Picture 4" descr="https://timgsa.baidu.com/timg?image&amp;quality=80&amp;size=b9999_10000&amp;sec=1598433178531&amp;di=889a11ecb4059cfe93cd2141ebd8ffcb&amp;imgtype=0&amp;src=http%3A%2F%2Fwww.taojiangyin.com%2Fuploadfiles%2Fnewspic%2F1440552758930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913" y="2926696"/>
              <a:ext cx="2170196" cy="21701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任意多边形 11"/>
            <p:cNvSpPr/>
            <p:nvPr/>
          </p:nvSpPr>
          <p:spPr>
            <a:xfrm rot="9000000">
              <a:off x="5196001" y="3129986"/>
              <a:ext cx="359343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359343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矩形 14"/>
            <p:cNvSpPr/>
            <p:nvPr/>
          </p:nvSpPr>
          <p:spPr>
            <a:xfrm>
              <a:off x="3407292" y="2898553"/>
              <a:ext cx="1048681" cy="8072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1.5</a:t>
              </a:r>
              <a:r>
                <a:rPr lang="zh-CN" altLang="en-US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斤</a:t>
              </a:r>
              <a:endPara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猪肉 </a:t>
              </a:r>
              <a:endPara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503712" y="3909052"/>
            <a:ext cx="3243957" cy="2726553"/>
            <a:chOff x="6775559" y="2931789"/>
            <a:chExt cx="2432968" cy="2044915"/>
          </a:xfrm>
        </p:grpSpPr>
        <p:sp>
          <p:nvSpPr>
            <p:cNvPr id="10" name="任意多边形 9"/>
            <p:cNvSpPr/>
            <p:nvPr/>
          </p:nvSpPr>
          <p:spPr>
            <a:xfrm rot="1800000">
              <a:off x="7068209" y="3093634"/>
              <a:ext cx="359343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359343" y="0"/>
                  </a:lnTo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054" name="Picture 6" descr="https://ss1.bdstatic.com/70cFuXSh_Q1YnxGkpoWK1HF6hhy/it/u=286606005,1447605866&amp;fm=26&amp;gp=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559" y="3003798"/>
              <a:ext cx="1972905" cy="19729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8142092" y="2931789"/>
              <a:ext cx="1066435" cy="8072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20</a:t>
              </a:r>
              <a:r>
                <a:rPr lang="zh-CN" altLang="en-US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个</a:t>
              </a:r>
              <a:endPara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3200" b="1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烧饼</a:t>
              </a:r>
              <a:endPara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7359675" y="3175424"/>
            <a:ext cx="4592976" cy="3168352"/>
          </a:xfrm>
          <a:prstGeom prst="rect">
            <a:avLst/>
          </a:prstGeom>
        </p:spPr>
        <p:txBody>
          <a:bodyPr/>
          <a:lstStyle/>
          <a:p>
            <a:pPr lvl="0" rtl="0"/>
            <a:r>
              <a:rPr lang="zh-CN" sz="3735" b="1" dirty="0"/>
              <a:t>小学学费</a:t>
            </a:r>
            <a:endParaRPr lang="en-US" sz="3735" b="1" dirty="0"/>
          </a:p>
          <a:p>
            <a:pPr lvl="0" rtl="0"/>
            <a:endParaRPr lang="en-US" altLang="zh-CN" sz="3735" b="1" dirty="0"/>
          </a:p>
          <a:p>
            <a:pPr lvl="0" rtl="0"/>
            <a:endParaRPr lang="en-US" altLang="zh-CN" sz="3735" b="1" dirty="0"/>
          </a:p>
          <a:p>
            <a:pPr lvl="0" rtl="0"/>
            <a:r>
              <a:rPr lang="zh-CN" sz="3735" b="1" dirty="0"/>
              <a:t>一双中档皮鞋</a:t>
            </a:r>
            <a:endParaRPr lang="zh-CN" sz="3735" dirty="0"/>
          </a:p>
        </p:txBody>
      </p:sp>
      <p:sp>
        <p:nvSpPr>
          <p:cNvPr id="26" name="矩形 25"/>
          <p:cNvSpPr/>
          <p:nvPr/>
        </p:nvSpPr>
        <p:spPr>
          <a:xfrm>
            <a:off x="8223771" y="5673248"/>
            <a:ext cx="3048000" cy="6661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zh-CN" altLang="en-US" sz="3735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七块六毛八</a:t>
            </a:r>
            <a:endParaRPr lang="zh-CN" altLang="en-US" sz="3735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231448" y="4005064"/>
            <a:ext cx="1720515" cy="6661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4"/>
            <a:r>
              <a:rPr lang="zh-CN" altLang="en-US" sz="3735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六块钱</a:t>
            </a:r>
            <a:endParaRPr lang="zh-CN" altLang="en-US" sz="3735" dirty="0">
              <a:solidFill>
                <a:schemeClr val="accent6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4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7170" name="图片 1"/>
          <p:cNvPicPr>
            <a:picLocks noChangeAspect="1"/>
          </p:cNvPicPr>
          <p:nvPr/>
        </p:nvPicPr>
        <p:blipFill>
          <a:blip r:embed="rId4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4235251" y="-2995010"/>
            <a:ext cx="3772933" cy="1224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51962" y="1996609"/>
            <a:ext cx="3756660" cy="2261235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任务一</a:t>
            </a: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sz="40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典型场景初探寻</a:t>
            </a:r>
            <a:endParaRPr lang="zh-CN" sz="4000" b="1" kern="100" spc="4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8100" y="577561"/>
            <a:ext cx="2250552" cy="225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1" name="矩形 4"/>
          <p:cNvSpPr/>
          <p:nvPr/>
        </p:nvSpPr>
        <p:spPr>
          <a:xfrm>
            <a:off x="636905" y="2233295"/>
            <a:ext cx="10285730" cy="21659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40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</a:t>
            </a:r>
            <a:r>
              <a:rPr 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却已将钱塞到我手里了，大声回答那个女人：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谁叫我们是当妈的呀！我挺高兴他爱看书的！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 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1" name="矩形 4"/>
          <p:cNvSpPr/>
          <p:nvPr/>
        </p:nvSpPr>
        <p:spPr>
          <a:xfrm>
            <a:off x="636905" y="2233295"/>
            <a:ext cx="10285730" cy="21659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t" anchorCtr="0">
            <a:noAutofit/>
          </a:bodyPr>
          <a:lstStyle/>
          <a:p>
            <a:pPr marL="431800" indent="-431800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40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</a:t>
            </a:r>
            <a:r>
              <a:rPr 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却已将钱</a:t>
            </a:r>
            <a:r>
              <a:rPr lang="zh-CN" sz="40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塞</a:t>
            </a:r>
            <a:r>
              <a:rPr 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到我手里了，大声回答那个女人：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谁叫我们是当妈的呀！我挺高兴他爱看书的！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 </a:t>
            </a:r>
            <a:r>
              <a:rPr lang="en-US" altLang="zh-CN" sz="3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79776" y="4424992"/>
            <a:ext cx="3888432" cy="2966031"/>
            <a:chOff x="4079776" y="4424992"/>
            <a:chExt cx="3888432" cy="29660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76" y="4424992"/>
              <a:ext cx="2218495" cy="2966031"/>
            </a:xfrm>
            <a:prstGeom prst="rect">
              <a:avLst/>
            </a:prstGeom>
          </p:spPr>
        </p:pic>
        <p:sp>
          <p:nvSpPr>
            <p:cNvPr id="7" name="图文框 6"/>
            <p:cNvSpPr/>
            <p:nvPr/>
          </p:nvSpPr>
          <p:spPr>
            <a:xfrm>
              <a:off x="4943872" y="5366987"/>
              <a:ext cx="3024336" cy="1082040"/>
            </a:xfrm>
            <a:prstGeom prst="frame">
              <a:avLst/>
            </a:prstGeom>
            <a:noFill/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   </a:t>
              </a:r>
              <a:r>
                <a:rPr lang="zh-CN" altLang="en-US" sz="3200" dirty="0">
                  <a:solidFill>
                    <a:schemeClr val="tx1"/>
                  </a:solidFill>
                  <a:latin typeface="汉仪雪君体简" panose="02010600000101010101" charset="-122"/>
                  <a:ea typeface="汉仪雪君体简" panose="02010600000101010101" charset="-122"/>
                  <a:cs typeface="汉仪雪君体简" panose="02010600000101010101" charset="-122"/>
                </a:rPr>
                <a:t>特写镜头</a:t>
              </a:r>
              <a:endParaRPr lang="zh-CN" altLang="en-US" sz="3200" dirty="0">
                <a:solidFill>
                  <a:schemeClr val="tx1"/>
                </a:solidFill>
                <a:latin typeface="汉仪雪君体简" panose="02010600000101010101" charset="-122"/>
                <a:ea typeface="汉仪雪君体简" panose="02010600000101010101" charset="-122"/>
                <a:cs typeface="汉仪雪君体简" panose="02010600000101010101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0" y="0"/>
            <a:ext cx="12192000" cy="292963"/>
            <a:chOff x="0" y="0"/>
            <a:chExt cx="12192000" cy="292963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3970" y="6598285"/>
            <a:ext cx="12192000" cy="292963"/>
            <a:chOff x="0" y="0"/>
            <a:chExt cx="12192000" cy="292963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695400" y="1255716"/>
            <a:ext cx="10657184" cy="482219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en-US"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sz="29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我一直想买《青年近卫军》，想得整天失魂落魄。</a:t>
            </a:r>
            <a:endParaRPr lang="en-US" altLang="zh-CN" sz="29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于是，我来到母亲工作的地方，走进压抑的厂房，感受着：</a:t>
            </a:r>
            <a:r>
              <a:rPr lang="zh-CN" altLang="en-US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七八十台破缝纫机发出的噪声震耳欲聋。</a:t>
            </a:r>
            <a:endParaRPr lang="zh-CN" altLang="en-US" sz="29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我不断地寻找着我的母亲，在角落中发现了她的身影：</a:t>
            </a:r>
            <a:r>
              <a:rPr lang="zh-CN" altLang="en-US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背直起来了，我的母亲。转过身来了，我的母亲。褐色的口罩上方，一双眼神疲惫的眼睛吃惊地望着我，我的母亲的眼睛</a:t>
            </a:r>
            <a:r>
              <a:rPr lang="en-US" altLang="zh-CN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29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我歉疚地说出我想买的书，</a:t>
            </a:r>
            <a:r>
              <a:rPr lang="zh-CN" altLang="en-US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母亲将钱毫不犹豫地塞到我手里。</a:t>
            </a:r>
            <a:endParaRPr lang="zh-CN" altLang="en-US" sz="29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9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9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母亲说完，</a:t>
            </a:r>
            <a:r>
              <a:rPr lang="zh-CN" altLang="en-US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立刻又坐了下去，立刻又弯曲了背，立刻又将头俯在缝纫机板上了，立刻又陷入手脚并用的机械忙碌状态</a:t>
            </a:r>
            <a:r>
              <a:rPr lang="en-US" altLang="zh-CN" sz="29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2900" b="1" dirty="0">
              <a:solidFill>
                <a:schemeClr val="accent6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9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9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就这样，“我”鼻子一酸，攥着钱，攥着母亲的辛劳和血汗，更攥着母亲那伟大而无私的爱，跑了出去。</a:t>
            </a:r>
            <a:endParaRPr lang="zh-CN" altLang="en-US" sz="29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2900" b="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10000"/>
              </a:lnSpc>
            </a:pPr>
            <a:r>
              <a:rPr sz="29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sz="29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78469" y="5031757"/>
            <a:ext cx="1826243" cy="1826243"/>
          </a:xfrm>
          <a:prstGeom prst="rect">
            <a:avLst/>
          </a:prstGeom>
        </p:spPr>
      </p:pic>
      <p:pic>
        <p:nvPicPr>
          <p:cNvPr id="14" name="母爱朗读配乐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4712" y="5517452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7170" name="图片 1"/>
          <p:cNvPicPr>
            <a:picLocks noChangeAspect="1"/>
          </p:cNvPicPr>
          <p:nvPr/>
        </p:nvPicPr>
        <p:blipFill>
          <a:blip r:embed="rId4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4235251" y="-2995010"/>
            <a:ext cx="3772933" cy="1224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95472" y="1917234"/>
            <a:ext cx="3756660" cy="2261235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任务三</a:t>
            </a:r>
            <a:r>
              <a:rPr lang="en-US" altLang="zh-CN" sz="54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sz="40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真情流露话感受</a:t>
            </a:r>
            <a:endParaRPr lang="zh-CN" sz="40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8100" y="577561"/>
            <a:ext cx="2250552" cy="225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2985395" y="-2921967"/>
            <a:ext cx="5789161" cy="1281742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71902" y="1360290"/>
            <a:ext cx="5685413" cy="39693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学习任务三</a:t>
            </a:r>
            <a:r>
              <a:rPr lang="en-US" altLang="zh-CN" sz="40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你和母亲的相处中有没有鼻子一酸的瞬间呢？选取一个典型场景，刻画细节，完成告白卡，向母亲表达你的爱。</a:t>
            </a:r>
            <a:endParaRPr lang="zh-CN" altLang="en-US" sz="32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33933" y="-87555"/>
            <a:ext cx="1826243" cy="18262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806" t="25475" r="-806" b="14097"/>
          <a:stretch>
            <a:fillRect/>
          </a:stretch>
        </p:blipFill>
        <p:spPr>
          <a:xfrm>
            <a:off x="351248" y="592165"/>
            <a:ext cx="5691174" cy="578916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7816" y="1418654"/>
            <a:ext cx="1170196" cy="715581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kern="100" spc="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妈妈           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24680" y="1993265"/>
            <a:ext cx="6037074" cy="715581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kern="100" spc="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还记得那天吗？</a:t>
            </a:r>
            <a:endParaRPr lang="zh-CN" altLang="en-US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304">
            <a:off x="637094" y="295661"/>
            <a:ext cx="2437359" cy="2437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23 C 0.00325 -0.00301 0.00664 -0.00602 0.01002 -0.0088 C 0.01093 -0.00949 0.01184 -0.01042 0.01276 -0.01042 C 0.01367 -0.01042 0.02174 -0.00764 0.02291 -0.00741 C 0.0302 -0.00833 0.0375 -0.00856 0.04466 -0.01042 C 0.0457 -0.01065 0.04739 -0.01319 0.04739 -0.01296 L 0.05885 -0.00139 L 0.03593 0.08148 L 0.24362 0.10833 " pathEditMode="relative" rAng="0" ptsTypes="AAAAAAAAAA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 rot="3240000">
            <a:off x="2212468" y="3822614"/>
            <a:ext cx="7095808" cy="3442989"/>
          </a:xfrm>
          <a:prstGeom prst="parallelogram">
            <a:avLst>
              <a:gd name="adj" fmla="val 71644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282939" y="-398641"/>
            <a:ext cx="10453842" cy="7958234"/>
            <a:chOff x="4428" y="-877"/>
            <a:chExt cx="15519" cy="11103"/>
          </a:xfrm>
        </p:grpSpPr>
        <p:sp>
          <p:nvSpPr>
            <p:cNvPr id="11" name="矩形 10"/>
            <p:cNvSpPr/>
            <p:nvPr/>
          </p:nvSpPr>
          <p:spPr>
            <a:xfrm>
              <a:off x="11585" y="-877"/>
              <a:ext cx="8362" cy="111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梯形 9"/>
            <p:cNvSpPr/>
            <p:nvPr/>
          </p:nvSpPr>
          <p:spPr>
            <a:xfrm rot="16200000">
              <a:off x="2496" y="1055"/>
              <a:ext cx="11103" cy="7240"/>
            </a:xfrm>
            <a:prstGeom prst="trapezoid">
              <a:avLst>
                <a:gd name="adj" fmla="val 7518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平行四边形 13"/>
          <p:cNvSpPr/>
          <p:nvPr/>
        </p:nvSpPr>
        <p:spPr>
          <a:xfrm>
            <a:off x="2339997" y="-19382"/>
            <a:ext cx="5031183" cy="3448422"/>
          </a:xfrm>
          <a:prstGeom prst="parallelogram">
            <a:avLst>
              <a:gd name="adj" fmla="val 71644"/>
            </a:avLst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611" y="2195586"/>
            <a:ext cx="4457117" cy="4457117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4295798" y="2480712"/>
            <a:ext cx="7848873" cy="6727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选取典型场景，抓精致词语，进行环境描写☆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7582779" y="1453410"/>
            <a:ext cx="2308577" cy="6727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评价标准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3656965" y="4184015"/>
            <a:ext cx="8487410" cy="6724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用恰当的语言写出自己的感受，表达对母亲的爱☆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2567608" y="3320110"/>
            <a:ext cx="9577064" cy="67277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运用反复，放大动作、语言、神态等细节，把事写具体☆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0" y="0"/>
            <a:ext cx="12192000" cy="667608"/>
            <a:chOff x="0" y="0"/>
            <a:chExt cx="12192000" cy="292963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4680" y="6193161"/>
            <a:ext cx="12192000" cy="667608"/>
            <a:chOff x="0" y="0"/>
            <a:chExt cx="12192000" cy="292963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12192000" cy="29296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6031056" y="-5834228"/>
              <a:ext cx="129888" cy="11965992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479376" y="1700808"/>
            <a:ext cx="5040560" cy="399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设计一张爱的邮票，将你笔下的场景与细节画出，贴在告白卡中，回家给母亲一个深情的拥抱，赠给母亲。</a:t>
            </a:r>
            <a:endParaRPr kumimoji="1"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24636" y="516466"/>
            <a:ext cx="731404" cy="5692093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特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色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作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业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41800" y="1700808"/>
            <a:ext cx="4570824" cy="3328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课后回家阅读有关歌颂母爱的文章，推荐冰心</a:t>
            </a: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纸船</a:t>
            </a: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寄母亲</a:t>
            </a: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，贾平凹</a:t>
            </a: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写给母亲</a:t>
            </a:r>
            <a:r>
              <a:rPr kumimoji="1"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kumimoji="1"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kumimoji="1" lang="en-US" altLang="zh-CN" sz="3600" b="1" dirty="0"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82345" y="1709420"/>
            <a:ext cx="7242810" cy="3775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①压抑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颓败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噪声</a:t>
            </a:r>
            <a:r>
              <a:rPr lang="en-US" altLang="zh-CN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震耳欲聋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②脊背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瘦弱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褐色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疲惫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③耽误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掏衣兜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毛票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皲裂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④忙碌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手脚并用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鼻子一酸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攥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15640" y="620395"/>
            <a:ext cx="5212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lvl="0" algn="l">
              <a:buClrTx/>
              <a:buSzTx/>
              <a:buFontTx/>
            </a:pPr>
            <a:r>
              <a:rPr lang="zh-CN" sz="44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复习词语，回忆场景</a:t>
            </a:r>
            <a:endParaRPr lang="zh-CN" sz="44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25155" y="1700530"/>
            <a:ext cx="2370455" cy="1055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初到厂房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56270" y="2564765"/>
            <a:ext cx="2338705" cy="941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寻找母亲</a:t>
            </a:r>
            <a:endParaRPr lang="zh-CN" altLang="en-US" sz="4000" dirty="0" smtClean="0">
              <a:ln w="762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96910" y="4437380"/>
            <a:ext cx="24720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母亲塞钱</a:t>
            </a:r>
            <a:endParaRPr lang="zh-CN" altLang="en-US" sz="4000" dirty="0" smtClean="0">
              <a:ln w="762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77225" y="3501390"/>
            <a:ext cx="2802890" cy="9124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向母亲要钱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5" grpId="0"/>
      <p:bldP spid="5" grpId="1"/>
      <p:bldP spid="10" grpId="0"/>
      <p:bldP spid="10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995653" y="1269013"/>
            <a:ext cx="10200694" cy="3837305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我一直想买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《青年近卫军》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，想得整天失魂落魄。于是，我来到母亲工作的地方，那里让人感觉到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压抑，并且那里的噪音</a:t>
            </a: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。我发现母亲极其瘦弱，当知道我想要一元五角钱买书时，母亲用</a:t>
            </a: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的手将钱塞给我，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立刻又陷入了</a:t>
            </a: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。我</a:t>
            </a: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________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___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着钱跑了出去。</a:t>
            </a:r>
            <a:endParaRPr lang="zh-CN" altLang="en-US" sz="3200" b="1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984067" y="1268952"/>
            <a:ext cx="10081120" cy="3837305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400" b="1" dirty="0">
                <a:latin typeface="方正小标宋简体" panose="03000509000000000000" charset="-122"/>
                <a:ea typeface="方正小标宋简体" panose="03000509000000000000" charset="-122"/>
              </a:rPr>
              <a:t>    </a:t>
            </a:r>
            <a:r>
              <a:rPr lang="zh-CN" altLang="en-US" sz="3200" b="1" dirty="0">
                <a:latin typeface="汉仪雪君体简" panose="02010600000101010101" charset="-122"/>
                <a:ea typeface="汉仪雪君体简" panose="02010600000101010101" charset="-122"/>
              </a:rPr>
              <a:t>   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我一直想买《青年近卫军》，想得整天失魂落魄。于是，我来到母亲工作的地方，那里让人感觉到压抑，并且那里的噪音</a:t>
            </a:r>
            <a:r>
              <a:rPr lang="zh-CN" altLang="en-US" sz="3200" b="1" u="sng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震耳欲聋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。我发现母亲极其瘦弱，当知道我想要一元五角钱买书时，母亲用</a:t>
            </a:r>
            <a:r>
              <a:rPr lang="zh-CN" altLang="en-US" sz="3200" b="1" u="sng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皲裂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的手将钱塞给我，立刻又陷入了</a:t>
            </a:r>
            <a:r>
              <a:rPr lang="zh-CN" altLang="en-US" sz="3200" b="1" u="sng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忙碌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。我</a:t>
            </a:r>
            <a:r>
              <a:rPr lang="zh-CN" altLang="en-US" sz="3200" b="1" u="sng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鼻子一酸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3200" b="1" u="sng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攥</a:t>
            </a:r>
            <a:r>
              <a:rPr lang="zh-CN" altLang="en-US" sz="3200" b="1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着钱跑了出去。</a:t>
            </a:r>
            <a:endParaRPr lang="zh-CN" altLang="en-US" sz="3200" b="1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 descr="3b31393936353335363bcecaba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0096" y="5040976"/>
            <a:ext cx="863600" cy="863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39920" y="5156835"/>
            <a:ext cx="2019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鼻子一酸</a:t>
            </a:r>
            <a:endParaRPr lang="zh-CN" altLang="en-US" sz="3600" b="1" dirty="0" smtClean="0">
              <a:ln w="762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71495" y="1917065"/>
            <a:ext cx="4485005" cy="1163955"/>
            <a:chOff x="5020" y="2387"/>
            <a:chExt cx="7063" cy="1833"/>
          </a:xfrm>
        </p:grpSpPr>
        <p:sp>
          <p:nvSpPr>
            <p:cNvPr id="2" name="PA-椭圆 11"/>
            <p:cNvSpPr/>
            <p:nvPr>
              <p:custDataLst>
                <p:tags r:id="rId1"/>
              </p:custDataLst>
            </p:nvPr>
          </p:nvSpPr>
          <p:spPr>
            <a:xfrm>
              <a:off x="5382" y="2706"/>
              <a:ext cx="1195" cy="1195"/>
            </a:xfrm>
            <a:prstGeom prst="ellipse">
              <a:avLst/>
            </a:prstGeom>
            <a:solidFill>
              <a:srgbClr val="FEE3C7"/>
            </a:solidFill>
            <a:ln w="29909">
              <a:solidFill>
                <a:srgbClr val="C87522"/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endParaRPr lang="en-US" altLang="zh-CN" sz="44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0" name="PA-文本框 14"/>
            <p:cNvSpPr txBox="1"/>
            <p:nvPr>
              <p:custDataLst>
                <p:tags r:id="rId2"/>
              </p:custDataLst>
            </p:nvPr>
          </p:nvSpPr>
          <p:spPr>
            <a:xfrm>
              <a:off x="6577" y="2729"/>
              <a:ext cx="5506" cy="1292"/>
            </a:xfrm>
            <a:prstGeom prst="rect">
              <a:avLst/>
            </a:prstGeom>
            <a:noFill/>
            <a:effectLst/>
          </p:spPr>
          <p:txBody>
            <a:bodyPr wrap="square" lIns="143561" tIns="71780" rIns="143561" bIns="71780" rtlCol="0">
              <a:spAutoFit/>
            </a:bodyPr>
            <a:lstStyle/>
            <a:p>
              <a:pPr algn="dist"/>
              <a:r>
                <a:rPr lang="zh-CN" altLang="en-US" sz="4400" dirty="0">
                  <a:solidFill>
                    <a:schemeClr val="tx1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慈母情深</a:t>
              </a:r>
              <a:endParaRPr lang="zh-CN" altLang="en-US" sz="4400" dirty="0">
                <a:solidFill>
                  <a:schemeClr val="tx1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  <p:sp>
          <p:nvSpPr>
            <p:cNvPr id="11" name="PA-椭圆 11"/>
            <p:cNvSpPr/>
            <p:nvPr>
              <p:custDataLst>
                <p:tags r:id="rId3"/>
              </p:custDataLst>
            </p:nvPr>
          </p:nvSpPr>
          <p:spPr>
            <a:xfrm>
              <a:off x="5020" y="2387"/>
              <a:ext cx="2018" cy="1833"/>
            </a:xfrm>
            <a:prstGeom prst="ellipse">
              <a:avLst/>
            </a:prstGeom>
            <a:noFill/>
            <a:ln w="29909">
              <a:noFill/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561" tIns="71780" rIns="143561" bIns="71780" rtlCol="0" anchor="ctr"/>
            <a:lstStyle/>
            <a:p>
              <a:pPr algn="l"/>
              <a:r>
                <a:rPr lang="en-US" altLang="zh-CN" sz="3200" dirty="0">
                  <a:solidFill>
                    <a:srgbClr val="C87522"/>
                  </a:solidFill>
                  <a:latin typeface="华康俪金黑W8" panose="020B0809000000000000" charset="-122"/>
                  <a:ea typeface="华康俪金黑W8" panose="020B0809000000000000" charset="-122"/>
                </a:rPr>
                <a:t>18</a:t>
              </a:r>
              <a:endParaRPr lang="en-US" altLang="zh-CN" sz="3200" baseline="30000" dirty="0">
                <a:solidFill>
                  <a:srgbClr val="C87522"/>
                </a:solidFill>
                <a:latin typeface="华康俪金黑W8" panose="020B0809000000000000" charset="-122"/>
                <a:ea typeface="华康俪金黑W8" panose="020B0809000000000000" charset="-122"/>
              </a:endParaRPr>
            </a:p>
          </p:txBody>
        </p:sp>
      </p:grpSp>
      <p:pic>
        <p:nvPicPr>
          <p:cNvPr id="7170" name="图片 1"/>
          <p:cNvPicPr>
            <a:picLocks noChangeAspect="1"/>
          </p:cNvPicPr>
          <p:nvPr/>
        </p:nvPicPr>
        <p:blipFill>
          <a:blip r:embed="rId4"/>
          <a:srcRect l="14716" r="1" b="20180"/>
          <a:stretch>
            <a:fillRect/>
          </a:stretch>
        </p:blipFill>
        <p:spPr>
          <a:xfrm>
            <a:off x="0" y="2312"/>
            <a:ext cx="12243435" cy="6855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8947" r="5602" b="8111"/>
          <a:stretch>
            <a:fillRect/>
          </a:stretch>
        </p:blipFill>
        <p:spPr>
          <a:xfrm rot="16200000">
            <a:off x="4235251" y="-2995010"/>
            <a:ext cx="3772933" cy="1224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5360" y="1488609"/>
            <a:ext cx="12002004" cy="2732479"/>
          </a:xfrm>
          <a:prstGeom prst="rect">
            <a:avLst/>
          </a:prstGeom>
        </p:spPr>
        <p:txBody>
          <a:bodyPr wrap="non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学习任务一</a:t>
            </a:r>
            <a:r>
              <a:rPr lang="en-US" altLang="zh-CN" sz="4800" b="1" spc="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8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读：自由朗读课文第</a:t>
            </a:r>
            <a:r>
              <a:rPr lang="en-US" altLang="zh-CN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7-9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自然段，读准字音，读通句子。</a:t>
            </a:r>
            <a:endParaRPr lang="zh-CN" altLang="en-US" sz="36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6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划：哪些细节令我“鼻子一酸”？划出相关语句。</a:t>
            </a:r>
            <a:endParaRPr lang="zh-CN" altLang="en-US" sz="3600" b="1" spc="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8100" y="577561"/>
            <a:ext cx="2250552" cy="225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70355" y="1268730"/>
            <a:ext cx="9001125" cy="445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266700">
              <a:lnSpc>
                <a:spcPct val="120000"/>
              </a:lnSpc>
            </a:pPr>
            <a:r>
              <a:rPr lang="en-US" altLang="zh-CN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间非常低矮，低矮得使人感到压抑。不足二百平方米的厂房，四壁潮湿颓败。七八十台破缝纫机一行行排列着，七八十个都不算年轻的女人忙碌在自己的缝纫机旁。因为光线阴暗，每个女人头上方都吊着一只灯泡。正是酷暑炎夏，窗不能开，七八十个女人的身体和七八十只灯泡所散发的热量，使我感到犹如身在蒸笼。</a:t>
            </a:r>
            <a:endParaRPr lang="zh-CN" altLang="en-US" sz="3200" b="0" spc="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35760" y="1340768"/>
            <a:ext cx="115212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112224" y="1299872"/>
            <a:ext cx="115212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240016" y="1916832"/>
            <a:ext cx="187220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464152" y="3068960"/>
            <a:ext cx="187220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70355" y="1268730"/>
            <a:ext cx="9001125" cy="4303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266700">
              <a:lnSpc>
                <a:spcPct val="120000"/>
              </a:lnSpc>
            </a:pPr>
            <a:r>
              <a:rPr lang="en-US" altLang="zh-CN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空间非常低矮，低矮得使人感到压抑。不足二百平方米的厂房，四壁潮湿颓败。</a:t>
            </a:r>
            <a:r>
              <a:rPr lang="zh-CN" altLang="en-US" sz="3200" b="1" spc="1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台破缝纫机一行行排列着，</a:t>
            </a:r>
            <a:r>
              <a:rPr lang="zh-CN" altLang="en-US" sz="3200" b="1" spc="1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个都不算年轻的女人忙碌在自己的缝纫机旁。因为光线阴暗，每个女人头上方都吊着一只灯泡。正是酷暑炎夏，窗不能开，</a:t>
            </a:r>
            <a:r>
              <a:rPr lang="zh-CN" altLang="en-US" sz="3200" b="1" spc="1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个女人的身体和</a:t>
            </a:r>
            <a:r>
              <a:rPr lang="zh-CN" altLang="en-US" sz="3200" b="1" spc="1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七八十</a:t>
            </a:r>
            <a:r>
              <a:rPr lang="zh-CN" altLang="en-US" sz="3200" b="0" spc="1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只灯泡所散发的热量，使我感到犹如身在蒸笼。</a:t>
            </a:r>
            <a:endParaRPr lang="zh-CN" altLang="en-US" sz="3200" b="0" spc="1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35760" y="1340768"/>
            <a:ext cx="115212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8112224" y="1299872"/>
            <a:ext cx="115212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240016" y="1916832"/>
            <a:ext cx="187220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464152" y="3068960"/>
            <a:ext cx="1872208" cy="5760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87620" y="5516880"/>
            <a:ext cx="1353185" cy="87439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 anchorCtr="0">
            <a:noAutofit/>
          </a:bodyPr>
          <a:p>
            <a:pPr marL="431800" lvl="0" indent="-431800" algn="l">
              <a:lnSpc>
                <a:spcPct val="12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4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反复</a:t>
            </a:r>
            <a:endParaRPr lang="zh-CN" altLang="en-US" sz="4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496068" y="1336234"/>
            <a:ext cx="10953827" cy="779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七八十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台破缝纫机发出的噪声震耳欲聋。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892" r="2299" b="4492"/>
          <a:stretch>
            <a:fillRect/>
          </a:stretch>
        </p:blipFill>
        <p:spPr>
          <a:xfrm>
            <a:off x="4079776" y="2553195"/>
            <a:ext cx="4123365" cy="3479801"/>
          </a:xfrm>
          <a:prstGeom prst="round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059125" y="1412776"/>
            <a:ext cx="2285347" cy="77905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缝纫机声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593.291504"/>
                </p14:media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72982" y="4293095"/>
            <a:ext cx="487363" cy="487363"/>
          </a:xfrm>
          <a:prstGeom prst="rect">
            <a:avLst/>
          </a:prstGeom>
        </p:spPr>
      </p:pic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1582225" y="2738715"/>
            <a:ext cx="2808312" cy="834301"/>
            <a:chOff x="1582225" y="2672487"/>
            <a:chExt cx="2808312" cy="834301"/>
          </a:xfrm>
        </p:grpSpPr>
        <p:sp>
          <p:nvSpPr>
            <p:cNvPr id="13" name="椭圆 12"/>
            <p:cNvSpPr/>
            <p:nvPr>
              <p:custDataLst>
                <p:tags r:id="rId8"/>
              </p:custDataLst>
            </p:nvPr>
          </p:nvSpPr>
          <p:spPr>
            <a:xfrm>
              <a:off x="1892986" y="2727729"/>
              <a:ext cx="2285347" cy="779059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"/>
            <p:cNvSpPr txBox="1"/>
            <p:nvPr>
              <p:custDataLst>
                <p:tags r:id="rId9"/>
              </p:custDataLst>
            </p:nvPr>
          </p:nvSpPr>
          <p:spPr>
            <a:xfrm>
              <a:off x="1582225" y="2672487"/>
              <a:ext cx="2808312" cy="7790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低矮</a:t>
              </a:r>
              <a:endPara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0"/>
            </p:custDataLst>
          </p:nvPr>
        </p:nvGrpSpPr>
        <p:grpSpPr>
          <a:xfrm>
            <a:off x="1605134" y="4266434"/>
            <a:ext cx="2808312" cy="834301"/>
            <a:chOff x="1582225" y="2672487"/>
            <a:chExt cx="2808312" cy="834301"/>
          </a:xfrm>
        </p:grpSpPr>
        <p:sp>
          <p:nvSpPr>
            <p:cNvPr id="18" name="椭圆 17"/>
            <p:cNvSpPr/>
            <p:nvPr>
              <p:custDataLst>
                <p:tags r:id="rId11"/>
              </p:custDataLst>
            </p:nvPr>
          </p:nvSpPr>
          <p:spPr>
            <a:xfrm>
              <a:off x="1892986" y="2727729"/>
              <a:ext cx="2285347" cy="779059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"/>
            <p:cNvSpPr txBox="1"/>
            <p:nvPr>
              <p:custDataLst>
                <p:tags r:id="rId12"/>
              </p:custDataLst>
            </p:nvPr>
          </p:nvSpPr>
          <p:spPr>
            <a:xfrm>
              <a:off x="1582225" y="2672487"/>
              <a:ext cx="2808312" cy="7790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压抑</a:t>
              </a:r>
              <a:endPara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3"/>
            </p:custDataLst>
          </p:nvPr>
        </p:nvGrpSpPr>
        <p:grpSpPr>
          <a:xfrm>
            <a:off x="7287106" y="2717584"/>
            <a:ext cx="3312368" cy="855432"/>
            <a:chOff x="1228645" y="2672487"/>
            <a:chExt cx="3161892" cy="834301"/>
          </a:xfrm>
        </p:grpSpPr>
        <p:sp>
          <p:nvSpPr>
            <p:cNvPr id="22" name="椭圆 21"/>
            <p:cNvSpPr/>
            <p:nvPr>
              <p:custDataLst>
                <p:tags r:id="rId14"/>
              </p:custDataLst>
            </p:nvPr>
          </p:nvSpPr>
          <p:spPr>
            <a:xfrm>
              <a:off x="1892986" y="2727729"/>
              <a:ext cx="2285347" cy="779059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1"/>
            <p:cNvSpPr txBox="1"/>
            <p:nvPr>
              <p:custDataLst>
                <p:tags r:id="rId15"/>
              </p:custDataLst>
            </p:nvPr>
          </p:nvSpPr>
          <p:spPr>
            <a:xfrm>
              <a:off x="1228645" y="2672487"/>
              <a:ext cx="3161892" cy="7790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   潮湿颓败</a:t>
              </a:r>
              <a:endPara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6"/>
            </p:custDataLst>
          </p:nvPr>
        </p:nvGrpSpPr>
        <p:grpSpPr>
          <a:xfrm>
            <a:off x="7848086" y="4179600"/>
            <a:ext cx="2884140" cy="865893"/>
            <a:chOff x="1582225" y="2672487"/>
            <a:chExt cx="2808312" cy="834301"/>
          </a:xfrm>
        </p:grpSpPr>
        <p:sp>
          <p:nvSpPr>
            <p:cNvPr id="25" name="椭圆 24"/>
            <p:cNvSpPr/>
            <p:nvPr>
              <p:custDataLst>
                <p:tags r:id="rId17"/>
              </p:custDataLst>
            </p:nvPr>
          </p:nvSpPr>
          <p:spPr>
            <a:xfrm>
              <a:off x="1792569" y="2727729"/>
              <a:ext cx="2285347" cy="779059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1"/>
            <p:cNvSpPr txBox="1"/>
            <p:nvPr>
              <p:custDataLst>
                <p:tags r:id="rId18"/>
              </p:custDataLst>
            </p:nvPr>
          </p:nvSpPr>
          <p:spPr>
            <a:xfrm>
              <a:off x="1582225" y="2672487"/>
              <a:ext cx="2808312" cy="7790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latin typeface="楷体" panose="02010609060101010101" pitchFamily="49" charset="-122"/>
                  <a:ea typeface="楷体" panose="02010609060101010101" pitchFamily="49" charset="-122"/>
                </a:rPr>
                <a:t> 光线阴暗</a:t>
              </a:r>
              <a:endPara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10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1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2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3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4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5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6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7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8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19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2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0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21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22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ags/tag23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4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5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6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7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8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1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2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3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4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5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PP_MARK_KEY" val="329c0b24-9f58-4b41-aebc-3b7f52e141c2"/>
  <p:tag name="COMMONDATA" val="eyJoZGlkIjoiZDA3ZDQwMmNiOWFlYzZjYTcwOWJiZGQ0YTA5ODBmZGUifQ=="/>
  <p:tag name="commondata" val="eyJoZGlkIjoiMzIzNjI1OTMyMGM3Y2EzMWQ0NjBiOTViMzRlMGQ2NTIifQ=="/>
</p:tagLst>
</file>

<file path=ppt/tags/tag6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7.xml><?xml version="1.0" encoding="utf-8"?>
<p:tagLst xmlns:p="http://schemas.openxmlformats.org/presentationml/2006/main">
  <p:tag name="TOP" val="136.5"/>
  <p:tag name="LEFT" val="651.0499"/>
  <p:tag name="WIDTH" val="110"/>
  <p:tag name="HEIGHT" val="55.73906"/>
  <p:tag name="SHAPEREFLECTION" val="-2.147484E+09"/>
  <p:tag name="SHAPEGLOW" val="0"/>
  <p:tag name="SOFTEDGE" val="0"/>
  <p:tag name="FONTSIZE" val="40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8.xml><?xml version="1.0" encoding="utf-8"?>
<p:tagLst xmlns:p="http://schemas.openxmlformats.org/presentationml/2006/main">
  <p:tag name="TOP" val="143.1195"/>
  <p:tag name="LEFT" val="594.7999"/>
  <p:tag name="WIDTH" val="42.5"/>
  <p:tag name="HEIGHT" val="42.5"/>
  <p:tag name="LINEWEIGHT" val="1.5"/>
  <p:tag name="SHAPEREFLECTION" val="-2.147484E+09"/>
  <p:tag name="SHAPEGLOW" val="0"/>
  <p:tag name="SOFTEDGE" val="0"/>
  <p:tag name="FONTSIZE" val="28"/>
  <p:tag name="MARGINBOTTOM" val="3.6"/>
  <p:tag name="MARGINLEFT" val="7.2"/>
  <p:tag name="MARGINRIGHT" val="7.2"/>
  <p:tag name="MARGINTOP" val="3.6"/>
  <p:tag name="LINERULEAFTER" val="0"/>
  <p:tag name="TEXTREFLECTION" val="-2.147484E+09"/>
  <p:tag name="TEXTGLOW" val="0"/>
  <p:tag name="PA" val="v5.2.11"/>
</p:tagLst>
</file>

<file path=ppt/tags/tag9.xml><?xml version="1.0" encoding="utf-8"?>
<p:tagLst xmlns:p="http://schemas.openxmlformats.org/presentationml/2006/main">
  <p:tag name="KSO_WM_DIAGRAM_VIRTUALLY_FRAME" val="{&quot;height&quot;:274.0000787401575,&quot;left&quot;:124.58464566929133,&quot;top&quot;:201.03897637795276,&quot;width&quot;:720.4725196850393}"/>
</p:tagLst>
</file>

<file path=ppt/theme/theme1.xml><?xml version="1.0" encoding="utf-8"?>
<a:theme xmlns:a="http://schemas.openxmlformats.org/drawingml/2006/main" name="Presentation2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524A"/>
      </a:accent1>
      <a:accent2>
        <a:srgbClr val="6D6359"/>
      </a:accent2>
      <a:accent3>
        <a:srgbClr val="917F71"/>
      </a:accent3>
      <a:accent4>
        <a:srgbClr val="9F8F80"/>
      </a:accent4>
      <a:accent5>
        <a:srgbClr val="AB9E8E"/>
      </a:accent5>
      <a:accent6>
        <a:srgbClr val="D4BF8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600" dirty="0" smtClean="0">
            <a:ln w="762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latin typeface="方正启笛简体" panose="02000000000000000000" pitchFamily="2" charset="-122"/>
            <a:ea typeface="方正启笛简体" panose="020000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2195</Words>
  <Application>WPS 演示</Application>
  <PresentationFormat>宽屏</PresentationFormat>
  <Paragraphs>184</Paragraphs>
  <Slides>26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7" baseType="lpstr">
      <vt:lpstr>Arial</vt:lpstr>
      <vt:lpstr>宋体</vt:lpstr>
      <vt:lpstr>Wingdings</vt:lpstr>
      <vt:lpstr>方正启笛简体</vt:lpstr>
      <vt:lpstr>楷体</vt:lpstr>
      <vt:lpstr>Times New Roman</vt:lpstr>
      <vt:lpstr>字魂24号-镇魂手书</vt:lpstr>
      <vt:lpstr>华康俪金黑W8</vt:lpstr>
      <vt:lpstr>黑体</vt:lpstr>
      <vt:lpstr>Calibri</vt:lpstr>
      <vt:lpstr>方正小标宋简体</vt:lpstr>
      <vt:lpstr>汉仪雪君体简</vt:lpstr>
      <vt:lpstr>微软雅黑</vt:lpstr>
      <vt:lpstr>Arial Unicode MS</vt:lpstr>
      <vt:lpstr>等线 Light</vt:lpstr>
      <vt:lpstr>Calibri Light</vt:lpstr>
      <vt:lpstr>等线</vt:lpstr>
      <vt:lpstr>PMingLiU</vt:lpstr>
      <vt:lpstr>Segoe Print</vt:lpstr>
      <vt:lpstr>Tahoma</vt:lpstr>
      <vt:lpstr>Presentation2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</dc:creator>
  <cp:lastModifiedBy>小兔zhi</cp:lastModifiedBy>
  <cp:revision>199</cp:revision>
  <dcterms:created xsi:type="dcterms:W3CDTF">2009-08-14T06:02:00Z</dcterms:created>
  <dcterms:modified xsi:type="dcterms:W3CDTF">2026-01-05T01:41:59Z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F1FA9DDCBFE144FB86FFB177CC24C28B</vt:lpwstr>
  </property>
</Properties>
</file>