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77" r:id="rId11"/>
  </p:sldMasterIdLst>
  <p:notesMasterIdLst>
    <p:notesMasterId r:id="rId23"/>
  </p:notesMasterIdLst>
  <p:sldIdLst>
    <p:sldId id="966" r:id="rId12"/>
    <p:sldId id="1392" r:id="rId13"/>
    <p:sldId id="1397" r:id="rId14"/>
    <p:sldId id="1422" r:id="rId15"/>
    <p:sldId id="1398" r:id="rId16"/>
    <p:sldId id="1318" r:id="rId17"/>
    <p:sldId id="1319" r:id="rId18"/>
    <p:sldId id="1302" r:id="rId19"/>
    <p:sldId id="1295" r:id="rId20"/>
    <p:sldId id="1304" r:id="rId21"/>
    <p:sldId id="1305" r:id="rId22"/>
    <p:sldId id="1307" r:id="rId24"/>
    <p:sldId id="1309" r:id="rId25"/>
    <p:sldId id="1311" r:id="rId26"/>
    <p:sldId id="1424" r:id="rId27"/>
    <p:sldId id="1313" r:id="rId28"/>
    <p:sldId id="1362" r:id="rId29"/>
    <p:sldId id="1415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10"/>
    <a:srgbClr val="FE9B1C"/>
    <a:srgbClr val="FB9E13"/>
    <a:srgbClr val="F6DA6D"/>
    <a:srgbClr val="840C18"/>
    <a:srgbClr val="4DD60C"/>
    <a:srgbClr val="1D41D5"/>
    <a:srgbClr val="FFFF99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027"/>
        <p:guide pos="29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14:cpLocks xmlns:a14="http://schemas.microsoft.com/office/drawing/2010/main"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49833"/>
            <a:ext cx="2025000" cy="316800"/>
          </a:xfrm>
        </p:spPr>
        <p:txBody>
          <a:bodyPr wrap="square">
            <a:normAutofit/>
          </a:bodyPr>
          <a:lstStyle>
            <a:lvl1pPr>
              <a:defRPr>
                <a:latin typeface="Arial" charset="0"/>
                <a:ea typeface="微软雅黑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49833"/>
            <a:ext cx="2970000" cy="316800"/>
          </a:xfrm>
        </p:spPr>
        <p:txBody>
          <a:bodyPr wrap="square">
            <a:normAutofit/>
          </a:bodyPr>
          <a:lstStyle>
            <a:lvl1pPr>
              <a:defRPr>
                <a:latin typeface="Arial" charset="0"/>
                <a:ea typeface="微软雅黑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49833"/>
            <a:ext cx="2025000" cy="316800"/>
          </a:xfrm>
        </p:spPr>
        <p:txBody>
          <a:bodyPr wrap="square">
            <a:normAutofit/>
          </a:bodyPr>
          <a:lstStyle>
            <a:lvl1pPr>
              <a:defRPr>
                <a:latin typeface="Arial" charset="0"/>
                <a:ea typeface="微软雅黑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457200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4654296" y="1600203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90084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90084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457200" y="274641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3887391" y="457203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629841" y="2057401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3" Type="http://schemas.openxmlformats.org/officeDocument/2006/relationships/theme" Target="../theme/theme9.xml"/><Relationship Id="rId32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charset="0"/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charset="0"/>
                <a:ea typeface="宋体" charset="-122"/>
                <a:cs typeface="+mn-cs"/>
              </a:rPr>
            </a:fld>
            <a:endParaRPr lang="zh-CN" altLang="en-US" strike="noStrike" noProof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charset="-122"/>
            </a:endParaRPr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charset="-122"/>
            </a:endParaRPr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14:cpLocks xmlns:a14="http://schemas.microsoft.com/office/drawing/2010/main" noGrp="1"/>
          </p:cNvSpPr>
          <p:nvPr>
            <p:ph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charset="0"/>
          <a:ea typeface="宋体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2.xml"/><Relationship Id="rId4" Type="http://schemas.openxmlformats.org/officeDocument/2006/relationships/image" Target="../media/image7.png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3.xml"/><Relationship Id="rId4" Type="http://schemas.openxmlformats.org/officeDocument/2006/relationships/image" Target="../media/image9.png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7.xml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9.xml"/><Relationship Id="rId3" Type="http://schemas.openxmlformats.org/officeDocument/2006/relationships/tags" Target="../tags/tag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9" Type="http://schemas.openxmlformats.org/officeDocument/2006/relationships/image" Target="../media/image17.png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image" Target="../media/image16.png"/><Relationship Id="rId15" Type="http://schemas.openxmlformats.org/officeDocument/2006/relationships/tags" Target="../tags/tag26.xml"/><Relationship Id="rId14" Type="http://schemas.openxmlformats.org/officeDocument/2006/relationships/image" Target="../media/image15.png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9.xml"/><Relationship Id="rId3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2.xml"/><Relationship Id="rId3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microsoft.com/office/2007/relationships/hdphoto" Target="../media/image1.tif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/>
          <a:stretch>
            <a:fillRect/>
          </a:stretch>
        </p:blipFill>
        <p:spPr bwMode="auto">
          <a:xfrm>
            <a:off x="0" y="1597028"/>
            <a:ext cx="91440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1619887" y="692696"/>
            <a:ext cx="6764655" cy="2092881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隶书" charset="-122"/>
                <a:ea typeface="隶书" charset="-122"/>
                <a:sym typeface="+mn-ea"/>
              </a:rPr>
              <a:t>平面图形的面积</a:t>
            </a:r>
            <a:endParaRPr lang="zh-CN" altLang="en-US" sz="6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隶书" charset="-122"/>
              <a:ea typeface="隶书" charset="-122"/>
              <a:sym typeface="+mn-ea"/>
            </a:endParaRPr>
          </a:p>
          <a:p>
            <a:pPr algn="ctr">
              <a:defRPr/>
            </a:pP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49" charset="-122"/>
            </a:endParaRPr>
          </a:p>
          <a:p>
            <a:pPr algn="ctr"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（整理和复习）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9400" y="562165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长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00261" y="1766083"/>
            <a:ext cx="5918696" cy="4183199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76" y="2512101"/>
            <a:ext cx="1770866" cy="14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6" name="文本框 4"/>
          <p:cNvSpPr txBox="1"/>
          <p:nvPr/>
        </p:nvSpPr>
        <p:spPr>
          <a:xfrm>
            <a:off x="2786574" y="1172787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本框 18"/>
          <p:cNvSpPr txBox="1"/>
          <p:nvPr/>
        </p:nvSpPr>
        <p:spPr>
          <a:xfrm>
            <a:off x="2986503" y="1424903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正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文本框 18"/>
          <p:cNvSpPr txBox="1"/>
          <p:nvPr/>
        </p:nvSpPr>
        <p:spPr>
          <a:xfrm>
            <a:off x="3307915" y="1225427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边长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边长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4708755" y="3997845"/>
            <a:ext cx="2023485" cy="7219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4716016" y="1988840"/>
            <a:ext cx="0" cy="2016224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/>
      <p:bldP spid="77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长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00261" y="1766083"/>
            <a:ext cx="5918696" cy="4183199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6" name="文本框 4"/>
          <p:cNvSpPr txBox="1"/>
          <p:nvPr/>
        </p:nvSpPr>
        <p:spPr>
          <a:xfrm>
            <a:off x="2786574" y="1172787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本框 18"/>
          <p:cNvSpPr txBox="1"/>
          <p:nvPr/>
        </p:nvSpPr>
        <p:spPr>
          <a:xfrm>
            <a:off x="2986503" y="1424903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平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文本框 18"/>
          <p:cNvSpPr txBox="1"/>
          <p:nvPr/>
        </p:nvSpPr>
        <p:spPr>
          <a:xfrm>
            <a:off x="3307915" y="1225427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高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52" y="2746455"/>
            <a:ext cx="30575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4279952" y="4447397"/>
            <a:ext cx="2570792" cy="3902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4636750" y="3176378"/>
            <a:ext cx="10380" cy="1274921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/>
      <p:bldP spid="77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长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00261" y="1766083"/>
            <a:ext cx="5918696" cy="4183199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6" name="文本框 4"/>
          <p:cNvSpPr txBox="1"/>
          <p:nvPr/>
        </p:nvSpPr>
        <p:spPr>
          <a:xfrm>
            <a:off x="2786574" y="1172787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本框 18"/>
          <p:cNvSpPr txBox="1"/>
          <p:nvPr/>
        </p:nvSpPr>
        <p:spPr>
          <a:xfrm>
            <a:off x="2986503" y="1424903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圆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文本框 18"/>
          <p:cNvSpPr txBox="1"/>
          <p:nvPr/>
        </p:nvSpPr>
        <p:spPr>
          <a:xfrm>
            <a:off x="3307915" y="1225427"/>
            <a:ext cx="436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周长的一半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半径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98" y="3022244"/>
            <a:ext cx="3724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V="1">
            <a:off x="5067263" y="4923295"/>
            <a:ext cx="3168000" cy="2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>
            <a:off x="5049681" y="3956705"/>
            <a:ext cx="13884" cy="9720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/>
      <p:bldP spid="77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长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00261" y="1766083"/>
            <a:ext cx="5918696" cy="4183199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6" name="文本框 4"/>
          <p:cNvSpPr txBox="1"/>
          <p:nvPr/>
        </p:nvSpPr>
        <p:spPr>
          <a:xfrm>
            <a:off x="2786574" y="1172787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本框 18"/>
          <p:cNvSpPr txBox="1"/>
          <p:nvPr/>
        </p:nvSpPr>
        <p:spPr>
          <a:xfrm>
            <a:off x="2986503" y="1424903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三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文本框 18"/>
          <p:cNvSpPr txBox="1"/>
          <p:nvPr/>
        </p:nvSpPr>
        <p:spPr>
          <a:xfrm>
            <a:off x="3307914" y="1225427"/>
            <a:ext cx="320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高的一半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99" y="2881156"/>
            <a:ext cx="24193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4670384" y="4171388"/>
            <a:ext cx="2570792" cy="3902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5322645" y="3513552"/>
            <a:ext cx="10380" cy="6372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/>
      <p:bldP spid="77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长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00261" y="1766083"/>
            <a:ext cx="5918696" cy="4183199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4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6" name="文本框 4"/>
          <p:cNvSpPr txBox="1"/>
          <p:nvPr/>
        </p:nvSpPr>
        <p:spPr>
          <a:xfrm>
            <a:off x="2786574" y="1172787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本框 18"/>
          <p:cNvSpPr txBox="1"/>
          <p:nvPr/>
        </p:nvSpPr>
        <p:spPr>
          <a:xfrm>
            <a:off x="2986503" y="1424903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梯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文本框 18"/>
          <p:cNvSpPr txBox="1"/>
          <p:nvPr/>
        </p:nvSpPr>
        <p:spPr>
          <a:xfrm>
            <a:off x="3307914" y="1225427"/>
            <a:ext cx="568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（上底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下底）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高的一半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71" y="3255729"/>
            <a:ext cx="3038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4208184" y="4672304"/>
            <a:ext cx="3820200" cy="7949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4573872" y="4023740"/>
            <a:ext cx="10380" cy="6192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/>
      <p:bldP spid="77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cs typeface="Arial" charset="0"/>
              </a:rPr>
              <a:t>长</a:t>
            </a:r>
            <a:endParaRPr lang="zh-CN" alt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7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8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299856" y="2995121"/>
            <a:ext cx="1158256" cy="21376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302972" y="1852449"/>
            <a:ext cx="0" cy="116404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141" idx="3"/>
          </p:cNvCxnSpPr>
          <p:nvPr/>
        </p:nvCxnSpPr>
        <p:spPr>
          <a:xfrm>
            <a:off x="3907639" y="4213327"/>
            <a:ext cx="1575207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108129" y="3434676"/>
            <a:ext cx="0" cy="764622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7035815" y="3007705"/>
            <a:ext cx="0" cy="418179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6866504" y="4558693"/>
            <a:ext cx="0" cy="418179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4484470" y="5166665"/>
            <a:ext cx="8121" cy="6120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6617787" y="3406133"/>
            <a:ext cx="1584000" cy="19483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6627328" y="4973962"/>
            <a:ext cx="2358870" cy="19483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4481067" y="5762251"/>
            <a:ext cx="1974227" cy="16414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31595" y="332744"/>
            <a:ext cx="743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数学王子小明在学习完平面图形的面积整理与复习后，利用学过的平面图形设计了一个图案。</a:t>
            </a:r>
            <a:endParaRPr lang="zh-CN" altLang="en-US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316" y="3861048"/>
            <a:ext cx="8148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要想计算阴影部分图形的面积，你认为至少要测量（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）条线段的长度。</a:t>
            </a:r>
            <a:endParaRPr lang="zh-CN" altLang="en-US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endParaRPr lang="zh-CN" altLang="en-US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.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1    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B. 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2    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C. 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3    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D. </a:t>
            </a:r>
            <a:r>
              <a:rPr lang="en-US" altLang="zh-CN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4</a:t>
            </a: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" y="405132"/>
            <a:ext cx="819150" cy="1814831"/>
          </a:xfrm>
          <a:prstGeom prst="rect">
            <a:avLst/>
          </a:prstGeom>
        </p:spPr>
      </p:pic>
      <p:pic>
        <p:nvPicPr>
          <p:cNvPr id="3" name="图片 2" descr="e2d0cd4b5d9c97b6ad1cb419bed16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85" y="1052831"/>
            <a:ext cx="6362700" cy="344805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1867" y="1628775"/>
            <a:ext cx="3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A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0428" y="1628775"/>
            <a:ext cx="3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B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83938" y="3213100"/>
            <a:ext cx="3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C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9978" y="3244850"/>
            <a:ext cx="3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D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755903" y="3026413"/>
            <a:ext cx="146685" cy="172085"/>
          </a:xfrm>
          <a:custGeom>
            <a:avLst/>
            <a:gdLst>
              <a:gd name="connisteX0" fmla="*/ 0 w 146595"/>
              <a:gd name="connsiteY0" fmla="*/ 3532 h 171807"/>
              <a:gd name="connisteX1" fmla="*/ 65405 w 146595"/>
              <a:gd name="connsiteY1" fmla="*/ 3532 h 171807"/>
              <a:gd name="connisteX2" fmla="*/ 123825 w 146595"/>
              <a:gd name="connsiteY2" fmla="*/ 41632 h 171807"/>
              <a:gd name="connisteX3" fmla="*/ 146050 w 146595"/>
              <a:gd name="connsiteY3" fmla="*/ 127357 h 171807"/>
              <a:gd name="connisteX4" fmla="*/ 142875 w 146595"/>
              <a:gd name="connsiteY4" fmla="*/ 171807 h 171807"/>
              <a:gd name="connisteX5" fmla="*/ 200025 w 146595"/>
              <a:gd name="connsiteY5" fmla="*/ 168632 h 1718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46595" h="171807">
                <a:moveTo>
                  <a:pt x="0" y="3532"/>
                </a:moveTo>
                <a:cubicBezTo>
                  <a:pt x="12065" y="2897"/>
                  <a:pt x="40640" y="-4088"/>
                  <a:pt x="65405" y="3532"/>
                </a:cubicBezTo>
                <a:cubicBezTo>
                  <a:pt x="90170" y="11152"/>
                  <a:pt x="107950" y="16867"/>
                  <a:pt x="123825" y="41632"/>
                </a:cubicBezTo>
                <a:cubicBezTo>
                  <a:pt x="139700" y="66397"/>
                  <a:pt x="142240" y="101322"/>
                  <a:pt x="146050" y="127357"/>
                </a:cubicBezTo>
                <a:cubicBezTo>
                  <a:pt x="149860" y="153392"/>
                  <a:pt x="132080" y="163552"/>
                  <a:pt x="142875" y="171807"/>
                </a:cubicBezTo>
              </a:path>
            </a:pathLst>
          </a:custGeom>
          <a:noFill/>
          <a:ln w="28575">
            <a:solidFill>
              <a:srgbClr val="C81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15923" y="2830195"/>
            <a:ext cx="6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45</a:t>
            </a:r>
            <a:r>
              <a:rPr lang="zh-CN" altLang="en-US">
                <a:solidFill>
                  <a:srgbClr val="FF0000"/>
                </a:solidFill>
              </a:rPr>
              <a:t>°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L 形 11"/>
          <p:cNvSpPr/>
          <p:nvPr/>
        </p:nvSpPr>
        <p:spPr bwMode="auto">
          <a:xfrm rot="5400000">
            <a:off x="5921719" y="3108328"/>
            <a:ext cx="90170" cy="9017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254289" y="505946"/>
            <a:ext cx="6261928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如图，三角形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ABC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是一个直角三角形，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面积是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平方厘米。已知高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CD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=5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厘米。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zh-CN" altLang="en-US" sz="24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32255" y="992122"/>
            <a:ext cx="2160000" cy="2160000"/>
          </a:xfrm>
          <a:prstGeom prst="ellipse">
            <a:avLst/>
          </a:prstGeom>
          <a:solidFill>
            <a:srgbClr val="6666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42" y="2088951"/>
            <a:ext cx="261920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直角三角形 7"/>
          <p:cNvSpPr/>
          <p:nvPr/>
        </p:nvSpPr>
        <p:spPr>
          <a:xfrm rot="9192343">
            <a:off x="6125874" y="1492393"/>
            <a:ext cx="1921618" cy="1067526"/>
          </a:xfrm>
          <a:custGeom>
            <a:avLst/>
            <a:gdLst>
              <a:gd name="connsiteX0" fmla="*/ 0 w 1921618"/>
              <a:gd name="connsiteY0" fmla="*/ 965026 h 965026"/>
              <a:gd name="connsiteX1" fmla="*/ 0 w 1921618"/>
              <a:gd name="connsiteY1" fmla="*/ 0 h 965026"/>
              <a:gd name="connsiteX2" fmla="*/ 1921618 w 1921618"/>
              <a:gd name="connsiteY2" fmla="*/ 965026 h 965026"/>
              <a:gd name="connsiteX3" fmla="*/ 0 w 1921618"/>
              <a:gd name="connsiteY3" fmla="*/ 965026 h 965026"/>
              <a:gd name="connsiteX0-1" fmla="*/ 66435 w 1921618"/>
              <a:gd name="connsiteY0-2" fmla="*/ 1067526 h 1067526"/>
              <a:gd name="connsiteX1-3" fmla="*/ 0 w 1921618"/>
              <a:gd name="connsiteY1-4" fmla="*/ 0 h 1067526"/>
              <a:gd name="connsiteX2-5" fmla="*/ 1921618 w 1921618"/>
              <a:gd name="connsiteY2-6" fmla="*/ 965026 h 1067526"/>
              <a:gd name="connsiteX3-7" fmla="*/ 66435 w 1921618"/>
              <a:gd name="connsiteY3-8" fmla="*/ 1067526 h 1067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21618" h="1067526">
                <a:moveTo>
                  <a:pt x="66435" y="1067526"/>
                </a:moveTo>
                <a:lnTo>
                  <a:pt x="0" y="0"/>
                </a:lnTo>
                <a:lnTo>
                  <a:pt x="1921618" y="965026"/>
                </a:lnTo>
                <a:lnTo>
                  <a:pt x="66435" y="106752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7572594" y="1188590"/>
            <a:ext cx="3600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600000" flipH="1">
            <a:off x="7608598" y="1200723"/>
            <a:ext cx="71820" cy="61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635622" y="1164112"/>
            <a:ext cx="0" cy="9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 形 39"/>
          <p:cNvSpPr/>
          <p:nvPr/>
        </p:nvSpPr>
        <p:spPr bwMode="auto">
          <a:xfrm rot="10800000">
            <a:off x="7628282" y="1980678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41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5763822" y="1776790"/>
            <a:ext cx="4967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8184944" y="1806739"/>
            <a:ext cx="4967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7443859" y="1905123"/>
            <a:ext cx="4967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76642" y="2034949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6932350" y="1946528"/>
            <a:ext cx="4967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7604344" y="664187"/>
            <a:ext cx="4967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endParaRPr lang="en-US" altLang="zh-CN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7" name="Rectangle 10"/>
          <p:cNvSpPr>
            <a14:cpLocks xmlns:a14="http://schemas.microsoft.com/office/drawing/2010/main" noChangeArrowheads="1"/>
          </p:cNvSpPr>
          <p:nvPr/>
        </p:nvSpPr>
        <p:spPr bwMode="auto">
          <a:xfrm>
            <a:off x="231775" y="1487172"/>
            <a:ext cx="617093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  <a:ea typeface="宋体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  <a:ea typeface="宋体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  <a:ea typeface="宋体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  <a:ea typeface="宋体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以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AB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为直径画一个半圆，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点可以在半</a:t>
            </a:r>
            <a:endParaRPr lang="zh-CN" altLang="en-US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圆弧上移动。当</a:t>
            </a:r>
            <a:r>
              <a:rPr lang="en-US" altLang="zh-CN" sz="2000" b="1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点移动到某一位置时，</a:t>
            </a:r>
            <a:endParaRPr lang="zh-CN" altLang="en-US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三角形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ABC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面积最大。计算此时阴影部</a:t>
            </a:r>
            <a:endParaRPr lang="zh-CN" altLang="en-US" sz="24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分的面积。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1" y="1718947"/>
            <a:ext cx="2738120" cy="775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+mn-ea"/>
              </a:rPr>
              <a:t>求底边</a:t>
            </a:r>
            <a:r>
              <a:rPr lang="en-US" altLang="zh-CN" sz="2400" b="1" i="1" dirty="0">
                <a:solidFill>
                  <a:srgbClr val="000000"/>
                </a:solidFill>
                <a:latin typeface="仿宋" charset="-122"/>
                <a:ea typeface="仿宋" charset="-122"/>
                <a:cs typeface="黑体" pitchFamily="49" charset="-122"/>
                <a:sym typeface="+mn-ea"/>
              </a:rPr>
              <a:t>AB 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+mn-ea"/>
              </a:rPr>
              <a:t>的长。</a:t>
            </a:r>
            <a:endParaRPr lang="zh-CN" altLang="en-US" sz="2400"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 bldLvl="0" animBg="1"/>
      <p:bldP spid="45" grpId="0" bldLvl="0" animBg="1"/>
      <p:bldP spid="47" grpId="0" bldLvl="0" animBg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https://seopic.699pic.com/photo_origin/40163/1710.png!sitemap.v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18166" r="18218" b="26041"/>
          <a:stretch>
            <a:fillRect/>
          </a:stretch>
        </p:blipFill>
        <p:spPr bwMode="auto">
          <a:xfrm>
            <a:off x="377650" y="116632"/>
            <a:ext cx="4410374" cy="23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seopic.699pic.com/photo_origin/40163/1710.png!sitemap.v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787" r="86524" b="14507"/>
          <a:stretch>
            <a:fillRect/>
          </a:stretch>
        </p:blipFill>
        <p:spPr bwMode="auto">
          <a:xfrm flipH="1">
            <a:off x="151464" y="41699"/>
            <a:ext cx="251618" cy="30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直接箭头连接符 106"/>
          <p:cNvCxnSpPr/>
          <p:nvPr>
            <p:custDataLst>
              <p:tags r:id="rId2"/>
            </p:custDataLst>
          </p:nvPr>
        </p:nvCxnSpPr>
        <p:spPr>
          <a:xfrm flipV="1">
            <a:off x="6123739" y="2449832"/>
            <a:ext cx="2519680" cy="14605"/>
          </a:xfrm>
          <a:prstGeom prst="straightConnector1">
            <a:avLst/>
          </a:prstGeom>
          <a:ln w="28575">
            <a:solidFill>
              <a:srgbClr val="FF88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 flipV="1">
            <a:off x="711637" y="5589273"/>
            <a:ext cx="2708275" cy="20955"/>
          </a:xfrm>
          <a:prstGeom prst="line">
            <a:avLst/>
          </a:prstGeom>
          <a:ln w="28575">
            <a:solidFill>
              <a:srgbClr val="FF881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 flipV="1">
            <a:off x="3409114" y="4138296"/>
            <a:ext cx="0" cy="1455420"/>
          </a:xfrm>
          <a:prstGeom prst="line">
            <a:avLst/>
          </a:prstGeom>
          <a:ln w="28575">
            <a:solidFill>
              <a:srgbClr val="FF881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 flipV="1">
            <a:off x="3398322" y="4120518"/>
            <a:ext cx="2708275" cy="20955"/>
          </a:xfrm>
          <a:prstGeom prst="line">
            <a:avLst/>
          </a:prstGeom>
          <a:ln w="28575">
            <a:solidFill>
              <a:srgbClr val="FF881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V="1">
            <a:off x="6097707" y="2453643"/>
            <a:ext cx="26035" cy="1677035"/>
          </a:xfrm>
          <a:prstGeom prst="line">
            <a:avLst/>
          </a:prstGeom>
          <a:ln w="28575">
            <a:solidFill>
              <a:srgbClr val="FF881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39552" y="5661664"/>
            <a:ext cx="3712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知识回顾：</a:t>
            </a:r>
            <a:endParaRPr lang="zh-CN" altLang="en-US" sz="2800" b="1" dirty="0">
              <a:solidFill>
                <a:srgbClr val="0070C0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不遗漏，</a:t>
            </a:r>
            <a:r>
              <a:rPr lang="zh-CN" altLang="en-US" sz="2800" b="1" dirty="0">
                <a:sym typeface="+mn-ea"/>
              </a:rPr>
              <a:t>重反思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590727" y="4221484"/>
            <a:ext cx="32391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理清关系：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抓关联，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寻本质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372027" y="2587628"/>
            <a:ext cx="2991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应用提升：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会拓展，能解决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>
            <p:custDataLst>
              <p:tags r:id="rId10"/>
            </p:custDataLst>
          </p:nvPr>
        </p:nvSpPr>
        <p:spPr>
          <a:xfrm>
            <a:off x="2430582" y="3861436"/>
            <a:ext cx="772795" cy="360045"/>
          </a:xfrm>
          <a:prstGeom prst="roundRect">
            <a:avLst/>
          </a:prstGeom>
          <a:solidFill>
            <a:srgbClr val="DC872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回顾</a:t>
            </a:r>
            <a:endParaRPr lang="zh-CN" altLang="zh-CN"/>
          </a:p>
        </p:txBody>
      </p:sp>
      <p:sp>
        <p:nvSpPr>
          <p:cNvPr id="13" name="圆角矩形 12"/>
          <p:cNvSpPr/>
          <p:nvPr>
            <p:custDataLst>
              <p:tags r:id="rId11"/>
            </p:custDataLst>
          </p:nvPr>
        </p:nvSpPr>
        <p:spPr>
          <a:xfrm>
            <a:off x="8028107" y="476253"/>
            <a:ext cx="772795" cy="360045"/>
          </a:xfrm>
          <a:prstGeom prst="roundRect">
            <a:avLst/>
          </a:prstGeom>
          <a:solidFill>
            <a:srgbClr val="DC872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应用</a:t>
            </a:r>
            <a:endParaRPr lang="zh-CN" altLang="zh-CN"/>
          </a:p>
        </p:txBody>
      </p:sp>
      <p:sp>
        <p:nvSpPr>
          <p:cNvPr id="14" name="圆角矩形 13"/>
          <p:cNvSpPr/>
          <p:nvPr>
            <p:custDataLst>
              <p:tags r:id="rId12"/>
            </p:custDataLst>
          </p:nvPr>
        </p:nvSpPr>
        <p:spPr>
          <a:xfrm>
            <a:off x="5147747" y="2152018"/>
            <a:ext cx="772795" cy="360045"/>
          </a:xfrm>
          <a:prstGeom prst="roundRect">
            <a:avLst/>
          </a:prstGeom>
          <a:solidFill>
            <a:srgbClr val="DC872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联系</a:t>
            </a:r>
            <a:endParaRPr lang="zh-CN" altLang="zh-CN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15495" y="4248785"/>
            <a:ext cx="2113915" cy="12890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22164" y="905512"/>
            <a:ext cx="2453640" cy="1398905"/>
          </a:xfrm>
          <a:prstGeom prst="rect">
            <a:avLst/>
          </a:prstGeom>
        </p:spPr>
      </p:pic>
      <p:sp>
        <p:nvSpPr>
          <p:cNvPr id="18" name="文本框 10"/>
          <p:cNvSpPr txBox="1"/>
          <p:nvPr>
            <p:custDataLst>
              <p:tags r:id="rId17"/>
            </p:custDataLst>
          </p:nvPr>
        </p:nvSpPr>
        <p:spPr>
          <a:xfrm>
            <a:off x="963269" y="390904"/>
            <a:ext cx="3239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温故知新</a:t>
            </a:r>
            <a:endParaRPr lang="zh-CN" altLang="en-US" sz="6000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9" name="文本框 10"/>
          <p:cNvSpPr txBox="1"/>
          <p:nvPr>
            <p:custDataLst>
              <p:tags r:id="rId18"/>
            </p:custDataLst>
          </p:nvPr>
        </p:nvSpPr>
        <p:spPr>
          <a:xfrm>
            <a:off x="667677" y="1474876"/>
            <a:ext cx="443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举一反三  触类旁通</a:t>
            </a:r>
            <a:endParaRPr lang="zh-CN" altLang="en-US" sz="32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4" name="Picture 5" descr="https://seopic.699pic.com/photo_origin/40163/1710.png!sitemap.v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787" r="86524" b="14507"/>
          <a:stretch>
            <a:fillRect/>
          </a:stretch>
        </p:blipFill>
        <p:spPr bwMode="auto">
          <a:xfrm rot="10800000" flipH="1">
            <a:off x="4681020" y="-375128"/>
            <a:ext cx="251618" cy="30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34" y="2864558"/>
            <a:ext cx="2553201" cy="119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5349" y="664"/>
            <a:ext cx="27366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spc="50" dirty="0">
                <a:ln w="11430"/>
                <a:gradFill>
                  <a:gsLst>
                    <a:gs pos="30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微软雅黑" charset="-122"/>
              </a:rPr>
              <a:t>猜 图 形：</a:t>
            </a:r>
            <a:endParaRPr lang="zh-CN" altLang="en-US" sz="4400" b="1" spc="50" dirty="0">
              <a:ln w="11430"/>
              <a:gradFill>
                <a:gsLst>
                  <a:gs pos="30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微软雅黑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47664" y="836712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</a:rPr>
              <a:t>可能是什么图形？为什么？</a:t>
            </a:r>
            <a:endParaRPr lang="zh-CN" altLang="zh-CN" sz="4000" dirty="0"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15844" y="2770968"/>
            <a:ext cx="4423798" cy="1485010"/>
            <a:chOff x="2756882" y="3897112"/>
            <a:chExt cx="4423798" cy="1485010"/>
          </a:xfrm>
        </p:grpSpPr>
        <p:sp>
          <p:nvSpPr>
            <p:cNvPr id="5" name="饼形 4"/>
            <p:cNvSpPr/>
            <p:nvPr/>
          </p:nvSpPr>
          <p:spPr>
            <a:xfrm rot="10800000">
              <a:off x="6100680" y="3914696"/>
              <a:ext cx="1080000" cy="1080000"/>
            </a:xfrm>
            <a:prstGeom prst="pie">
              <a:avLst>
                <a:gd name="adj1" fmla="val 5359203"/>
                <a:gd name="adj2" fmla="val 1620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75856" y="3897112"/>
              <a:ext cx="3391200" cy="1080000"/>
            </a:xfrm>
            <a:prstGeom prst="rect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75856" y="3914696"/>
              <a:ext cx="339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275856" y="4990954"/>
              <a:ext cx="339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640679" y="3914696"/>
              <a:ext cx="26377" cy="109384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饼形 23"/>
            <p:cNvSpPr/>
            <p:nvPr/>
          </p:nvSpPr>
          <p:spPr>
            <a:xfrm rot="10800000">
              <a:off x="2756882" y="3923488"/>
              <a:ext cx="1080000" cy="1080000"/>
            </a:xfrm>
            <a:prstGeom prst="pie">
              <a:avLst>
                <a:gd name="adj1" fmla="val 5359203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296881" y="3900854"/>
              <a:ext cx="0" cy="10800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24" idx="3"/>
            </p:cNvCxnSpPr>
            <p:nvPr/>
          </p:nvCxnSpPr>
          <p:spPr>
            <a:xfrm flipH="1">
              <a:off x="3296882" y="3923488"/>
              <a:ext cx="8792" cy="10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4"/>
            <p:cNvSpPr txBox="1"/>
            <p:nvPr>
              <p:custDataLst>
                <p:tags r:id="rId1"/>
              </p:custDataLst>
            </p:nvPr>
          </p:nvSpPr>
          <p:spPr>
            <a:xfrm>
              <a:off x="4412741" y="4815658"/>
              <a:ext cx="1117429" cy="566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5B9BD5">
                      <a:lumMod val="75000"/>
                    </a:srgbClr>
                  </a:solidFill>
                  <a:latin typeface="宋体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宋体" charset="-122"/>
                </a:rPr>
                <a:t>6.28</a:t>
              </a:r>
              <a:endParaRPr lang="en-US" altLang="zh-CN" sz="2000" b="1" dirty="0" smtClean="0">
                <a:solidFill>
                  <a:prstClr val="black"/>
                </a:solidFill>
                <a:latin typeface="宋体" charset="-122"/>
              </a:endParaRPr>
            </a:p>
          </p:txBody>
        </p:sp>
        <p:sp>
          <p:nvSpPr>
            <p:cNvPr id="29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2809103" y="4117501"/>
              <a:ext cx="1117429" cy="566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5B9BD5">
                      <a:lumMod val="75000"/>
                    </a:srgbClr>
                  </a:solidFill>
                  <a:latin typeface="宋体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宋体" charset="-122"/>
                </a:rPr>
                <a:t>2</a:t>
              </a:r>
              <a:endParaRPr lang="en-US" altLang="zh-CN" sz="2000" b="1" dirty="0" smtClean="0">
                <a:solidFill>
                  <a:prstClr val="black"/>
                </a:solidFill>
                <a:latin typeface="宋体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57822" y="1774424"/>
            <a:ext cx="6145192" cy="3454776"/>
            <a:chOff x="1157822" y="1774424"/>
            <a:chExt cx="6145192" cy="3454776"/>
          </a:xfrm>
        </p:grpSpPr>
        <p:pic>
          <p:nvPicPr>
            <p:cNvPr id="8" name="Picture 2" descr="https://img.alicdn.com/imgextra/i4/2212796709258/O1CN01nyb5gd2IGDVt1dCGW_!!2212796709258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6F2F3"/>
                </a:clrFrom>
                <a:clrTo>
                  <a:srgbClr val="F6F2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9" t="30398" r="9424" b="10473"/>
            <a:stretch>
              <a:fillRect/>
            </a:stretch>
          </p:blipFill>
          <p:spPr bwMode="auto">
            <a:xfrm>
              <a:off x="1157822" y="1774424"/>
              <a:ext cx="6145192" cy="345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927399" y="2736951"/>
              <a:ext cx="2709989" cy="10752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800" b="1" dirty="0">
                  <a:solidFill>
                    <a:prstClr val="black"/>
                  </a:solidFill>
                  <a:latin typeface="宋体" charset="-122"/>
                </a:rPr>
                <a:t>6.28×2</a:t>
              </a:r>
              <a:endParaRPr lang="zh-CN" altLang="en-US" sz="4800" b="1" dirty="0">
                <a:solidFill>
                  <a:prstClr val="black"/>
                </a:solidFill>
                <a:latin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5349" y="664"/>
            <a:ext cx="27366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spc="50" dirty="0">
                <a:ln w="11430"/>
                <a:gradFill>
                  <a:gsLst>
                    <a:gs pos="30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微软雅黑" charset="-122"/>
              </a:rPr>
              <a:t>猜 图 形：</a:t>
            </a:r>
            <a:endParaRPr lang="zh-CN" altLang="en-US" sz="4400" b="1" spc="50" dirty="0">
              <a:ln w="11430"/>
              <a:gradFill>
                <a:gsLst>
                  <a:gs pos="30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微软雅黑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47664" y="836712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</a:rPr>
              <a:t>可能是什么图形？为什么？</a:t>
            </a:r>
            <a:endParaRPr lang="zh-CN" altLang="zh-CN" sz="4000" dirty="0"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15844" y="2770968"/>
            <a:ext cx="4423798" cy="1485010"/>
            <a:chOff x="2756882" y="3897112"/>
            <a:chExt cx="4423798" cy="1485010"/>
          </a:xfrm>
        </p:grpSpPr>
        <p:sp>
          <p:nvSpPr>
            <p:cNvPr id="5" name="饼形 4"/>
            <p:cNvSpPr/>
            <p:nvPr/>
          </p:nvSpPr>
          <p:spPr>
            <a:xfrm rot="10800000">
              <a:off x="6100680" y="3914696"/>
              <a:ext cx="1080000" cy="1080000"/>
            </a:xfrm>
            <a:prstGeom prst="pie">
              <a:avLst>
                <a:gd name="adj1" fmla="val 5359203"/>
                <a:gd name="adj2" fmla="val 1620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75856" y="3897112"/>
              <a:ext cx="3391200" cy="1080000"/>
            </a:xfrm>
            <a:prstGeom prst="rect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75856" y="3914696"/>
              <a:ext cx="339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275856" y="4990954"/>
              <a:ext cx="339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640679" y="3914696"/>
              <a:ext cx="26377" cy="109384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饼形 23"/>
            <p:cNvSpPr/>
            <p:nvPr/>
          </p:nvSpPr>
          <p:spPr>
            <a:xfrm rot="10800000">
              <a:off x="2756882" y="3923488"/>
              <a:ext cx="1080000" cy="1080000"/>
            </a:xfrm>
            <a:prstGeom prst="pie">
              <a:avLst>
                <a:gd name="adj1" fmla="val 5359203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296881" y="3900854"/>
              <a:ext cx="0" cy="10800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24" idx="3"/>
            </p:cNvCxnSpPr>
            <p:nvPr/>
          </p:nvCxnSpPr>
          <p:spPr>
            <a:xfrm flipH="1">
              <a:off x="3296882" y="3923488"/>
              <a:ext cx="8792" cy="10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4"/>
            <p:cNvSpPr txBox="1"/>
            <p:nvPr>
              <p:custDataLst>
                <p:tags r:id="rId1"/>
              </p:custDataLst>
            </p:nvPr>
          </p:nvSpPr>
          <p:spPr>
            <a:xfrm>
              <a:off x="4412741" y="4815658"/>
              <a:ext cx="1117429" cy="566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5B9BD5">
                      <a:lumMod val="75000"/>
                    </a:srgbClr>
                  </a:solidFill>
                  <a:latin typeface="宋体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宋体" charset="-122"/>
                </a:rPr>
                <a:t>6.28</a:t>
              </a:r>
              <a:endParaRPr lang="en-US" altLang="zh-CN" sz="2000" b="1" dirty="0" smtClean="0">
                <a:solidFill>
                  <a:prstClr val="black"/>
                </a:solidFill>
                <a:latin typeface="宋体" charset="-122"/>
              </a:endParaRPr>
            </a:p>
          </p:txBody>
        </p:sp>
        <p:sp>
          <p:nvSpPr>
            <p:cNvPr id="29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2809103" y="4117501"/>
              <a:ext cx="1117429" cy="566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5B9BD5">
                      <a:lumMod val="75000"/>
                    </a:srgbClr>
                  </a:solidFill>
                  <a:latin typeface="宋体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宋体" charset="-122"/>
                </a:rPr>
                <a:t>2</a:t>
              </a:r>
              <a:endParaRPr lang="en-US" altLang="zh-CN" sz="2000" b="1" dirty="0" smtClean="0">
                <a:solidFill>
                  <a:prstClr val="black"/>
                </a:solidFill>
                <a:latin typeface="宋体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57822" y="1774424"/>
            <a:ext cx="6145192" cy="3454776"/>
            <a:chOff x="1157822" y="1774424"/>
            <a:chExt cx="6145192" cy="3454776"/>
          </a:xfrm>
        </p:grpSpPr>
        <p:pic>
          <p:nvPicPr>
            <p:cNvPr id="8" name="Picture 2" descr="https://img.alicdn.com/imgextra/i4/2212796709258/O1CN01nyb5gd2IGDVt1dCGW_!!2212796709258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6F2F3"/>
                </a:clrFrom>
                <a:clrTo>
                  <a:srgbClr val="F6F2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9" t="30398" r="9424" b="10473"/>
            <a:stretch>
              <a:fillRect/>
            </a:stretch>
          </p:blipFill>
          <p:spPr bwMode="auto">
            <a:xfrm>
              <a:off x="1157822" y="1774424"/>
              <a:ext cx="6145192" cy="345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927399" y="2736951"/>
              <a:ext cx="2709989" cy="10752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800" b="1" dirty="0">
                  <a:solidFill>
                    <a:prstClr val="black"/>
                  </a:solidFill>
                  <a:latin typeface="宋体" charset="-122"/>
                </a:rPr>
                <a:t>6.28×2</a:t>
              </a:r>
              <a:endParaRPr lang="zh-CN" altLang="en-US" sz="4800" b="1" dirty="0">
                <a:solidFill>
                  <a:prstClr val="black"/>
                </a:solidFill>
                <a:latin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1121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5349" y="664"/>
            <a:ext cx="27366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spc="50" dirty="0">
                <a:ln w="11430"/>
                <a:gradFill>
                  <a:gsLst>
                    <a:gs pos="30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微软雅黑" charset="-122"/>
              </a:rPr>
              <a:t>猜 图 形：</a:t>
            </a:r>
            <a:endParaRPr lang="zh-CN" altLang="en-US" sz="4400" b="1" spc="50" dirty="0">
              <a:ln w="11430"/>
              <a:gradFill>
                <a:gsLst>
                  <a:gs pos="30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微软雅黑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47664" y="836712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</a:rPr>
              <a:t>可能是什么图形？为什么？</a:t>
            </a:r>
            <a:endParaRPr lang="zh-CN" altLang="zh-CN" sz="4000" dirty="0"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15844" y="2770968"/>
            <a:ext cx="4423798" cy="1485010"/>
            <a:chOff x="2756882" y="3897112"/>
            <a:chExt cx="4423798" cy="1485010"/>
          </a:xfrm>
        </p:grpSpPr>
        <p:sp>
          <p:nvSpPr>
            <p:cNvPr id="5" name="饼形 4"/>
            <p:cNvSpPr/>
            <p:nvPr/>
          </p:nvSpPr>
          <p:spPr>
            <a:xfrm rot="10800000">
              <a:off x="6100680" y="3914696"/>
              <a:ext cx="1080000" cy="1080000"/>
            </a:xfrm>
            <a:prstGeom prst="pie">
              <a:avLst>
                <a:gd name="adj1" fmla="val 5359203"/>
                <a:gd name="adj2" fmla="val 1620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75856" y="3897112"/>
              <a:ext cx="3391200" cy="1080000"/>
            </a:xfrm>
            <a:prstGeom prst="rect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75856" y="3914696"/>
              <a:ext cx="339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275856" y="4990954"/>
              <a:ext cx="3391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饼形 23"/>
            <p:cNvSpPr/>
            <p:nvPr/>
          </p:nvSpPr>
          <p:spPr>
            <a:xfrm rot="10800000">
              <a:off x="2756882" y="3923488"/>
              <a:ext cx="1080000" cy="1080000"/>
            </a:xfrm>
            <a:prstGeom prst="pie">
              <a:avLst>
                <a:gd name="adj1" fmla="val 5359203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296881" y="3900854"/>
              <a:ext cx="0" cy="10800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24" idx="3"/>
            </p:cNvCxnSpPr>
            <p:nvPr/>
          </p:nvCxnSpPr>
          <p:spPr>
            <a:xfrm flipH="1">
              <a:off x="3296882" y="3923488"/>
              <a:ext cx="8792" cy="10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4"/>
            <p:cNvSpPr txBox="1"/>
            <p:nvPr>
              <p:custDataLst>
                <p:tags r:id="rId1"/>
              </p:custDataLst>
            </p:nvPr>
          </p:nvSpPr>
          <p:spPr>
            <a:xfrm>
              <a:off x="4412741" y="4815658"/>
              <a:ext cx="1117429" cy="566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5B9BD5">
                      <a:lumMod val="75000"/>
                    </a:srgbClr>
                  </a:solidFill>
                  <a:latin typeface="宋体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宋体" charset="-122"/>
                </a:rPr>
                <a:t>6.28</a:t>
              </a:r>
              <a:endParaRPr lang="en-US" altLang="zh-CN" sz="2000" b="1" dirty="0" smtClean="0">
                <a:solidFill>
                  <a:prstClr val="black"/>
                </a:solidFill>
                <a:latin typeface="宋体" charset="-122"/>
              </a:endParaRPr>
            </a:p>
          </p:txBody>
        </p:sp>
        <p:sp>
          <p:nvSpPr>
            <p:cNvPr id="29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2809103" y="4117501"/>
              <a:ext cx="1117429" cy="566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b="1" dirty="0" smtClean="0">
                  <a:solidFill>
                    <a:srgbClr val="5B9BD5">
                      <a:lumMod val="75000"/>
                    </a:srgbClr>
                  </a:solidFill>
                  <a:latin typeface="宋体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宋体" charset="-122"/>
                </a:rPr>
                <a:t>2</a:t>
              </a:r>
              <a:endParaRPr lang="en-US" altLang="zh-CN" sz="2000" b="1" dirty="0" smtClean="0">
                <a:solidFill>
                  <a:prstClr val="black"/>
                </a:solidFill>
                <a:latin typeface="宋体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108" y="1773789"/>
            <a:ext cx="6145192" cy="3454776"/>
            <a:chOff x="-2175293" y="2277344"/>
            <a:chExt cx="6145192" cy="3454776"/>
          </a:xfrm>
        </p:grpSpPr>
        <p:pic>
          <p:nvPicPr>
            <p:cNvPr id="8" name="Picture 2" descr="https://img.alicdn.com/imgextra/i4/2212796709258/O1CN01nyb5gd2IGDVt1dCGW_!!2212796709258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6F2F3"/>
                </a:clrFrom>
                <a:clrTo>
                  <a:srgbClr val="F6F2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9" t="30398" r="9424" b="10473"/>
            <a:stretch>
              <a:fillRect/>
            </a:stretch>
          </p:blipFill>
          <p:spPr bwMode="auto">
            <a:xfrm>
              <a:off x="-2175293" y="2277344"/>
              <a:ext cx="6145192" cy="345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-521286" y="3157321"/>
              <a:ext cx="2709989" cy="10752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800" b="1" dirty="0">
                  <a:solidFill>
                    <a:prstClr val="black"/>
                  </a:solidFill>
                  <a:latin typeface="宋体" charset="-122"/>
                </a:rPr>
                <a:t>6.28×2</a:t>
              </a:r>
              <a:endParaRPr lang="zh-CN" altLang="en-US" sz="4800" b="1" dirty="0">
                <a:solidFill>
                  <a:prstClr val="black"/>
                </a:solidFill>
                <a:latin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1121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5 -0.00023 L -0.51944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71464" y="676278"/>
            <a:ext cx="8665369" cy="5838825"/>
          </a:xfrm>
          <a:prstGeom prst="roundRect">
            <a:avLst/>
          </a:prstGeom>
          <a:solidFill>
            <a:srgbClr val="F4F2F0"/>
          </a:solidFill>
          <a:ln w="28575">
            <a:solidFill>
              <a:srgbClr val="9D8170"/>
            </a:solidFill>
            <a:prstDash val="dash"/>
            <a:headEnd type="none" w="sm" len="sm"/>
            <a:tailEnd type="none" w="sm" len="sm"/>
          </a:ln>
        </p:spPr>
        <p:txBody>
          <a:bodyPr wrap="squar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等线"/>
              <a:ea typeface="+mn-ea"/>
            </a:endParaRPr>
          </a:p>
        </p:txBody>
      </p:sp>
      <p:sp>
        <p:nvSpPr>
          <p:cNvPr id="7" name="文本1"/>
          <p:cNvSpPr txBox="1"/>
          <p:nvPr/>
        </p:nvSpPr>
        <p:spPr>
          <a:xfrm>
            <a:off x="796529" y="770798"/>
            <a:ext cx="2450306" cy="8667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活动要求：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2"/>
          <p:cNvSpPr txBox="1"/>
          <p:nvPr/>
        </p:nvSpPr>
        <p:spPr>
          <a:xfrm>
            <a:off x="467544" y="1556792"/>
            <a:ext cx="8213254" cy="36385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1、想一想：能否用一幅图表示平面图形面积公式推导过程之间的关系。</a:t>
            </a:r>
            <a:endParaRPr lang="en-US" altLang="zh-CN" sz="32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3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、说一说，画一画：小组内交流，并把你们的想法画在学习单上。</a:t>
            </a:r>
            <a:endParaRPr lang="zh-CN" altLang="en-US" sz="32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000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5" name="L 形 74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7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任意多边形 7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0" name="L 形 7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5" name="L 形 84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5" name="L 形 74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7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任意多边形 7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0" name="L 形 7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5" name="L 形 84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5" name="L 形 74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7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任意多边形 7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0" name="L 形 7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5" name="L 形 84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9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0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1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" name="Rectangle 23"/>
          <p:cNvSpPr/>
          <p:nvPr/>
        </p:nvSpPr>
        <p:spPr>
          <a:xfrm>
            <a:off x="1552779" y="3808679"/>
            <a:ext cx="396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3" name="Rectangle 23"/>
          <p:cNvSpPr/>
          <p:nvPr/>
        </p:nvSpPr>
        <p:spPr>
          <a:xfrm>
            <a:off x="1957351" y="3808800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4" name="Rectangle 23"/>
          <p:cNvSpPr/>
          <p:nvPr/>
        </p:nvSpPr>
        <p:spPr>
          <a:xfrm>
            <a:off x="2333299" y="3808800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5" name="Rectangle 23"/>
          <p:cNvSpPr/>
          <p:nvPr/>
        </p:nvSpPr>
        <p:spPr>
          <a:xfrm>
            <a:off x="2720091" y="3808800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6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cs typeface="Arial" charset="0"/>
              </a:rPr>
              <a:t>长</a:t>
            </a:r>
            <a:endParaRPr lang="zh-CN" altLang="en-US" b="1" dirty="0">
              <a:cs typeface="Arial" charset="0"/>
            </a:endParaRPr>
          </a:p>
        </p:txBody>
      </p:sp>
      <p:sp>
        <p:nvSpPr>
          <p:cNvPr id="107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8" grpId="0" animBg="1"/>
      <p:bldP spid="89" grpId="0"/>
      <p:bldP spid="90" grpId="0" animBg="1"/>
      <p:bldP spid="91" grpId="0" animBg="1"/>
      <p:bldP spid="92" grpId="0" bldLvl="0" animBg="1"/>
      <p:bldP spid="93" grpId="0" bldLvl="0" animBg="1"/>
      <p:bldP spid="94" grpId="0" bldLvl="0" animBg="1"/>
      <p:bldP spid="95" grpId="0" animBg="1"/>
      <p:bldP spid="96" grpId="0"/>
      <p:bldP spid="105" grpId="0"/>
      <p:bldP spid="106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矩形 186"/>
          <p:cNvSpPr/>
          <p:nvPr/>
        </p:nvSpPr>
        <p:spPr>
          <a:xfrm>
            <a:off x="1164471" y="2996867"/>
            <a:ext cx="1945120" cy="1197847"/>
          </a:xfrm>
          <a:prstGeom prst="rect">
            <a:avLst/>
          </a:prstGeom>
          <a:solidFill>
            <a:srgbClr val="FFFF00">
              <a:alpha val="64000"/>
            </a:srgb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155179" y="1844826"/>
            <a:ext cx="7840746" cy="3922397"/>
            <a:chOff x="962088" y="692783"/>
            <a:chExt cx="7840746" cy="392239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70917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135968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74610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13487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527728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916499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30291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691686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4101063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8983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4876250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26502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5657874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046645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433061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21832" y="692785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723629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629149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017920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404336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793107" y="692784"/>
              <a:ext cx="0" cy="392239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70917" y="69278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970917" y="107032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969466" y="1476079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69466" y="1853616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971379" y="22681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971379" y="26457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969928" y="30514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969928" y="3429000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63539" y="3825967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963539" y="4203504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962088" y="4609263"/>
              <a:ext cx="7831455" cy="2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4301384" y="1852449"/>
            <a:ext cx="1155600" cy="1148400"/>
          </a:xfrm>
          <a:prstGeom prst="rect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任意多边形 140"/>
          <p:cNvSpPr/>
          <p:nvPr/>
        </p:nvSpPr>
        <p:spPr>
          <a:xfrm>
            <a:off x="3907639" y="3420212"/>
            <a:ext cx="1767081" cy="793115"/>
          </a:xfrm>
          <a:custGeom>
            <a:avLst/>
            <a:gdLst>
              <a:gd name="connsiteX0" fmla="*/ 500 w 4646"/>
              <a:gd name="connsiteY0" fmla="*/ 0 h 2090"/>
              <a:gd name="connsiteX1" fmla="*/ 4646 w 4646"/>
              <a:gd name="connsiteY1" fmla="*/ 0 h 2090"/>
              <a:gd name="connsiteX2" fmla="*/ 4132 w 4646"/>
              <a:gd name="connsiteY2" fmla="*/ 2090 h 2090"/>
              <a:gd name="connsiteX3" fmla="*/ 0 w 4646"/>
              <a:gd name="connsiteY3" fmla="*/ 2090 h 2090"/>
              <a:gd name="connsiteX4" fmla="*/ 500 w 4646"/>
              <a:gd name="connsiteY4" fmla="*/ 0 h 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6" h="2090">
                <a:moveTo>
                  <a:pt x="500" y="0"/>
                </a:moveTo>
                <a:lnTo>
                  <a:pt x="4646" y="0"/>
                </a:lnTo>
                <a:lnTo>
                  <a:pt x="4132" y="2090"/>
                </a:lnTo>
                <a:lnTo>
                  <a:pt x="0" y="2090"/>
                </a:lnTo>
                <a:lnTo>
                  <a:pt x="500" y="0"/>
                </a:lnTo>
                <a:close/>
              </a:path>
            </a:pathLst>
          </a:custGeom>
          <a:solidFill>
            <a:srgbClr val="FFFF00">
              <a:alpha val="5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2" name="直接连接符 141"/>
          <p:cNvCxnSpPr/>
          <p:nvPr/>
        </p:nvCxnSpPr>
        <p:spPr>
          <a:xfrm>
            <a:off x="4108129" y="3408723"/>
            <a:ext cx="6985" cy="7905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L 形 142"/>
          <p:cNvSpPr/>
          <p:nvPr/>
        </p:nvSpPr>
        <p:spPr bwMode="auto">
          <a:xfrm rot="10800000">
            <a:off x="4118184" y="411425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pic>
        <p:nvPicPr>
          <p:cNvPr id="146" name="Picture 2"/>
          <p:cNvPicPr>
            <a:picLocks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70" y="4563457"/>
            <a:ext cx="1224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5157105"/>
            <a:ext cx="1969727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" name="任意多边形 147"/>
          <p:cNvSpPr/>
          <p:nvPr/>
        </p:nvSpPr>
        <p:spPr>
          <a:xfrm>
            <a:off x="6610491" y="2627778"/>
            <a:ext cx="1582504" cy="793095"/>
          </a:xfrm>
          <a:custGeom>
            <a:avLst/>
            <a:gdLst>
              <a:gd name="connsiteX0" fmla="*/ 0 w 4133"/>
              <a:gd name="connsiteY0" fmla="*/ 2102 h 2102"/>
              <a:gd name="connsiteX1" fmla="*/ 1695 w 4133"/>
              <a:gd name="connsiteY1" fmla="*/ 0 h 2102"/>
              <a:gd name="connsiteX2" fmla="*/ 4133 w 4133"/>
              <a:gd name="connsiteY2" fmla="*/ 2102 h 2102"/>
              <a:gd name="connsiteX3" fmla="*/ 0 w 4133"/>
              <a:gd name="connsiteY3" fmla="*/ 2102 h 2102"/>
              <a:gd name="connsiteX0-1" fmla="*/ 0 w 10000"/>
              <a:gd name="connsiteY0-2" fmla="*/ 9889 h 9889"/>
              <a:gd name="connsiteX1-3" fmla="*/ 2656 w 10000"/>
              <a:gd name="connsiteY1-4" fmla="*/ 0 h 9889"/>
              <a:gd name="connsiteX2-5" fmla="*/ 10000 w 10000"/>
              <a:gd name="connsiteY2-6" fmla="*/ 9889 h 9889"/>
              <a:gd name="connsiteX3-7" fmla="*/ 0 w 10000"/>
              <a:gd name="connsiteY3-8" fmla="*/ 9889 h 9889"/>
              <a:gd name="connsiteX0-9" fmla="*/ 0 w 10000"/>
              <a:gd name="connsiteY0-10" fmla="*/ 10000 h 10000"/>
              <a:gd name="connsiteX1-11" fmla="*/ 2434 w 10000"/>
              <a:gd name="connsiteY1-12" fmla="*/ 0 h 10000"/>
              <a:gd name="connsiteX2-13" fmla="*/ 10000 w 10000"/>
              <a:gd name="connsiteY2-14" fmla="*/ 10000 h 10000"/>
              <a:gd name="connsiteX3-15" fmla="*/ 0 w 10000"/>
              <a:gd name="connsiteY3-16" fmla="*/ 10000 h 10000"/>
              <a:gd name="connsiteX0-17" fmla="*/ 0 w 10000"/>
              <a:gd name="connsiteY0-18" fmla="*/ 10112 h 10112"/>
              <a:gd name="connsiteX1-19" fmla="*/ 2601 w 10000"/>
              <a:gd name="connsiteY1-20" fmla="*/ 0 h 10112"/>
              <a:gd name="connsiteX2-21" fmla="*/ 10000 w 10000"/>
              <a:gd name="connsiteY2-22" fmla="*/ 10112 h 10112"/>
              <a:gd name="connsiteX3-23" fmla="*/ 0 w 10000"/>
              <a:gd name="connsiteY3-24" fmla="*/ 10112 h 10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lnTo>
                  <a:pt x="2601" y="0"/>
                </a:lnTo>
                <a:lnTo>
                  <a:pt x="10000" y="10112"/>
                </a:lnTo>
                <a:lnTo>
                  <a:pt x="0" y="10112"/>
                </a:lnTo>
                <a:close/>
              </a:path>
            </a:pathLst>
          </a:custGeom>
          <a:solidFill>
            <a:srgbClr val="FFFF00">
              <a:alpha val="54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cxnSp>
        <p:nvCxnSpPr>
          <p:cNvPr id="149" name="直接连接符 148"/>
          <p:cNvCxnSpPr/>
          <p:nvPr/>
        </p:nvCxnSpPr>
        <p:spPr bwMode="auto">
          <a:xfrm>
            <a:off x="7033747" y="2638497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0" name="L 形 149"/>
          <p:cNvSpPr/>
          <p:nvPr/>
        </p:nvSpPr>
        <p:spPr bwMode="auto">
          <a:xfrm rot="10800000">
            <a:off x="7039177" y="3329182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28076" y="3005659"/>
            <a:ext cx="1582504" cy="403062"/>
          </a:xfrm>
          <a:prstGeom prst="rect">
            <a:avLst/>
          </a:prstGeom>
          <a:solidFill>
            <a:schemeClr val="accent1">
              <a:alpha val="61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任意多边形 150"/>
          <p:cNvSpPr/>
          <p:nvPr/>
        </p:nvSpPr>
        <p:spPr>
          <a:xfrm>
            <a:off x="6645659" y="4213942"/>
            <a:ext cx="1564920" cy="760731"/>
          </a:xfrm>
          <a:custGeom>
            <a:avLst/>
            <a:gdLst>
              <a:gd name="connsiteX0" fmla="*/ 464 w 3838"/>
              <a:gd name="connsiteY0" fmla="*/ 0 h 1581"/>
              <a:gd name="connsiteX1" fmla="*/ 2494 w 3838"/>
              <a:gd name="connsiteY1" fmla="*/ 0 h 1581"/>
              <a:gd name="connsiteX2" fmla="*/ 3838 w 3838"/>
              <a:gd name="connsiteY2" fmla="*/ 1581 h 1581"/>
              <a:gd name="connsiteX3" fmla="*/ 0 w 3838"/>
              <a:gd name="connsiteY3" fmla="*/ 1581 h 1581"/>
              <a:gd name="connsiteX4" fmla="*/ 464 w 3838"/>
              <a:gd name="connsiteY4" fmla="*/ 0 h 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" h="1581">
                <a:moveTo>
                  <a:pt x="464" y="0"/>
                </a:moveTo>
                <a:lnTo>
                  <a:pt x="2494" y="0"/>
                </a:lnTo>
                <a:lnTo>
                  <a:pt x="3838" y="1581"/>
                </a:lnTo>
                <a:lnTo>
                  <a:pt x="0" y="1581"/>
                </a:lnTo>
                <a:lnTo>
                  <a:pt x="464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639546" y="4573810"/>
            <a:ext cx="2326066" cy="403062"/>
          </a:xfrm>
          <a:prstGeom prst="rect">
            <a:avLst/>
          </a:prstGeom>
          <a:solidFill>
            <a:schemeClr val="accent1">
              <a:alpha val="60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3" name="直接连接符 152"/>
          <p:cNvCxnSpPr/>
          <p:nvPr/>
        </p:nvCxnSpPr>
        <p:spPr bwMode="auto">
          <a:xfrm>
            <a:off x="6850744" y="4203506"/>
            <a:ext cx="10860" cy="7560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4" name="L 形 153"/>
          <p:cNvSpPr/>
          <p:nvPr/>
        </p:nvSpPr>
        <p:spPr bwMode="auto">
          <a:xfrm rot="10800000">
            <a:off x="6857024" y="4878297"/>
            <a:ext cx="90000" cy="90000"/>
          </a:xfrm>
          <a:prstGeom prst="corner">
            <a:avLst>
              <a:gd name="adj1" fmla="val 6972"/>
              <a:gd name="adj2" fmla="val 5179"/>
            </a:avLst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Font typeface="Arial" charset="0"/>
              <a:buNone/>
              <a:defRPr/>
            </a:pPr>
            <a:endParaRPr lang="zh-CN" altLang="en-US" kern="0">
              <a:solidFill>
                <a:srgbClr val="000000"/>
              </a:solidFill>
              <a:ea typeface="微软雅黑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4111644" y="3431365"/>
            <a:ext cx="1563076" cy="781959"/>
          </a:xfrm>
          <a:prstGeom prst="rect">
            <a:avLst/>
          </a:prstGeom>
          <a:solidFill>
            <a:schemeClr val="accent1">
              <a:alpha val="6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 155"/>
          <p:cNvSpPr/>
          <p:nvPr/>
        </p:nvSpPr>
        <p:spPr>
          <a:xfrm>
            <a:off x="4488925" y="5175457"/>
            <a:ext cx="1966368" cy="591764"/>
          </a:xfrm>
          <a:prstGeom prst="rect">
            <a:avLst/>
          </a:prstGeom>
          <a:solidFill>
            <a:schemeClr val="accent1">
              <a:alpha val="54000"/>
            </a:schemeClr>
          </a:solidFill>
          <a:ln w="19050">
            <a:solidFill>
              <a:srgbClr val="C812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Rectangle 23"/>
          <p:cNvSpPr/>
          <p:nvPr/>
        </p:nvSpPr>
        <p:spPr>
          <a:xfrm>
            <a:off x="1173262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Rectangle 23"/>
          <p:cNvSpPr/>
          <p:nvPr/>
        </p:nvSpPr>
        <p:spPr>
          <a:xfrm>
            <a:off x="1165987" y="3011131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23"/>
          <p:cNvSpPr/>
          <p:nvPr/>
        </p:nvSpPr>
        <p:spPr>
          <a:xfrm>
            <a:off x="1165987" y="3401745"/>
            <a:ext cx="378000" cy="396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0" name="Rectangle 23"/>
          <p:cNvSpPr/>
          <p:nvPr/>
        </p:nvSpPr>
        <p:spPr>
          <a:xfrm>
            <a:off x="1552779" y="380867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Rectangle 23"/>
          <p:cNvSpPr/>
          <p:nvPr/>
        </p:nvSpPr>
        <p:spPr>
          <a:xfrm>
            <a:off x="1939571" y="3804008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Rectangle 23"/>
          <p:cNvSpPr/>
          <p:nvPr/>
        </p:nvSpPr>
        <p:spPr>
          <a:xfrm>
            <a:off x="2333299" y="3806537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Rectangle 23"/>
          <p:cNvSpPr/>
          <p:nvPr/>
        </p:nvSpPr>
        <p:spPr>
          <a:xfrm>
            <a:off x="2720091" y="3810849"/>
            <a:ext cx="378000" cy="3780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47864" y="2426649"/>
            <a:ext cx="0" cy="2874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3347865" y="2426649"/>
            <a:ext cx="52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/>
          <p:cNvCxnSpPr/>
          <p:nvPr/>
        </p:nvCxnSpPr>
        <p:spPr>
          <a:xfrm>
            <a:off x="3347865" y="5301121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/>
          <p:cNvCxnSpPr/>
          <p:nvPr/>
        </p:nvCxnSpPr>
        <p:spPr>
          <a:xfrm>
            <a:off x="3347865" y="3782202"/>
            <a:ext cx="3801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50966" y="3863885"/>
            <a:ext cx="270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6123012" y="3202754"/>
            <a:ext cx="0" cy="1455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/>
          <p:cNvCxnSpPr/>
          <p:nvPr/>
        </p:nvCxnSpPr>
        <p:spPr>
          <a:xfrm>
            <a:off x="6121053" y="3218206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/>
          <p:cNvCxnSpPr/>
          <p:nvPr/>
        </p:nvCxnSpPr>
        <p:spPr>
          <a:xfrm>
            <a:off x="6114221" y="4632377"/>
            <a:ext cx="334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文本框 4"/>
          <p:cNvSpPr txBox="1"/>
          <p:nvPr/>
        </p:nvSpPr>
        <p:spPr>
          <a:xfrm>
            <a:off x="458025" y="69443"/>
            <a:ext cx="804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面积单位的总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个数</a:t>
            </a:r>
            <a:r>
              <a:rPr lang="en-US" altLang="zh-CN" sz="2800" b="1" dirty="0" smtClean="0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每</a:t>
            </a:r>
            <a:r>
              <a:rPr lang="zh-CN" altLang="en-US" sz="2800" b="1" dirty="0">
                <a:solidFill>
                  <a:srgbClr val="000000"/>
                </a:solidFill>
              </a:rPr>
              <a:t>行面积单位的个数</a:t>
            </a:r>
            <a:r>
              <a:rPr lang="zh-CN" altLang="en-US" sz="2800" b="1" dirty="0">
                <a:solidFill>
                  <a:srgbClr val="000000"/>
                </a:solidFill>
                <a:sym typeface="+mn-ea"/>
              </a:rPr>
              <a:t>×行</a:t>
            </a:r>
            <a:r>
              <a:rPr lang="zh-CN" altLang="en-US" sz="2800" b="1" dirty="0" smtClean="0">
                <a:solidFill>
                  <a:srgbClr val="000000"/>
                </a:solidFill>
                <a:sym typeface="+mn-ea"/>
              </a:rPr>
              <a:t>数</a:t>
            </a: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04" name="文本框 4"/>
          <p:cNvSpPr txBox="1"/>
          <p:nvPr/>
        </p:nvSpPr>
        <p:spPr>
          <a:xfrm>
            <a:off x="2778920" y="631400"/>
            <a:ext cx="48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文本框 18"/>
          <p:cNvSpPr txBox="1"/>
          <p:nvPr/>
        </p:nvSpPr>
        <p:spPr>
          <a:xfrm>
            <a:off x="2978850" y="883516"/>
            <a:ext cx="5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cs typeface="Arial" charset="0"/>
              </a:rPr>
              <a:t>长</a:t>
            </a:r>
            <a:endParaRPr lang="zh-CN" altLang="en-US" b="1" dirty="0">
              <a:cs typeface="Arial" charset="0"/>
            </a:endParaRPr>
          </a:p>
        </p:txBody>
      </p:sp>
      <p:sp>
        <p:nvSpPr>
          <p:cNvPr id="206" name="文本框 18"/>
          <p:cNvSpPr txBox="1"/>
          <p:nvPr/>
        </p:nvSpPr>
        <p:spPr>
          <a:xfrm>
            <a:off x="3300260" y="684038"/>
            <a:ext cx="255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宽</a:t>
            </a:r>
            <a:endParaRPr lang="zh-CN" alt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7" name="文本框 18"/>
          <p:cNvSpPr txBox="1"/>
          <p:nvPr/>
        </p:nvSpPr>
        <p:spPr>
          <a:xfrm>
            <a:off x="95849" y="3434676"/>
            <a:ext cx="12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宽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→行数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8" name="文本框 17"/>
          <p:cNvSpPr txBox="1"/>
          <p:nvPr/>
        </p:nvSpPr>
        <p:spPr>
          <a:xfrm>
            <a:off x="703226" y="4293009"/>
            <a:ext cx="2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长</a:t>
            </a:r>
            <a:r>
              <a:rPr lang="zh-CN" altLang="en-US" b="1" dirty="0">
                <a:solidFill>
                  <a:srgbClr val="FF0000"/>
                </a:solidFill>
                <a:cs typeface="Arial" charset="0"/>
              </a:rPr>
              <a:t>→每行面积单位个数</a:t>
            </a:r>
            <a:endParaRPr lang="zh-CN" altLang="en-US" b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1164471" y="4194714"/>
            <a:ext cx="1944000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54091" y="3002340"/>
            <a:ext cx="10380" cy="120219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862"/>
</p:tagLst>
</file>

<file path=ppt/tags/tag14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15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16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17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18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19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1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2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3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4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5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6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7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28.xml><?xml version="1.0" encoding="utf-8"?>
<p:tagLst xmlns:p="http://schemas.openxmlformats.org/presentationml/2006/main">
  <p:tag name="KSO_WM_DIAGRAM_VIRTUALLY_FRAME" val="{&quot;height&quot;:506.0266141732283,&quot;left&quot;:4.6001574803149605,&quot;top&quot;:14.900078740157479,&quot;width&quot;:694.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全屏显示(4:3)</PresentationFormat>
  <Paragraphs>241</Paragraphs>
  <Slides>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隶书</vt:lpstr>
      <vt:lpstr>Times New Roman</vt:lpstr>
      <vt:lpstr>黑体</vt:lpstr>
      <vt:lpstr>楷体</vt:lpstr>
      <vt:lpstr>等线</vt:lpstr>
      <vt:lpstr>仿宋</vt:lpstr>
      <vt:lpstr>华文行楷</vt:lpstr>
      <vt:lpstr>默认设计模板</vt:lpstr>
      <vt:lpstr>1_Office 主题</vt:lpstr>
      <vt:lpstr>1_默认设计模板</vt:lpstr>
      <vt:lpstr>2_默认设计模板</vt:lpstr>
      <vt:lpstr>5_默认设计模板</vt:lpstr>
      <vt:lpstr>7_默认设计模板</vt:lpstr>
      <vt:lpstr>8_默认设计模板</vt:lpstr>
      <vt:lpstr>10_默认设计模板</vt:lpstr>
      <vt:lpstr>Office 主题​​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cxj</dc:creator>
  <cp:lastModifiedBy>iPhone</cp:lastModifiedBy>
  <cp:revision>265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2052-12.11.1</vt:lpwstr>
  </property>
  <property fmtid="{D5CDD505-2E9C-101B-9397-08002B2CF9AE}" pid="3" name="ICV">
    <vt:lpwstr>053791DA59B643DF8FAF3E18BC7B4940_12</vt:lpwstr>
  </property>
</Properties>
</file>