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677" r:id="rId2"/>
    <p:sldId id="1394" r:id="rId3"/>
    <p:sldId id="1286" r:id="rId4"/>
    <p:sldId id="1287" r:id="rId5"/>
    <p:sldId id="1288" r:id="rId6"/>
    <p:sldId id="1290" r:id="rId7"/>
    <p:sldId id="1319" r:id="rId8"/>
    <p:sldId id="1173" r:id="rId9"/>
    <p:sldId id="1271" r:id="rId10"/>
    <p:sldId id="1292" r:id="rId11"/>
    <p:sldId id="1278" r:id="rId12"/>
    <p:sldId id="1180" r:id="rId13"/>
    <p:sldId id="1294" r:id="rId14"/>
    <p:sldId id="1293" r:id="rId15"/>
    <p:sldId id="1296" r:id="rId16"/>
    <p:sldId id="1295" r:id="rId17"/>
    <p:sldId id="1297" r:id="rId18"/>
    <p:sldId id="1298" r:id="rId19"/>
    <p:sldId id="1377" r:id="rId20"/>
    <p:sldId id="1300" r:id="rId21"/>
    <p:sldId id="1353" r:id="rId22"/>
    <p:sldId id="1378" r:id="rId23"/>
    <p:sldId id="1365" r:id="rId24"/>
    <p:sldId id="1302" r:id="rId25"/>
    <p:sldId id="1434" r:id="rId26"/>
    <p:sldId id="1366" r:id="rId27"/>
    <p:sldId id="78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50">
          <p15:clr>
            <a:srgbClr val="A4A3A4"/>
          </p15:clr>
        </p15:guide>
        <p15:guide id="2" pos="390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aylor Hartwell" initials="TH [6]" lastIdx="1" clrIdx="6"/>
  <p:cmAuthor id="0" name="user" initials="u" lastIdx="1" clrIdx="0"/>
  <p:cmAuthor id="1" name="Administrator" initials="A" lastIdx="2" clrIdx="0"/>
  <p:cmAuthor id="8" name="sss" initials="s" lastIdx="1" clrIdx="8"/>
  <p:cmAuthor id="2" name="作者" initials="A" lastIdx="0" clrIdx="1"/>
  <p:cmAuthor id="3" name="Author" initials="A" lastIdx="0" clrIdx="2"/>
  <p:cmAuthor id="4" name="DTY" initials="D" lastIdx="1" clrIdx="7"/>
  <p:cmAuthor id="5" name="未知用户11" initials="未知用户11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B7"/>
    <a:srgbClr val="FA0000"/>
    <a:srgbClr val="F6DBE0"/>
    <a:srgbClr val="FCFC28"/>
    <a:srgbClr val="FED698"/>
    <a:srgbClr val="FA8ED9"/>
    <a:srgbClr val="D6F3DD"/>
    <a:srgbClr val="D4FAFD"/>
    <a:srgbClr val="FFFFFF"/>
    <a:srgbClr val="FFD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61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624" y="-67"/>
      </p:cViewPr>
      <p:guideLst>
        <p:guide orient="horz" pos="2050"/>
        <p:guide pos="39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01683-5E1F-4447-BB49-E6BEA35A71AD}" type="datetimeFigureOut">
              <a:rPr lang="zh-CN" altLang="en-US" smtClean="0"/>
              <a:pPr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A6EBD-7184-42AC-BC33-AB3AD1760A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media" Target="../media/media7.mp3"/><Relationship Id="rId3" Type="http://schemas.openxmlformats.org/officeDocument/2006/relationships/tags" Target="../tags/tag9.xml"/><Relationship Id="rId7" Type="http://schemas.openxmlformats.org/officeDocument/2006/relationships/image" Target="../media/image39.png"/><Relationship Id="rId12" Type="http://schemas.microsoft.com/office/2007/relationships/media" Target="../media/media6.mp3"/><Relationship Id="rId2" Type="http://schemas.openxmlformats.org/officeDocument/2006/relationships/tags" Target="../tags/tag8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11" Type="http://schemas.microsoft.com/office/2007/relationships/media" Target="../media/media5.mp3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microsoft.com/office/2007/relationships/media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5.pn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70.jpeg"/><Relationship Id="rId5" Type="http://schemas.openxmlformats.org/officeDocument/2006/relationships/image" Target="../media/image65.png"/><Relationship Id="rId15" Type="http://schemas.openxmlformats.org/officeDocument/2006/relationships/image" Target="../media/image37.png"/><Relationship Id="rId10" Type="http://schemas.openxmlformats.org/officeDocument/2006/relationships/image" Target="../media/image69.jpeg"/><Relationship Id="rId4" Type="http://schemas.openxmlformats.org/officeDocument/2006/relationships/image" Target="../media/image64.png"/><Relationship Id="rId9" Type="http://schemas.openxmlformats.org/officeDocument/2006/relationships/image" Target="../media/image45.png"/><Relationship Id="rId14" Type="http://schemas.microsoft.com/office/2007/relationships/media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microsoft.com/office/2007/relationships/media" Target="../media/media2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3.jpeg"/><Relationship Id="rId2" Type="http://schemas.openxmlformats.org/officeDocument/2006/relationships/video" Target="NULL" TargetMode="External"/><Relationship Id="rId16" Type="http://schemas.openxmlformats.org/officeDocument/2006/relationships/image" Target="../media/image86.png"/><Relationship Id="rId1" Type="http://schemas.openxmlformats.org/officeDocument/2006/relationships/tags" Target="../tags/tag21.xml"/><Relationship Id="rId6" Type="http://schemas.openxmlformats.org/officeDocument/2006/relationships/image" Target="../media/image77.gif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5" Type="http://schemas.microsoft.com/office/2007/relationships/media" Target="../media/media8.mp3"/><Relationship Id="rId10" Type="http://schemas.openxmlformats.org/officeDocument/2006/relationships/image" Target="../media/image81.jpeg"/><Relationship Id="rId4" Type="http://schemas.openxmlformats.org/officeDocument/2006/relationships/image" Target="../media/image75.gif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7.gif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78.pn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file:///I:\2&#33521;&#35821;&#24037;&#20316;\3&#33521;&#35821;&#38598;&#20307;&#22791;&#35838;&#35760;&#24405;\202408&#19977;&#24180;&#32423;&#19978;&#20876;&#22791;&#35838;&#36164;&#26009;\2024&#31179;&#23398;&#26399;%20&#19977;&#24180;&#32423;&#38598;&#20307;&#22791;&#35838;\2024%20&#31179;&#23398;&#26399;&#38598;&#20307;&#22791;&#35838;&#35838;&#20214;\&#19977;&#19978;Unit8%20I%20can%20do%20this%20for%20you%20&#35838;&#20214;\2024&#24180;&#27743;&#38452;&#24066;Unit8&#21333;&#20803;&#25972;&#20307;&#25945;&#23398;&#24066;&#32423;&#30740;&#35752;&#35838;&#36164;&#26009;&#65288;&#31532;&#19977;&#35838;&#26102;&#65289;\&#20256;&#25215;.wmv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K:\2&#33521;&#35821;&#24037;&#20316;\3&#33521;&#35821;&#38598;&#20307;&#22791;&#35838;&#35760;&#24405;\202408&#19977;&#24180;&#32423;&#19978;&#20876;&#22791;&#35838;&#36164;&#26009;\2024&#31179;&#23398;&#26399;%20&#19977;&#24180;&#32423;&#38598;&#20307;&#22791;&#35838;\2024%20&#31179;&#23398;&#26399;&#38598;&#20307;&#22791;&#35838;&#35838;&#20214;\&#19977;&#19978;Unit8%20I%20can%20do%20this%20for%20you%20&#35838;&#20214;\2024&#24180;&#27743;&#38452;&#24066;Unit8&#21333;&#20803;&#25972;&#20307;&#25945;&#23398;&#24066;&#32423;&#30740;&#35752;&#35838;&#36164;&#26009;&#65288;&#31532;&#19977;&#35838;&#26102;&#65289;\&#20256;&#25215;.wmv" TargetMode="Externa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45.png"/><Relationship Id="rId4" Type="http://schemas.openxmlformats.org/officeDocument/2006/relationships/image" Target="../media/image94.jpe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36.png"/><Relationship Id="rId5" Type="http://schemas.openxmlformats.org/officeDocument/2006/relationships/image" Target="../media/image19.jpe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microsoft.com/office/2007/relationships/media" Target="../media/media2.mp3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eg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microsoft.com/office/2007/relationships/media" Target="../media/media3.mp3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935" y="270510"/>
            <a:ext cx="995045" cy="10115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35065" y="434339"/>
            <a:ext cx="3192056" cy="68480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</a:t>
            </a:r>
            <a:r>
              <a:rPr lang="zh-CN" altLang="en-US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can sing</a:t>
            </a:r>
            <a:endParaRPr kumimoji="0" lang="en-US" altLang="zh-CN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grpSp>
        <p:nvGrpSpPr>
          <p:cNvPr id="179" name="组合 17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726800" y="1450074"/>
            <a:ext cx="10600261" cy="5669183"/>
            <a:chOff x="3712143" y="1821373"/>
            <a:chExt cx="4767714" cy="4322252"/>
          </a:xfrm>
        </p:grpSpPr>
        <p:sp>
          <p:nvSpPr>
            <p:cNvPr id="180" name="iṣḷîdê"/>
            <p:cNvSpPr/>
            <p:nvPr/>
          </p:nvSpPr>
          <p:spPr bwMode="auto">
            <a:xfrm>
              <a:off x="5124176" y="6028056"/>
              <a:ext cx="1830181" cy="115569"/>
            </a:xfrm>
            <a:custGeom>
              <a:avLst/>
              <a:gdLst>
                <a:gd name="T0" fmla="*/ 853 w 871"/>
                <a:gd name="T1" fmla="*/ 0 h 55"/>
                <a:gd name="T2" fmla="*/ 18 w 871"/>
                <a:gd name="T3" fmla="*/ 0 h 55"/>
                <a:gd name="T4" fmla="*/ 0 w 871"/>
                <a:gd name="T5" fmla="*/ 55 h 55"/>
                <a:gd name="T6" fmla="*/ 871 w 871"/>
                <a:gd name="T7" fmla="*/ 55 h 55"/>
                <a:gd name="T8" fmla="*/ 853 w 871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1" h="55">
                  <a:moveTo>
                    <a:pt x="853" y="0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871" y="55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isľïḑè"/>
            <p:cNvSpPr/>
            <p:nvPr/>
          </p:nvSpPr>
          <p:spPr bwMode="auto">
            <a:xfrm>
              <a:off x="5391034" y="5187560"/>
              <a:ext cx="1258643" cy="687106"/>
            </a:xfrm>
            <a:custGeom>
              <a:avLst/>
              <a:gdLst>
                <a:gd name="T0" fmla="*/ 526 w 599"/>
                <a:gd name="T1" fmla="*/ 0 h 327"/>
                <a:gd name="T2" fmla="*/ 90 w 599"/>
                <a:gd name="T3" fmla="*/ 0 h 327"/>
                <a:gd name="T4" fmla="*/ 0 w 599"/>
                <a:gd name="T5" fmla="*/ 327 h 327"/>
                <a:gd name="T6" fmla="*/ 599 w 599"/>
                <a:gd name="T7" fmla="*/ 327 h 327"/>
                <a:gd name="T8" fmla="*/ 526 w 59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327">
                  <a:moveTo>
                    <a:pt x="526" y="0"/>
                  </a:moveTo>
                  <a:lnTo>
                    <a:pt x="90" y="0"/>
                  </a:lnTo>
                  <a:lnTo>
                    <a:pt x="0" y="327"/>
                  </a:lnTo>
                  <a:lnTo>
                    <a:pt x="599" y="327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ïsḷíḋé"/>
            <p:cNvSpPr/>
            <p:nvPr/>
          </p:nvSpPr>
          <p:spPr bwMode="auto">
            <a:xfrm>
              <a:off x="5161999" y="5874665"/>
              <a:ext cx="1754536" cy="153391"/>
            </a:xfrm>
            <a:custGeom>
              <a:avLst/>
              <a:gdLst>
                <a:gd name="T0" fmla="*/ 109 w 835"/>
                <a:gd name="T1" fmla="*/ 0 h 73"/>
                <a:gd name="T2" fmla="*/ 0 w 835"/>
                <a:gd name="T3" fmla="*/ 73 h 73"/>
                <a:gd name="T4" fmla="*/ 835 w 835"/>
                <a:gd name="T5" fmla="*/ 73 h 73"/>
                <a:gd name="T6" fmla="*/ 708 w 835"/>
                <a:gd name="T7" fmla="*/ 0 h 73"/>
                <a:gd name="T8" fmla="*/ 109 w 835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5" h="73">
                  <a:moveTo>
                    <a:pt x="109" y="0"/>
                  </a:moveTo>
                  <a:lnTo>
                    <a:pt x="0" y="73"/>
                  </a:lnTo>
                  <a:lnTo>
                    <a:pt x="835" y="73"/>
                  </a:lnTo>
                  <a:lnTo>
                    <a:pt x="7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4A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ṡlíḓê"/>
            <p:cNvSpPr/>
            <p:nvPr/>
          </p:nvSpPr>
          <p:spPr bwMode="auto">
            <a:xfrm>
              <a:off x="3712143" y="1821373"/>
              <a:ext cx="4767714" cy="3021584"/>
            </a:xfrm>
            <a:custGeom>
              <a:avLst/>
              <a:gdLst>
                <a:gd name="T0" fmla="*/ 125 w 125"/>
                <a:gd name="T1" fmla="*/ 3 h 79"/>
                <a:gd name="T2" fmla="*/ 123 w 125"/>
                <a:gd name="T3" fmla="*/ 0 h 79"/>
                <a:gd name="T4" fmla="*/ 3 w 125"/>
                <a:gd name="T5" fmla="*/ 0 h 79"/>
                <a:gd name="T6" fmla="*/ 0 w 125"/>
                <a:gd name="T7" fmla="*/ 3 h 79"/>
                <a:gd name="T8" fmla="*/ 0 w 125"/>
                <a:gd name="T9" fmla="*/ 79 h 79"/>
                <a:gd name="T10" fmla="*/ 125 w 125"/>
                <a:gd name="T11" fmla="*/ 79 h 79"/>
                <a:gd name="T12" fmla="*/ 125 w 125"/>
                <a:gd name="T13" fmla="*/ 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79">
                  <a:moveTo>
                    <a:pt x="125" y="3"/>
                  </a:moveTo>
                  <a:cubicBezTo>
                    <a:pt x="125" y="1"/>
                    <a:pt x="124" y="0"/>
                    <a:pt x="12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3"/>
                  </a:lnTo>
                  <a:close/>
                </a:path>
              </a:pathLst>
            </a:custGeom>
            <a:solidFill>
              <a:srgbClr val="4A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ṧ1ïde"/>
            <p:cNvSpPr/>
            <p:nvPr/>
          </p:nvSpPr>
          <p:spPr bwMode="auto">
            <a:xfrm>
              <a:off x="3712143" y="4842957"/>
              <a:ext cx="4767714" cy="611462"/>
            </a:xfrm>
            <a:custGeom>
              <a:avLst/>
              <a:gdLst>
                <a:gd name="T0" fmla="*/ 0 w 125"/>
                <a:gd name="T1" fmla="*/ 0 h 16"/>
                <a:gd name="T2" fmla="*/ 0 w 125"/>
                <a:gd name="T3" fmla="*/ 13 h 16"/>
                <a:gd name="T4" fmla="*/ 3 w 125"/>
                <a:gd name="T5" fmla="*/ 16 h 16"/>
                <a:gd name="T6" fmla="*/ 123 w 125"/>
                <a:gd name="T7" fmla="*/ 16 h 16"/>
                <a:gd name="T8" fmla="*/ 125 w 125"/>
                <a:gd name="T9" fmla="*/ 13 h 16"/>
                <a:gd name="T10" fmla="*/ 125 w 125"/>
                <a:gd name="T11" fmla="*/ 0 h 16"/>
                <a:gd name="T12" fmla="*/ 0 w 125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6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4" y="16"/>
                    <a:pt x="125" y="15"/>
                    <a:pt x="125" y="13"/>
                  </a:cubicBezTo>
                  <a:cubicBezTo>
                    <a:pt x="125" y="0"/>
                    <a:pt x="125" y="0"/>
                    <a:pt x="1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îşḷiḑê"/>
            <p:cNvSpPr/>
            <p:nvPr/>
          </p:nvSpPr>
          <p:spPr bwMode="auto">
            <a:xfrm>
              <a:off x="3825610" y="1936941"/>
              <a:ext cx="4578602" cy="3404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Sḷîḑê"/>
            <p:cNvSpPr/>
            <p:nvPr/>
          </p:nvSpPr>
          <p:spPr bwMode="auto">
            <a:xfrm>
              <a:off x="4895142" y="2853081"/>
              <a:ext cx="800573" cy="77747"/>
            </a:xfrm>
            <a:custGeom>
              <a:avLst/>
              <a:gdLst>
                <a:gd name="T0" fmla="*/ 21 w 21"/>
                <a:gd name="T1" fmla="*/ 1 h 2"/>
                <a:gd name="T2" fmla="*/ 21 w 21"/>
                <a:gd name="T3" fmla="*/ 2 h 2"/>
                <a:gd name="T4" fmla="*/ 1 w 21"/>
                <a:gd name="T5" fmla="*/ 2 h 2"/>
                <a:gd name="T6" fmla="*/ 0 w 21"/>
                <a:gd name="T7" fmla="*/ 1 h 2"/>
                <a:gd name="T8" fmla="*/ 0 w 21"/>
                <a:gd name="T9" fmla="*/ 1 h 2"/>
                <a:gd name="T10" fmla="*/ 1 w 21"/>
                <a:gd name="T11" fmla="*/ 0 h 2"/>
                <a:gd name="T12" fmla="*/ 21 w 21"/>
                <a:gd name="T13" fmla="*/ 0 h 2"/>
                <a:gd name="T14" fmla="*/ 21 w 21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">
                  <a:moveTo>
                    <a:pt x="21" y="1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íšliḋè"/>
            <p:cNvSpPr/>
            <p:nvPr/>
          </p:nvSpPr>
          <p:spPr bwMode="auto">
            <a:xfrm>
              <a:off x="4895142" y="3044295"/>
              <a:ext cx="800573" cy="39924"/>
            </a:xfrm>
            <a:custGeom>
              <a:avLst/>
              <a:gdLst>
                <a:gd name="T0" fmla="*/ 21 w 21"/>
                <a:gd name="T1" fmla="*/ 1 h 1"/>
                <a:gd name="T2" fmla="*/ 21 w 21"/>
                <a:gd name="T3" fmla="*/ 1 h 1"/>
                <a:gd name="T4" fmla="*/ 1 w 21"/>
                <a:gd name="T5" fmla="*/ 1 h 1"/>
                <a:gd name="T6" fmla="*/ 0 w 21"/>
                <a:gd name="T7" fmla="*/ 1 h 1"/>
                <a:gd name="T8" fmla="*/ 0 w 21"/>
                <a:gd name="T9" fmla="*/ 1 h 1"/>
                <a:gd name="T10" fmla="*/ 1 w 21"/>
                <a:gd name="T11" fmla="*/ 0 h 1"/>
                <a:gd name="T12" fmla="*/ 21 w 21"/>
                <a:gd name="T13" fmla="*/ 0 h 1"/>
                <a:gd name="T14" fmla="*/ 21 w 2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iślíḋê"/>
            <p:cNvSpPr/>
            <p:nvPr/>
          </p:nvSpPr>
          <p:spPr bwMode="auto">
            <a:xfrm>
              <a:off x="4895142" y="4115927"/>
              <a:ext cx="800573" cy="77747"/>
            </a:xfrm>
            <a:custGeom>
              <a:avLst/>
              <a:gdLst>
                <a:gd name="T0" fmla="*/ 21 w 21"/>
                <a:gd name="T1" fmla="*/ 1 h 2"/>
                <a:gd name="T2" fmla="*/ 21 w 21"/>
                <a:gd name="T3" fmla="*/ 2 h 2"/>
                <a:gd name="T4" fmla="*/ 1 w 21"/>
                <a:gd name="T5" fmla="*/ 2 h 2"/>
                <a:gd name="T6" fmla="*/ 0 w 21"/>
                <a:gd name="T7" fmla="*/ 1 h 2"/>
                <a:gd name="T8" fmla="*/ 0 w 21"/>
                <a:gd name="T9" fmla="*/ 1 h 2"/>
                <a:gd name="T10" fmla="*/ 1 w 21"/>
                <a:gd name="T11" fmla="*/ 0 h 2"/>
                <a:gd name="T12" fmla="*/ 21 w 21"/>
                <a:gd name="T13" fmla="*/ 0 h 2"/>
                <a:gd name="T14" fmla="*/ 21 w 21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">
                  <a:moveTo>
                    <a:pt x="21" y="1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ṣḻïde"/>
            <p:cNvSpPr/>
            <p:nvPr/>
          </p:nvSpPr>
          <p:spPr bwMode="auto">
            <a:xfrm>
              <a:off x="4895142" y="4307140"/>
              <a:ext cx="800573" cy="37822"/>
            </a:xfrm>
            <a:custGeom>
              <a:avLst/>
              <a:gdLst>
                <a:gd name="T0" fmla="*/ 21 w 21"/>
                <a:gd name="T1" fmla="*/ 1 h 1"/>
                <a:gd name="T2" fmla="*/ 21 w 21"/>
                <a:gd name="T3" fmla="*/ 1 h 1"/>
                <a:gd name="T4" fmla="*/ 1 w 21"/>
                <a:gd name="T5" fmla="*/ 1 h 1"/>
                <a:gd name="T6" fmla="*/ 0 w 21"/>
                <a:gd name="T7" fmla="*/ 1 h 1"/>
                <a:gd name="T8" fmla="*/ 0 w 21"/>
                <a:gd name="T9" fmla="*/ 1 h 1"/>
                <a:gd name="T10" fmla="*/ 1 w 21"/>
                <a:gd name="T11" fmla="*/ 0 h 1"/>
                <a:gd name="T12" fmla="*/ 21 w 21"/>
                <a:gd name="T13" fmla="*/ 0 h 1"/>
                <a:gd name="T14" fmla="*/ 21 w 2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ï$1iḋé"/>
            <p:cNvSpPr/>
            <p:nvPr/>
          </p:nvSpPr>
          <p:spPr bwMode="auto">
            <a:xfrm>
              <a:off x="4895142" y="3962536"/>
              <a:ext cx="800573" cy="77747"/>
            </a:xfrm>
            <a:custGeom>
              <a:avLst/>
              <a:gdLst>
                <a:gd name="T0" fmla="*/ 21 w 21"/>
                <a:gd name="T1" fmla="*/ 1 h 2"/>
                <a:gd name="T2" fmla="*/ 21 w 21"/>
                <a:gd name="T3" fmla="*/ 2 h 2"/>
                <a:gd name="T4" fmla="*/ 1 w 21"/>
                <a:gd name="T5" fmla="*/ 2 h 2"/>
                <a:gd name="T6" fmla="*/ 0 w 21"/>
                <a:gd name="T7" fmla="*/ 1 h 2"/>
                <a:gd name="T8" fmla="*/ 0 w 21"/>
                <a:gd name="T9" fmla="*/ 1 h 2"/>
                <a:gd name="T10" fmla="*/ 1 w 21"/>
                <a:gd name="T11" fmla="*/ 0 h 2"/>
                <a:gd name="T12" fmla="*/ 21 w 21"/>
                <a:gd name="T13" fmla="*/ 0 h 2"/>
                <a:gd name="T14" fmla="*/ 21 w 21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">
                  <a:moveTo>
                    <a:pt x="21" y="1"/>
                  </a:moveTo>
                  <a:cubicBezTo>
                    <a:pt x="21" y="1"/>
                    <a:pt x="21" y="2"/>
                    <a:pt x="2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1"/>
                  </a:cubicBez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šļïḋe"/>
            <p:cNvSpPr/>
            <p:nvPr/>
          </p:nvSpPr>
          <p:spPr bwMode="auto">
            <a:xfrm>
              <a:off x="5809180" y="4613921"/>
              <a:ext cx="1449856" cy="37822"/>
            </a:xfrm>
            <a:custGeom>
              <a:avLst/>
              <a:gdLst>
                <a:gd name="T0" fmla="*/ 38 w 38"/>
                <a:gd name="T1" fmla="*/ 0 h 1"/>
                <a:gd name="T2" fmla="*/ 37 w 38"/>
                <a:gd name="T3" fmla="*/ 1 h 1"/>
                <a:gd name="T4" fmla="*/ 1 w 38"/>
                <a:gd name="T5" fmla="*/ 1 h 1"/>
                <a:gd name="T6" fmla="*/ 0 w 38"/>
                <a:gd name="T7" fmla="*/ 0 h 1"/>
                <a:gd name="T8" fmla="*/ 0 w 38"/>
                <a:gd name="T9" fmla="*/ 0 h 1"/>
                <a:gd name="T10" fmla="*/ 1 w 38"/>
                <a:gd name="T11" fmla="*/ 0 h 1"/>
                <a:gd name="T12" fmla="*/ 37 w 38"/>
                <a:gd name="T13" fmla="*/ 0 h 1"/>
                <a:gd name="T14" fmla="*/ 38 w 38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cubicBezTo>
                    <a:pt x="38" y="1"/>
                    <a:pt x="37" y="1"/>
                    <a:pt x="37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ïšḻídê"/>
            <p:cNvSpPr/>
            <p:nvPr/>
          </p:nvSpPr>
          <p:spPr bwMode="auto">
            <a:xfrm>
              <a:off x="4932964" y="3580110"/>
              <a:ext cx="762751" cy="306781"/>
            </a:xfrm>
            <a:prstGeom prst="rect">
              <a:avLst/>
            </a:pr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śľîḓê"/>
            <p:cNvSpPr/>
            <p:nvPr/>
          </p:nvSpPr>
          <p:spPr bwMode="auto">
            <a:xfrm>
              <a:off x="4932964" y="4498353"/>
              <a:ext cx="762751" cy="229036"/>
            </a:xfrm>
            <a:custGeom>
              <a:avLst/>
              <a:gdLst>
                <a:gd name="T0" fmla="*/ 0 w 20"/>
                <a:gd name="T1" fmla="*/ 6 h 6"/>
                <a:gd name="T2" fmla="*/ 0 w 20"/>
                <a:gd name="T3" fmla="*/ 0 h 6"/>
                <a:gd name="T4" fmla="*/ 20 w 20"/>
                <a:gd name="T5" fmla="*/ 0 h 6"/>
                <a:gd name="T6" fmla="*/ 20 w 20"/>
                <a:gd name="T7" fmla="*/ 6 h 6"/>
                <a:gd name="T8" fmla="*/ 0 w 2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0" y="6"/>
                  </a:moveTo>
                  <a:cubicBezTo>
                    <a:pt x="0" y="3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3"/>
                    <a:pt x="20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$ḷïḓê"/>
            <p:cNvSpPr/>
            <p:nvPr/>
          </p:nvSpPr>
          <p:spPr bwMode="auto">
            <a:xfrm>
              <a:off x="4932964" y="2241621"/>
              <a:ext cx="2326073" cy="306781"/>
            </a:xfrm>
            <a:prstGeom prst="rect">
              <a:avLst/>
            </a:pr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śḻîḑè"/>
            <p:cNvSpPr/>
            <p:nvPr/>
          </p:nvSpPr>
          <p:spPr bwMode="auto">
            <a:xfrm>
              <a:off x="4932964" y="2624047"/>
              <a:ext cx="2326073" cy="37822"/>
            </a:xfrm>
            <a:prstGeom prst="rect">
              <a:avLst/>
            </a:pr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ï$ļîḑè"/>
            <p:cNvSpPr/>
            <p:nvPr/>
          </p:nvSpPr>
          <p:spPr bwMode="auto">
            <a:xfrm>
              <a:off x="4932964" y="3159862"/>
              <a:ext cx="342503" cy="344603"/>
            </a:xfrm>
            <a:prstGeom prst="rect">
              <a:avLst/>
            </a:pr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ïs1iḑè"/>
            <p:cNvSpPr/>
            <p:nvPr/>
          </p:nvSpPr>
          <p:spPr bwMode="auto">
            <a:xfrm>
              <a:off x="5313288" y="3159862"/>
              <a:ext cx="382426" cy="344603"/>
            </a:xfrm>
            <a:prstGeom prst="rect">
              <a:avLst/>
            </a:prstGeom>
            <a:solidFill>
              <a:srgbClr val="FDC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isļidê"/>
            <p:cNvSpPr/>
            <p:nvPr/>
          </p:nvSpPr>
          <p:spPr bwMode="auto">
            <a:xfrm>
              <a:off x="5771358" y="2853081"/>
              <a:ext cx="1487678" cy="1149379"/>
            </a:xfrm>
            <a:custGeom>
              <a:avLst/>
              <a:gdLst>
                <a:gd name="T0" fmla="*/ 472 w 708"/>
                <a:gd name="T1" fmla="*/ 547 h 547"/>
                <a:gd name="T2" fmla="*/ 708 w 708"/>
                <a:gd name="T3" fmla="*/ 328 h 547"/>
                <a:gd name="T4" fmla="*/ 708 w 708"/>
                <a:gd name="T5" fmla="*/ 0 h 547"/>
                <a:gd name="T6" fmla="*/ 0 w 708"/>
                <a:gd name="T7" fmla="*/ 0 h 547"/>
                <a:gd name="T8" fmla="*/ 0 w 708"/>
                <a:gd name="T9" fmla="*/ 474 h 547"/>
                <a:gd name="T10" fmla="*/ 291 w 708"/>
                <a:gd name="T11" fmla="*/ 364 h 547"/>
                <a:gd name="T12" fmla="*/ 472 w 708"/>
                <a:gd name="T13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8" h="547">
                  <a:moveTo>
                    <a:pt x="472" y="547"/>
                  </a:moveTo>
                  <a:lnTo>
                    <a:pt x="708" y="328"/>
                  </a:lnTo>
                  <a:lnTo>
                    <a:pt x="708" y="0"/>
                  </a:lnTo>
                  <a:lnTo>
                    <a:pt x="0" y="0"/>
                  </a:lnTo>
                  <a:lnTo>
                    <a:pt x="0" y="474"/>
                  </a:lnTo>
                  <a:lnTo>
                    <a:pt x="291" y="364"/>
                  </a:lnTo>
                  <a:lnTo>
                    <a:pt x="472" y="547"/>
                  </a:lnTo>
                  <a:close/>
                </a:path>
              </a:pathLst>
            </a:custGeom>
            <a:solidFill>
              <a:srgbClr val="B7D4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ṡľíḋe"/>
            <p:cNvSpPr/>
            <p:nvPr/>
          </p:nvSpPr>
          <p:spPr bwMode="auto">
            <a:xfrm>
              <a:off x="5771358" y="3542288"/>
              <a:ext cx="1487678" cy="842598"/>
            </a:xfrm>
            <a:custGeom>
              <a:avLst/>
              <a:gdLst>
                <a:gd name="T0" fmla="*/ 472 w 708"/>
                <a:gd name="T1" fmla="*/ 219 h 401"/>
                <a:gd name="T2" fmla="*/ 291 w 708"/>
                <a:gd name="T3" fmla="*/ 55 h 401"/>
                <a:gd name="T4" fmla="*/ 0 w 708"/>
                <a:gd name="T5" fmla="*/ 146 h 401"/>
                <a:gd name="T6" fmla="*/ 0 w 708"/>
                <a:gd name="T7" fmla="*/ 401 h 401"/>
                <a:gd name="T8" fmla="*/ 708 w 708"/>
                <a:gd name="T9" fmla="*/ 401 h 401"/>
                <a:gd name="T10" fmla="*/ 708 w 708"/>
                <a:gd name="T11" fmla="*/ 0 h 401"/>
                <a:gd name="T12" fmla="*/ 472 w 708"/>
                <a:gd name="T13" fmla="*/ 219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8" h="401">
                  <a:moveTo>
                    <a:pt x="472" y="219"/>
                  </a:moveTo>
                  <a:lnTo>
                    <a:pt x="291" y="55"/>
                  </a:lnTo>
                  <a:lnTo>
                    <a:pt x="0" y="146"/>
                  </a:lnTo>
                  <a:lnTo>
                    <a:pt x="0" y="401"/>
                  </a:lnTo>
                  <a:lnTo>
                    <a:pt x="708" y="401"/>
                  </a:lnTo>
                  <a:lnTo>
                    <a:pt x="708" y="0"/>
                  </a:lnTo>
                  <a:lnTo>
                    <a:pt x="472" y="219"/>
                  </a:lnTo>
                  <a:close/>
                </a:path>
              </a:pathLst>
            </a:custGeom>
            <a:solidFill>
              <a:srgbClr val="EB5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00" name="1336401144235837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08174" y="1601144"/>
            <a:ext cx="7888970" cy="443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5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408" y="176065"/>
            <a:ext cx="995045" cy="1011555"/>
          </a:xfrm>
          <a:prstGeom prst="rect">
            <a:avLst/>
          </a:prstGeom>
        </p:spPr>
      </p:pic>
      <p:pic>
        <p:nvPicPr>
          <p:cNvPr id="50" name="U8 Wrap-up ti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12968" y="5892493"/>
            <a:ext cx="615196" cy="615196"/>
          </a:xfrm>
          <a:prstGeom prst="rect">
            <a:avLst/>
          </a:prstGeom>
        </p:spPr>
      </p:pic>
      <p:sp>
        <p:nvSpPr>
          <p:cNvPr id="13" name="AutoShape 12" descr="免抠卡通收到礼物的男孩PNG图片素材下载_图片编号7731648-PNG素材网"/>
          <p:cNvSpPr>
            <a:spLocks noChangeAspect="1" noChangeArrowheads="1"/>
          </p:cNvSpPr>
          <p:nvPr/>
        </p:nvSpPr>
        <p:spPr bwMode="auto">
          <a:xfrm>
            <a:off x="6002016" y="33507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AutoShape 12" descr="免抠卡通收到礼物的男孩PNG图片素材下载_图片编号7731648-PNG素材网"/>
          <p:cNvSpPr>
            <a:spLocks noChangeAspect="1" noChangeArrowheads="1"/>
          </p:cNvSpPr>
          <p:nvPr/>
        </p:nvSpPr>
        <p:spPr bwMode="auto">
          <a:xfrm>
            <a:off x="6129016" y="34777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3638" y="3655626"/>
            <a:ext cx="9841883" cy="310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1" name="直接连接符 30"/>
          <p:cNvCxnSpPr/>
          <p:nvPr/>
        </p:nvCxnSpPr>
        <p:spPr>
          <a:xfrm>
            <a:off x="2613660" y="4962525"/>
            <a:ext cx="7299960" cy="7315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4983480" y="4962525"/>
            <a:ext cx="2560320" cy="79248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4983480" y="4993006"/>
            <a:ext cx="2453640" cy="76199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2727960" y="4962526"/>
            <a:ext cx="7223760" cy="73151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459957" y="451011"/>
            <a:ext cx="5854380" cy="461665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kern="100" dirty="0">
                <a:solidFill>
                  <a:srgbClr val="FF0000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  <a:sym typeface="+mn-ea"/>
              </a:rPr>
              <a:t>For whom?</a:t>
            </a:r>
            <a:r>
              <a:rPr lang="en-US" altLang="zh-CN" sz="2400" b="1" kern="100" dirty="0"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  <a:sym typeface="+mn-ea"/>
              </a:rPr>
              <a:t> </a:t>
            </a:r>
            <a:r>
              <a:rPr lang="zh-CN" altLang="en-US" sz="2400" b="1" kern="100" dirty="0"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  <a:sym typeface="+mn-ea"/>
              </a:rPr>
              <a:t>他们</a:t>
            </a:r>
            <a:r>
              <a:rPr lang="zh-CN" altLang="en-US" sz="2400" b="1" kern="100" dirty="0">
                <a:solidFill>
                  <a:srgbClr val="FF0000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  <a:sym typeface="+mn-ea"/>
              </a:rPr>
              <a:t>为谁</a:t>
            </a:r>
            <a:r>
              <a:rPr lang="zh-CN" altLang="en-US" sz="2400" b="1" kern="100" dirty="0"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  <a:sym typeface="+mn-ea"/>
              </a:rPr>
              <a:t>做这些事情呢？</a:t>
            </a:r>
          </a:p>
        </p:txBody>
      </p:sp>
      <p:sp>
        <p:nvSpPr>
          <p:cNvPr id="6" name="圆角矩形 1"/>
          <p:cNvSpPr/>
          <p:nvPr/>
        </p:nvSpPr>
        <p:spPr>
          <a:xfrm>
            <a:off x="511485" y="1287512"/>
            <a:ext cx="2677984" cy="937441"/>
          </a:xfrm>
          <a:prstGeom prst="roundRect">
            <a:avLst/>
          </a:prstGeom>
          <a:noFill/>
          <a:ln w="57150" cmpd="sng">
            <a:solidFill>
              <a:srgbClr val="FFC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800" b="1" kern="100" dirty="0">
                <a:solidFill>
                  <a:srgbClr val="FF0000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再听一遍</a:t>
            </a:r>
            <a:r>
              <a:rPr lang="zh-CN" altLang="en-US" sz="1800" b="1" kern="1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，边听</a:t>
            </a:r>
            <a:r>
              <a:rPr lang="zh-CN" altLang="en-US" sz="1800" b="1" kern="100" dirty="0">
                <a:solidFill>
                  <a:srgbClr val="FF0000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边记关键词</a:t>
            </a:r>
            <a:r>
              <a:rPr lang="zh-CN" altLang="en-US" sz="1800" b="1" kern="1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，可以帮助你说得更好哦！</a:t>
            </a:r>
            <a:r>
              <a:rPr lang="zh-CN" altLang="en-US" sz="1800" b="1" kern="100" dirty="0"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 </a:t>
            </a:r>
            <a:r>
              <a:rPr kumimoji="1" lang="zh-CN" altLang="en-US" sz="1800" b="1" dirty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104515" y="1099820"/>
            <a:ext cx="8803640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Liu Tao 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can</a:t>
            </a:r>
            <a:r>
              <a:rPr lang="en-US" altLang="zh-CN" sz="2800" b="1" dirty="0">
                <a:latin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draw a picture</a:t>
            </a:r>
            <a:r>
              <a:rPr lang="en-US" altLang="zh-CN" sz="2800" b="1" dirty="0">
                <a:latin typeface="Comic Sans MS" panose="030F0702030302020204" pitchFamily="66" charset="0"/>
              </a:rPr>
              <a:t> for __________.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94990" y="1656715"/>
            <a:ext cx="890206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Yang Ling 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can </a:t>
            </a:r>
            <a:r>
              <a:rPr lang="en-US" altLang="zh-CN" sz="28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clean the table</a:t>
            </a:r>
            <a:r>
              <a:rPr lang="en-US" altLang="zh-CN" sz="2800" b="1" dirty="0">
                <a:latin typeface="Comic Sans MS" panose="030F0702030302020204" pitchFamily="66" charset="0"/>
              </a:rPr>
              <a:t> for ________.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9847" y="2311544"/>
            <a:ext cx="7717790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Su Hai 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can </a:t>
            </a:r>
            <a:r>
              <a:rPr lang="en-US" altLang="zh-CN" sz="28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sing</a:t>
            </a:r>
            <a:r>
              <a:rPr lang="en-US" altLang="zh-CN" sz="2800" b="1" dirty="0">
                <a:latin typeface="Comic Sans MS" panose="030F0702030302020204" pitchFamily="66" charset="0"/>
              </a:rPr>
              <a:t> for __________.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11911" y="2891790"/>
            <a:ext cx="828051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Wang Bing </a:t>
            </a:r>
            <a:r>
              <a:rPr lang="en-US" altLang="zh-CN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can</a:t>
            </a:r>
            <a:r>
              <a:rPr lang="en-US" altLang="zh-CN" sz="2800" b="1" dirty="0">
                <a:latin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dance</a:t>
            </a:r>
            <a:r>
              <a:rPr lang="en-US" altLang="zh-CN" sz="2800" b="1" dirty="0">
                <a:latin typeface="Comic Sans MS" panose="030F0702030302020204" pitchFamily="66" charset="0"/>
              </a:rPr>
              <a:t> for _______________.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80134" y="1188929"/>
            <a:ext cx="1825625" cy="48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Grandpa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277241" y="1738304"/>
            <a:ext cx="1905000" cy="48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the family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974840" y="2425735"/>
            <a:ext cx="2450465" cy="48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Mum and Dad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13788" y="2995295"/>
            <a:ext cx="3643630" cy="48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Grandpa and Grandma</a:t>
            </a: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3384010" y="3667756"/>
            <a:ext cx="7675272" cy="769441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Why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do they do things for their family?</a:t>
            </a:r>
          </a:p>
          <a:p>
            <a:pPr algn="ctr"/>
            <a:r>
              <a:rPr lang="zh-CN" altLang="en-US" sz="2000" dirty="0">
                <a:latin typeface="Comic Sans MS" panose="030F0702030302020204" pitchFamily="66" charset="0"/>
                <a:ea typeface="字由点字奇巧" panose="00020600040101010101" charset="-122"/>
                <a:cs typeface="字由点字奇巧" panose="00020600040101010101" charset="-122"/>
              </a:rPr>
              <a:t>为什么他们要为家人</a:t>
            </a:r>
            <a:r>
              <a:rPr lang="zh-CN" altLang="en-US" sz="20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字由点字奇巧" panose="00020600040101010101" charset="-122"/>
                <a:cs typeface="字由点字奇巧" panose="00020600040101010101" charset="-122"/>
              </a:rPr>
              <a:t>做这些事呢？</a:t>
            </a:r>
          </a:p>
        </p:txBody>
      </p:sp>
      <p:sp>
        <p:nvSpPr>
          <p:cNvPr id="22" name="矩形 21"/>
          <p:cNvSpPr/>
          <p:nvPr/>
        </p:nvSpPr>
        <p:spPr>
          <a:xfrm flipH="1">
            <a:off x="2341371" y="4712434"/>
            <a:ext cx="9244251" cy="646331"/>
          </a:xfrm>
          <a:prstGeom prst="rect">
            <a:avLst/>
          </a:prstGeom>
          <a:solidFill>
            <a:srgbClr val="FED69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They want to </a:t>
            </a:r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make the family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happy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554473" y="5589320"/>
            <a:ext cx="5777521" cy="684530"/>
          </a:xfrm>
          <a:prstGeom prst="rect">
            <a:avLst/>
          </a:prstGeom>
          <a:solidFill>
            <a:srgbClr val="FED69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They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love</a:t>
            </a:r>
            <a:r>
              <a:rPr kumimoji="1" lang="en-US" altLang="zh-CN" sz="36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 the family.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0134" y="555260"/>
            <a:ext cx="4208911" cy="4102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Listen and say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6" name="I'm liu ta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3180" y="1099820"/>
            <a:ext cx="495300" cy="495300"/>
          </a:xfrm>
          <a:prstGeom prst="rect">
            <a:avLst/>
          </a:prstGeom>
        </p:spPr>
      </p:pic>
      <p:pic>
        <p:nvPicPr>
          <p:cNvPr id="37" name="Yang li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2545" y="1718310"/>
            <a:ext cx="495300" cy="495300"/>
          </a:xfrm>
          <a:prstGeom prst="rect">
            <a:avLst/>
          </a:prstGeom>
        </p:spPr>
      </p:pic>
      <p:pic>
        <p:nvPicPr>
          <p:cNvPr id="38" name="Su ha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0960" y="2346960"/>
            <a:ext cx="495300" cy="495300"/>
          </a:xfrm>
          <a:prstGeom prst="rect">
            <a:avLst/>
          </a:prstGeom>
        </p:spPr>
      </p:pic>
      <p:pic>
        <p:nvPicPr>
          <p:cNvPr id="39" name="Wang bi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2870" y="294195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  <p:video>
              <p:cMediaNode>
                <p:cTn id="5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2" dur="83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6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  <p:video>
              <p:cMediaNode>
                <p:cTn id="6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video>
              <p:cMediaNode>
                <p:cTn id="6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0" dur="538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5" dur="59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0" dur="540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17" grpId="0"/>
      <p:bldP spid="18" grpId="0"/>
      <p:bldP spid="19" grpId="0"/>
      <p:bldP spid="20" grpId="0"/>
      <p:bldP spid="21" grpId="0" animBg="1"/>
      <p:bldP spid="22" grpId="0" animBg="1"/>
      <p:bldP spid="2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3611" y="129130"/>
            <a:ext cx="4841064" cy="266210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/>
          <a:srcRect l="8093" t="6904" r="8618" b="11561"/>
          <a:stretch>
            <a:fillRect/>
          </a:stretch>
        </p:blipFill>
        <p:spPr>
          <a:xfrm>
            <a:off x="723266" y="867439"/>
            <a:ext cx="2404110" cy="3130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心形 12"/>
          <p:cNvSpPr/>
          <p:nvPr/>
        </p:nvSpPr>
        <p:spPr>
          <a:xfrm rot="21000000">
            <a:off x="857589" y="1603123"/>
            <a:ext cx="2341880" cy="1751965"/>
          </a:xfrm>
          <a:prstGeom prst="heart">
            <a:avLst/>
          </a:prstGeom>
          <a:solidFill>
            <a:srgbClr val="E91F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000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282950" y="3997325"/>
            <a:ext cx="4347845" cy="2474595"/>
            <a:chOff x="2119711" y="1808433"/>
            <a:chExt cx="7904513" cy="52410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print"/>
            <a:srcRect l="12251" t="12212" r="8688" b="14490"/>
            <a:stretch>
              <a:fillRect/>
            </a:stretch>
          </p:blipFill>
          <p:spPr>
            <a:xfrm>
              <a:off x="5817115" y="1830851"/>
              <a:ext cx="4207109" cy="521862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 cstate="print"/>
            <a:srcRect l="12783" t="8699" r="11628" b="9891"/>
            <a:stretch>
              <a:fillRect/>
            </a:stretch>
          </p:blipFill>
          <p:spPr>
            <a:xfrm>
              <a:off x="2119711" y="1808433"/>
              <a:ext cx="3697659" cy="5241044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 rot="21060000">
            <a:off x="1051149" y="1855239"/>
            <a:ext cx="1862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What can Bobby do for his grandpa?</a:t>
            </a:r>
          </a:p>
        </p:txBody>
      </p:sp>
      <p:sp>
        <p:nvSpPr>
          <p:cNvPr id="18" name="心形 17"/>
          <p:cNvSpPr/>
          <p:nvPr/>
        </p:nvSpPr>
        <p:spPr>
          <a:xfrm>
            <a:off x="3932588" y="4094071"/>
            <a:ext cx="3068345" cy="2474594"/>
          </a:xfrm>
          <a:prstGeom prst="heart">
            <a:avLst/>
          </a:prstGeom>
          <a:solidFill>
            <a:srgbClr val="E91F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1060" y="2653665"/>
            <a:ext cx="4427220" cy="1614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文本框 18"/>
          <p:cNvSpPr txBox="1"/>
          <p:nvPr/>
        </p:nvSpPr>
        <p:spPr>
          <a:xfrm>
            <a:off x="4343297" y="4686407"/>
            <a:ext cx="2522969" cy="93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What can the children do for their family?</a:t>
            </a:r>
          </a:p>
        </p:txBody>
      </p:sp>
      <p:sp>
        <p:nvSpPr>
          <p:cNvPr id="25" name="圆角右箭头 24"/>
          <p:cNvSpPr/>
          <p:nvPr/>
        </p:nvSpPr>
        <p:spPr>
          <a:xfrm flipV="1">
            <a:off x="2084070" y="4268470"/>
            <a:ext cx="1043305" cy="1170305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圆角右箭头 25"/>
          <p:cNvSpPr/>
          <p:nvPr/>
        </p:nvSpPr>
        <p:spPr>
          <a:xfrm rot="10800000" flipH="1" flipV="1">
            <a:off x="5720080" y="2887980"/>
            <a:ext cx="1134745" cy="1146810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91F45"/>
              </a:solidFill>
            </a:endParaRPr>
          </a:p>
        </p:txBody>
      </p:sp>
      <p:sp>
        <p:nvSpPr>
          <p:cNvPr id="31" name="心形 30"/>
          <p:cNvSpPr/>
          <p:nvPr/>
        </p:nvSpPr>
        <p:spPr>
          <a:xfrm rot="900000">
            <a:off x="7696200" y="2645410"/>
            <a:ext cx="3359785" cy="2773680"/>
          </a:xfrm>
          <a:prstGeom prst="heart">
            <a:avLst/>
          </a:prstGeom>
          <a:solidFill>
            <a:srgbClr val="E91F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A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 rot="900000">
            <a:off x="8515350" y="3447713"/>
            <a:ext cx="1997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What can they do for their family?</a:t>
            </a:r>
          </a:p>
        </p:txBody>
      </p:sp>
      <p:sp>
        <p:nvSpPr>
          <p:cNvPr id="2" name="圆角右箭头 25"/>
          <p:cNvSpPr/>
          <p:nvPr/>
        </p:nvSpPr>
        <p:spPr>
          <a:xfrm rot="10800000" flipV="1">
            <a:off x="8531092" y="1332295"/>
            <a:ext cx="1031023" cy="1146810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91F45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bldLvl="0" animBg="1"/>
      <p:bldP spid="14" grpId="0"/>
      <p:bldP spid="14" grpId="1"/>
      <p:bldP spid="14" grpId="2"/>
      <p:bldP spid="18" grpId="0" bldLvl="0" animBg="1"/>
      <p:bldP spid="19" grpId="0"/>
      <p:bldP spid="25" grpId="0" animBg="1"/>
      <p:bldP spid="25" grpId="1" animBg="1"/>
      <p:bldP spid="25" grpId="2" bldLvl="0" animBg="1"/>
      <p:bldP spid="26" grpId="0" bldLvl="0" animBg="1"/>
      <p:bldP spid="31" grpId="0" bldLvl="0" animBg="1"/>
      <p:bldP spid="32" grpId="0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869" y="1153365"/>
            <a:ext cx="9998261" cy="5178563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1259123" y="518139"/>
            <a:ext cx="3255727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I can learn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078" y="308572"/>
            <a:ext cx="995045" cy="10115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54197" y="2225244"/>
            <a:ext cx="7807546" cy="349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2966877" y="1510460"/>
            <a:ext cx="5568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I can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do this for you.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629570" y="526072"/>
            <a:ext cx="6609806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latin typeface="Comic Sans MS" panose="030F0702030302020204" pitchFamily="66" charset="0"/>
                <a:ea typeface="naughty" panose="00020600040101010101" charset="-122"/>
                <a:sym typeface="+mn-ea"/>
              </a:rPr>
              <a:t>you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your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8629" y="2215481"/>
            <a:ext cx="2886396" cy="1709862"/>
          </a:xfrm>
          <a:prstGeom prst="ellipse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3587" y="2053643"/>
            <a:ext cx="2886396" cy="1854678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7168" y="4070856"/>
            <a:ext cx="2878771" cy="2008261"/>
          </a:xfrm>
          <a:prstGeom prst="ellipse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07448" y="4012394"/>
            <a:ext cx="3190775" cy="2048424"/>
          </a:xfrm>
          <a:prstGeom prst="ellipse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4368" y="2927447"/>
            <a:ext cx="3863739" cy="2793472"/>
          </a:xfrm>
          <a:prstGeom prst="hear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869" y="1153365"/>
            <a:ext cx="9998261" cy="5178563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577465" y="636677"/>
            <a:ext cx="7259514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latin typeface="Comic Sans MS" panose="030F0702030302020204" pitchFamily="66" charset="0"/>
                <a:ea typeface="naughty" panose="00020600040101010101" charset="-122"/>
                <a:sym typeface="+mn-ea"/>
              </a:rPr>
              <a:t>you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your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77465" y="2378288"/>
            <a:ext cx="7807546" cy="349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/>
          <a:srcRect l="6850" t="14853" r="7929" b="15780"/>
          <a:stretch>
            <a:fillRect/>
          </a:stretch>
        </p:blipFill>
        <p:spPr>
          <a:xfrm flipH="1">
            <a:off x="2371812" y="4912477"/>
            <a:ext cx="7448371" cy="141945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26623" y="5225783"/>
            <a:ext cx="7487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 can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take pictures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for Mum.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0315" y="1481646"/>
            <a:ext cx="5884323" cy="3485793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869" y="1153365"/>
            <a:ext cx="9998261" cy="5178563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77465" y="636677"/>
            <a:ext cx="7259514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latin typeface="Comic Sans MS" panose="030F0702030302020204" pitchFamily="66" charset="0"/>
                <a:ea typeface="naughty" panose="00020600040101010101" charset="-122"/>
                <a:sym typeface="+mn-ea"/>
              </a:rPr>
              <a:t>you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your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94255" y="1835282"/>
            <a:ext cx="7807546" cy="349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752" y="1401574"/>
            <a:ext cx="5740394" cy="3688538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 l="6850" t="14853" r="7929" b="15780"/>
          <a:stretch>
            <a:fillRect/>
          </a:stretch>
        </p:blipFill>
        <p:spPr>
          <a:xfrm flipH="1">
            <a:off x="2384688" y="4849070"/>
            <a:ext cx="7448371" cy="14194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77465" y="5142587"/>
            <a:ext cx="7436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 can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clean the car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for Dad.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869" y="1153365"/>
            <a:ext cx="9998261" cy="5178563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577465" y="636677"/>
            <a:ext cx="7259514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latin typeface="Comic Sans MS" panose="030F0702030302020204" pitchFamily="66" charset="0"/>
                <a:ea typeface="naughty" panose="00020600040101010101" charset="-122"/>
                <a:sym typeface="+mn-ea"/>
              </a:rPr>
              <a:t>you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your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77465" y="1998075"/>
            <a:ext cx="7807546" cy="349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3416" y="1479975"/>
            <a:ext cx="5168670" cy="3605718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 l="6850" t="14853" r="7929" b="15780"/>
          <a:stretch>
            <a:fillRect/>
          </a:stretch>
        </p:blipFill>
        <p:spPr>
          <a:xfrm flipH="1">
            <a:off x="2388606" y="5085692"/>
            <a:ext cx="8596549" cy="125276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64868" y="5365520"/>
            <a:ext cx="8420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 can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clean the room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for Grandpa.</a:t>
            </a:r>
          </a:p>
          <a:p>
            <a:r>
              <a:rPr lang="zh-CN" altLang="en-US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            打扫房间</a:t>
            </a:r>
            <a:endParaRPr lang="en-US" altLang="zh-CN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869" y="1153365"/>
            <a:ext cx="9998261" cy="5178563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577465" y="636677"/>
            <a:ext cx="7259514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latin typeface="Comic Sans MS" panose="030F0702030302020204" pitchFamily="66" charset="0"/>
                <a:ea typeface="naughty" panose="00020600040101010101" charset="-122"/>
                <a:sym typeface="+mn-ea"/>
              </a:rPr>
              <a:t>you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your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74330" y="2208960"/>
            <a:ext cx="7807546" cy="349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8752" y="1563219"/>
            <a:ext cx="5445118" cy="3495675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/>
          <a:srcRect l="6850" t="14853" r="7929" b="15780"/>
          <a:stretch>
            <a:fillRect/>
          </a:stretch>
        </p:blipFill>
        <p:spPr>
          <a:xfrm flipH="1">
            <a:off x="2119108" y="5052363"/>
            <a:ext cx="8362768" cy="112881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246795" y="5213433"/>
            <a:ext cx="7590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 can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make cakes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for Grandma.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6869" y="1153365"/>
            <a:ext cx="9998261" cy="5178563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577465" y="636677"/>
            <a:ext cx="7259514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latin typeface="Comic Sans MS" panose="030F0702030302020204" pitchFamily="66" charset="0"/>
                <a:ea typeface="naughty" panose="00020600040101010101" charset="-122"/>
                <a:sym typeface="+mn-ea"/>
              </a:rPr>
              <a:t>you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your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77465" y="1776520"/>
            <a:ext cx="7807546" cy="3495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907" y="1486642"/>
            <a:ext cx="5596183" cy="3049982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/>
          <a:srcRect l="6850" t="14853" r="7929" b="15780"/>
          <a:stretch>
            <a:fillRect/>
          </a:stretch>
        </p:blipFill>
        <p:spPr>
          <a:xfrm flipH="1">
            <a:off x="2584056" y="4504576"/>
            <a:ext cx="7448373" cy="171664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91534" y="4943738"/>
            <a:ext cx="7590185" cy="588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 can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cook. 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I can 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try</a:t>
            </a:r>
            <a:r>
              <a:rPr lang="zh-CN" alt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（尝试）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        </a:t>
            </a:r>
            <a:r>
              <a:rPr lang="zh-CN" altLang="en-US" sz="2400" b="1" dirty="0">
                <a:latin typeface="Comic Sans MS" panose="030F0702030302020204" pitchFamily="66" charset="0"/>
              </a:rPr>
              <a:t>               </a:t>
            </a:r>
            <a:endParaRPr lang="en-US" altLang="zh-CN" sz="2400" b="1" dirty="0">
              <a:latin typeface="Comic Sans MS" panose="030F0702030302020204" pitchFamily="6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437950" y="5429946"/>
            <a:ext cx="5744845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I </a:t>
            </a:r>
            <a:r>
              <a:rPr lang="en-US" altLang="zh-C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love</a:t>
            </a:r>
            <a:r>
              <a:rPr lang="en-US" altLang="zh-CN" sz="32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my family</a:t>
            </a:r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"/>
          <p:cNvSpPr txBox="1"/>
          <p:nvPr/>
        </p:nvSpPr>
        <p:spPr>
          <a:xfrm>
            <a:off x="1259123" y="390973"/>
            <a:ext cx="3255727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We can </a:t>
            </a:r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discuss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078" y="308572"/>
            <a:ext cx="995045" cy="1011555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6557" y="4300788"/>
            <a:ext cx="1179624" cy="1413323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40605" y="4157797"/>
            <a:ext cx="1309735" cy="1484366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54472" y="4861702"/>
            <a:ext cx="1376960" cy="1331966"/>
          </a:xfrm>
          <a:prstGeom prst="rect">
            <a:avLst/>
          </a:prstGeom>
        </p:spPr>
      </p:pic>
      <p:pic>
        <p:nvPicPr>
          <p:cNvPr id="9" name="图片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12389" y="4802288"/>
            <a:ext cx="1375343" cy="1267048"/>
          </a:xfrm>
          <a:prstGeom prst="rect">
            <a:avLst/>
          </a:prstGeom>
        </p:spPr>
      </p:pic>
      <p:pic>
        <p:nvPicPr>
          <p:cNvPr id="10" name="图片12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3939" y="5029558"/>
            <a:ext cx="1309735" cy="18284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789" y="1209029"/>
            <a:ext cx="3768422" cy="2072257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4345458" y="3394921"/>
            <a:ext cx="3768422" cy="1323439"/>
          </a:xfrm>
          <a:prstGeom prst="rect">
            <a:avLst/>
          </a:prstGeom>
          <a:solidFill>
            <a:srgbClr val="FED698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I can … </a:t>
            </a:r>
            <a:r>
              <a:rPr kumimoji="1" lang="en-US" altLang="zh-CN" sz="40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for</a:t>
            </a:r>
            <a:r>
              <a:rPr kumimoji="1"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…</a:t>
            </a:r>
          </a:p>
          <a:p>
            <a:pPr algn="ctr"/>
            <a:r>
              <a:rPr kumimoji="1" lang="en-US" altLang="zh-CN" sz="40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…</a:t>
            </a:r>
            <a:endParaRPr kumimoji="1" lang="en-US" altLang="zh-CN" sz="4000" b="1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1" name="圆角矩形 1"/>
          <p:cNvSpPr/>
          <p:nvPr/>
        </p:nvSpPr>
        <p:spPr>
          <a:xfrm>
            <a:off x="4539661" y="390973"/>
            <a:ext cx="2956514" cy="781050"/>
          </a:xfrm>
          <a:prstGeom prst="roundRect">
            <a:avLst/>
          </a:prstGeom>
          <a:noFill/>
          <a:ln w="57150" cmpd="sng">
            <a:solidFill>
              <a:srgbClr val="FFC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kern="100" dirty="0">
                <a:solidFill>
                  <a:schemeClr val="tx1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同伴合作，说说你能为家人做的事吧！</a:t>
            </a:r>
            <a:endParaRPr kumimoji="1" lang="zh-CN" altLang="en-US" sz="2000" b="1" dirty="0">
              <a:solidFill>
                <a:srgbClr val="00B0F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9243" y="3158205"/>
            <a:ext cx="1956927" cy="1323439"/>
          </a:xfrm>
          <a:prstGeom prst="hear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9748" y="3186401"/>
            <a:ext cx="2053726" cy="1413323"/>
          </a:xfrm>
          <a:prstGeom prst="hear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6712" y="405169"/>
            <a:ext cx="3367256" cy="2434516"/>
          </a:xfrm>
          <a:prstGeom prst="hear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540" y="986431"/>
            <a:ext cx="3029054" cy="1996668"/>
          </a:xfrm>
          <a:prstGeom prst="heart">
            <a:avLst/>
          </a:prstGeom>
        </p:spPr>
      </p:pic>
      <p:pic>
        <p:nvPicPr>
          <p:cNvPr id="12" name="音乐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84255" y="58788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693545" y="1537970"/>
            <a:ext cx="8514715" cy="893445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Sam's family  get together on New Year's Day. </a:t>
            </a:r>
          </a:p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Sam wants to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put on a show</a:t>
            </a:r>
            <a:r>
              <a:rPr lang="zh-CN" altLang="en-US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（表演）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.</a:t>
            </a:r>
          </a:p>
          <a:p>
            <a:pPr algn="l"/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cs typeface="Times New Roman Bold" panose="0202050305040509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619072" y="333640"/>
            <a:ext cx="9075088" cy="1352920"/>
            <a:chOff x="2619072" y="333640"/>
            <a:chExt cx="9075088" cy="1352920"/>
          </a:xfrm>
        </p:grpSpPr>
        <p:sp>
          <p:nvSpPr>
            <p:cNvPr id="13" name="文本框 12"/>
            <p:cNvSpPr txBox="1"/>
            <p:nvPr>
              <p:custDataLst>
                <p:tags r:id="rId1"/>
              </p:custDataLst>
            </p:nvPr>
          </p:nvSpPr>
          <p:spPr>
            <a:xfrm>
              <a:off x="2619072" y="601222"/>
              <a:ext cx="5574665" cy="6946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800" dirty="0">
                  <a:solidFill>
                    <a:srgbClr val="C00000"/>
                  </a:solidFill>
                  <a:latin typeface="Eras Bold ITC" panose="020B0907030504020204" charset="0"/>
                  <a:cs typeface="Eras Bold ITC" panose="020B0907030504020204" charset="0"/>
                </a:rPr>
                <a:t>New Year’s Day</a:t>
              </a:r>
            </a:p>
          </p:txBody>
        </p:sp>
        <p:pic>
          <p:nvPicPr>
            <p:cNvPr id="16" name="图片 15" descr="微信图片_2024062214051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17765" y="333640"/>
              <a:ext cx="1263015" cy="900858"/>
            </a:xfrm>
            <a:prstGeom prst="rect">
              <a:avLst/>
            </a:prstGeom>
          </p:spPr>
        </p:pic>
        <p:pic>
          <p:nvPicPr>
            <p:cNvPr id="14" name="https://photo-static-api.fotomore.com/creative/vcg/veer/400/new/VCG41N187567586.jpg?uid=386&amp;timestamp=1731582691&amp;sign=fe1f7158bc932624152b904ccf95caf8" descr="2025日历在红色方块上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9088755" y="601345"/>
              <a:ext cx="2605405" cy="1085215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9940" y="2285365"/>
            <a:ext cx="10481310" cy="424815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512695" y="3693795"/>
            <a:ext cx="8514715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can sing a song and draw a picture for my family.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2531110" y="4382135"/>
            <a:ext cx="8514715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can clean the room and make cakes for my family.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2530475" y="5619750"/>
            <a:ext cx="3145790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love my family.</a:t>
            </a:r>
          </a:p>
        </p:txBody>
      </p:sp>
      <p:pic>
        <p:nvPicPr>
          <p:cNvPr id="9" name="图片 8" descr="8GWPSWSEWV`(NSDRH_DHD6V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835" y="4885690"/>
            <a:ext cx="1820545" cy="1647825"/>
          </a:xfrm>
          <a:prstGeom prst="rect">
            <a:avLst/>
          </a:prstGeom>
        </p:spPr>
      </p:pic>
      <p:sp>
        <p:nvSpPr>
          <p:cNvPr id="10" name="圆角矩形 1"/>
          <p:cNvSpPr/>
          <p:nvPr/>
        </p:nvSpPr>
        <p:spPr>
          <a:xfrm>
            <a:off x="10469245" y="3816350"/>
            <a:ext cx="1084580" cy="394970"/>
          </a:xfrm>
          <a:prstGeom prst="roundRect">
            <a:avLst/>
          </a:prstGeom>
          <a:solidFill>
            <a:srgbClr val="FED698"/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solidFill>
                  <a:srgbClr val="FA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才艺</a:t>
            </a:r>
          </a:p>
        </p:txBody>
      </p:sp>
      <p:sp>
        <p:nvSpPr>
          <p:cNvPr id="11" name="圆角矩形 1"/>
          <p:cNvSpPr/>
          <p:nvPr/>
        </p:nvSpPr>
        <p:spPr>
          <a:xfrm>
            <a:off x="10505440" y="4514215"/>
            <a:ext cx="1037590" cy="415290"/>
          </a:xfrm>
          <a:prstGeom prst="roundRect">
            <a:avLst/>
          </a:prstGeom>
          <a:solidFill>
            <a:srgbClr val="FED698"/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solidFill>
                  <a:srgbClr val="FA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家务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2471420" y="3014345"/>
            <a:ext cx="8514715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  <a:sym typeface="+mn-ea"/>
              </a:rPr>
              <a:t>We have a family get-together on New Year’s Day.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2504440" y="2456815"/>
            <a:ext cx="3340100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Hello, I'm Sam.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2540000" y="5017135"/>
            <a:ext cx="5171440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want to make my family happy.</a:t>
            </a:r>
          </a:p>
        </p:txBody>
      </p:sp>
      <p:sp>
        <p:nvSpPr>
          <p:cNvPr id="46" name="圆角矩形 45"/>
          <p:cNvSpPr/>
          <p:nvPr/>
        </p:nvSpPr>
        <p:spPr>
          <a:xfrm>
            <a:off x="3429000" y="3693795"/>
            <a:ext cx="5741035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rgbClr val="00B0F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sing a song </a:t>
            </a:r>
            <a:r>
              <a:rPr lang="en-US" altLang="zh-CN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and</a:t>
            </a:r>
            <a:r>
              <a:rPr lang="en-US" altLang="zh-CN" sz="2400" b="1" dirty="0">
                <a:solidFill>
                  <a:srgbClr val="00B0F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 draw a picture</a:t>
            </a:r>
          </a:p>
        </p:txBody>
      </p:sp>
      <p:sp>
        <p:nvSpPr>
          <p:cNvPr id="47" name="圆角矩形 46"/>
          <p:cNvSpPr/>
          <p:nvPr/>
        </p:nvSpPr>
        <p:spPr>
          <a:xfrm>
            <a:off x="3444875" y="4382135"/>
            <a:ext cx="5741035" cy="679450"/>
          </a:xfrm>
          <a:prstGeom prst="roundRect">
            <a:avLst/>
          </a:prstGeom>
          <a:noFill/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clean the room</a:t>
            </a:r>
            <a:r>
              <a:rPr lang="en-US" altLang="zh-CN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and</a:t>
            </a:r>
            <a:r>
              <a:rPr lang="en-US" altLang="zh-CN" sz="2400" b="1" dirty="0">
                <a:solidFill>
                  <a:srgbClr val="0070C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make cakes</a:t>
            </a:r>
          </a:p>
        </p:txBody>
      </p:sp>
      <p:grpSp>
        <p:nvGrpSpPr>
          <p:cNvPr id="33" name="组合 32"/>
          <p:cNvGrpSpPr/>
          <p:nvPr/>
        </p:nvGrpSpPr>
        <p:grpSpPr>
          <a:xfrm rot="900000">
            <a:off x="3825799" y="2815050"/>
            <a:ext cx="4953000" cy="3430905"/>
            <a:chOff x="5989" y="2876"/>
            <a:chExt cx="7800" cy="5174"/>
          </a:xfrm>
        </p:grpSpPr>
        <p:grpSp>
          <p:nvGrpSpPr>
            <p:cNvPr id="34" name="组合 33"/>
            <p:cNvGrpSpPr/>
            <p:nvPr/>
          </p:nvGrpSpPr>
          <p:grpSpPr>
            <a:xfrm>
              <a:off x="5989" y="2876"/>
              <a:ext cx="7800" cy="5174"/>
              <a:chOff x="5989" y="2876"/>
              <a:chExt cx="7800" cy="5174"/>
            </a:xfrm>
          </p:grpSpPr>
          <p:sp>
            <p:nvSpPr>
              <p:cNvPr id="35" name="心形 34"/>
              <p:cNvSpPr/>
              <p:nvPr/>
            </p:nvSpPr>
            <p:spPr>
              <a:xfrm rot="20041">
                <a:off x="5989" y="2876"/>
                <a:ext cx="7633" cy="5174"/>
              </a:xfrm>
              <a:prstGeom prst="heart">
                <a:avLst/>
              </a:prstGeom>
              <a:solidFill>
                <a:srgbClr val="FA8ED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A0000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 rot="21562495">
                <a:off x="6024" y="4113"/>
                <a:ext cx="7563" cy="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I can </a:t>
                </a:r>
                <a:r>
                  <a:rPr kumimoji="1" lang="en-US" altLang="zh-CN" b="1" u="sng" dirty="0">
                    <a:solidFill>
                      <a:srgbClr val="0070C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sing a song and draw a picture</a:t>
                </a:r>
              </a:p>
              <a:p>
                <a:pPr algn="ctr"/>
                <a:r>
                  <a:rPr kumimoji="1"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 for my family.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 rot="21562495">
                <a:off x="6063" y="5072"/>
                <a:ext cx="7726" cy="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I can </a:t>
                </a:r>
                <a:r>
                  <a:rPr kumimoji="1" lang="en-US" altLang="zh-CN" b="1" u="sng" dirty="0">
                    <a:solidFill>
                      <a:srgbClr val="FF000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clean the room and make cakes</a:t>
                </a:r>
              </a:p>
              <a:p>
                <a:pPr algn="ctr"/>
                <a:r>
                  <a:rPr kumimoji="1"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 for my family.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21562495">
                <a:off x="7941" y="6205"/>
                <a:ext cx="3973" cy="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I love my family.</a:t>
                </a: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 rot="21562495">
              <a:off x="8668" y="3629"/>
              <a:ext cx="2409" cy="598"/>
            </a:xfrm>
            <a:prstGeom prst="rect">
              <a:avLst/>
            </a:prstGeom>
            <a:solidFill>
              <a:srgbClr val="FED69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rgbClr val="FF0000"/>
                  </a:solidFill>
                  <a:latin typeface="华文琥珀" panose="02010800040101010101" charset="-122"/>
                  <a:ea typeface="华文琥珀" panose="02010800040101010101" charset="-122"/>
                </a:rPr>
                <a:t>表演节目单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46" grpId="0"/>
      <p:bldP spid="46" grpId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43521" y="76382"/>
            <a:ext cx="2058151" cy="374542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2019" y="-39385"/>
            <a:ext cx="4232001" cy="31688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t="42168" b="28402"/>
          <a:stretch>
            <a:fillRect/>
          </a:stretch>
        </p:blipFill>
        <p:spPr>
          <a:xfrm>
            <a:off x="157480" y="3728720"/>
            <a:ext cx="12034520" cy="30448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0537" y="5026241"/>
            <a:ext cx="5588000" cy="1930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681" y="1190472"/>
            <a:ext cx="1882010" cy="271704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/>
          <a:srcRect t="26315" r="2252"/>
          <a:stretch>
            <a:fillRect/>
          </a:stretch>
        </p:blipFill>
        <p:spPr>
          <a:xfrm>
            <a:off x="3446858" y="144806"/>
            <a:ext cx="6536592" cy="465111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2608" y="2782457"/>
            <a:ext cx="3207106" cy="3987423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120587" y="144806"/>
            <a:ext cx="3206188" cy="1045666"/>
          </a:xfrm>
          <a:prstGeom prst="rect">
            <a:avLst/>
          </a:prstGeom>
          <a:solidFill>
            <a:srgbClr val="FFD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/>
          <a:srcRect l="18495" t="64281" r="57539" b="3459"/>
          <a:stretch>
            <a:fillRect/>
          </a:stretch>
        </p:blipFill>
        <p:spPr>
          <a:xfrm>
            <a:off x="4201939" y="324221"/>
            <a:ext cx="578736" cy="7790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0" cstate="print"/>
          <a:srcRect l="26454" t="31516" r="40567" b="45246"/>
          <a:stretch>
            <a:fillRect/>
          </a:stretch>
        </p:blipFill>
        <p:spPr>
          <a:xfrm>
            <a:off x="6873422" y="402230"/>
            <a:ext cx="796395" cy="56114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1" cstate="print"/>
          <a:srcRect l="6029" t="6920" r="3465" b="6498"/>
          <a:stretch>
            <a:fillRect/>
          </a:stretch>
        </p:blipFill>
        <p:spPr>
          <a:xfrm>
            <a:off x="5056828" y="714077"/>
            <a:ext cx="1766551" cy="118462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9" cstate="print"/>
          <a:srcRect l="5321" t="8070" r="65442" b="70379"/>
          <a:stretch>
            <a:fillRect/>
          </a:stretch>
        </p:blipFill>
        <p:spPr>
          <a:xfrm>
            <a:off x="6030322" y="96758"/>
            <a:ext cx="706019" cy="520393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/>
          <a:srcRect l="39869" t="2989" r="42476" b="73772"/>
          <a:stretch>
            <a:fillRect/>
          </a:stretch>
        </p:blipFill>
        <p:spPr>
          <a:xfrm>
            <a:off x="5093430" y="76382"/>
            <a:ext cx="426336" cy="56114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9237" y="397765"/>
            <a:ext cx="1345833" cy="348536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3"/>
          <a:srcRect l="58452" t="74376" r="4709" b="598"/>
          <a:stretch>
            <a:fillRect/>
          </a:stretch>
        </p:blipFill>
        <p:spPr>
          <a:xfrm>
            <a:off x="48723" y="2861532"/>
            <a:ext cx="2172165" cy="1835292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3203418" y="1992065"/>
            <a:ext cx="5995145" cy="5505763"/>
            <a:chOff x="2963771" y="1584420"/>
            <a:chExt cx="5995145" cy="550576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3"/>
            <a:srcRect b="26160"/>
            <a:stretch>
              <a:fillRect/>
            </a:stretch>
          </p:blipFill>
          <p:spPr>
            <a:xfrm>
              <a:off x="2963771" y="1584420"/>
              <a:ext cx="5995145" cy="5505763"/>
            </a:xfrm>
            <a:prstGeom prst="rect">
              <a:avLst/>
            </a:prstGeom>
          </p:spPr>
        </p:pic>
        <p:sp>
          <p:nvSpPr>
            <p:cNvPr id="44" name="圆角矩形 43"/>
            <p:cNvSpPr/>
            <p:nvPr/>
          </p:nvSpPr>
          <p:spPr>
            <a:xfrm>
              <a:off x="6497703" y="4618503"/>
              <a:ext cx="1802313" cy="374390"/>
            </a:xfrm>
            <a:prstGeom prst="roundRect">
              <a:avLst/>
            </a:prstGeom>
            <a:solidFill>
              <a:srgbClr val="F79D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97957" y="4542786"/>
              <a:ext cx="462544" cy="525824"/>
            </a:xfrm>
            <a:prstGeom prst="rect">
              <a:avLst/>
            </a:prstGeom>
          </p:spPr>
        </p:pic>
      </p:grpSp>
      <p:sp>
        <p:nvSpPr>
          <p:cNvPr id="47" name="圆角矩形 46"/>
          <p:cNvSpPr/>
          <p:nvPr/>
        </p:nvSpPr>
        <p:spPr>
          <a:xfrm>
            <a:off x="1939237" y="1147564"/>
            <a:ext cx="8562975" cy="18669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32820" y="3496588"/>
            <a:ext cx="1263229" cy="335777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76406" y="1366431"/>
            <a:ext cx="8199755" cy="134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Unit8 I can do this for you</a:t>
            </a:r>
          </a:p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Wrap-up time &amp; Assessment time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"/>
          <p:cNvSpPr/>
          <p:nvPr/>
        </p:nvSpPr>
        <p:spPr>
          <a:xfrm>
            <a:off x="2341272" y="2218817"/>
            <a:ext cx="6656613" cy="7639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Hello</a:t>
            </a:r>
            <a:r>
              <a:rPr lang="zh-CN" altLang="en-US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，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I’m…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19577" y="3117764"/>
            <a:ext cx="6700001" cy="19032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We have a family get-together on New Year’s Day.</a:t>
            </a:r>
          </a:p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can</a:t>
            </a:r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… for…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 Bold" panose="02020503050405090304" charset="0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can</a:t>
            </a:r>
            <a:r>
              <a:rPr lang="en-US" altLang="zh-CN" sz="32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… for…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Times New Roman Bold" panose="02020503050405090304" charset="0"/>
            </a:endParaRPr>
          </a:p>
        </p:txBody>
      </p:sp>
      <p:sp>
        <p:nvSpPr>
          <p:cNvPr id="14" name="圆角矩形 1"/>
          <p:cNvSpPr/>
          <p:nvPr/>
        </p:nvSpPr>
        <p:spPr>
          <a:xfrm>
            <a:off x="2341272" y="5273624"/>
            <a:ext cx="6768898" cy="116634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want to make my family happy.</a:t>
            </a:r>
          </a:p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love my family.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97513" y="594869"/>
            <a:ext cx="3796743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I can say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785" y="310335"/>
            <a:ext cx="995045" cy="1011555"/>
          </a:xfrm>
          <a:prstGeom prst="rect">
            <a:avLst/>
          </a:prstGeom>
        </p:spPr>
      </p:pic>
      <p:sp>
        <p:nvSpPr>
          <p:cNvPr id="5" name="圆角矩形 1"/>
          <p:cNvSpPr/>
          <p:nvPr/>
        </p:nvSpPr>
        <p:spPr>
          <a:xfrm>
            <a:off x="9427845" y="5229860"/>
            <a:ext cx="1852295" cy="1254125"/>
          </a:xfrm>
          <a:prstGeom prst="roundRect">
            <a:avLst/>
          </a:prstGeom>
          <a:solidFill>
            <a:srgbClr val="FED698"/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 Bold" panose="02020503050405090304" charset="0"/>
              </a:rPr>
              <a:t>表达爱意</a:t>
            </a:r>
            <a:endParaRPr lang="zh-CN" altLang="en-US" sz="2800" b="1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Times New Roman Bold" panose="02020503050405090304" charset="0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9427886" y="2146107"/>
            <a:ext cx="1852454" cy="763905"/>
          </a:xfrm>
          <a:prstGeom prst="roundRect">
            <a:avLst/>
          </a:prstGeom>
          <a:solidFill>
            <a:srgbClr val="FED698"/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solidFill>
                  <a:srgbClr val="FA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自我介绍</a:t>
            </a:r>
          </a:p>
        </p:txBody>
      </p:sp>
      <p:sp>
        <p:nvSpPr>
          <p:cNvPr id="11" name="圆角矩形 1"/>
          <p:cNvSpPr/>
          <p:nvPr/>
        </p:nvSpPr>
        <p:spPr>
          <a:xfrm>
            <a:off x="9427886" y="3267376"/>
            <a:ext cx="1852454" cy="1604055"/>
          </a:xfrm>
          <a:prstGeom prst="roundRect">
            <a:avLst/>
          </a:prstGeom>
          <a:solidFill>
            <a:srgbClr val="FED698"/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dirty="0">
                <a:solidFill>
                  <a:srgbClr val="FA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我能为家人做的事</a:t>
            </a: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28106" y="1050491"/>
            <a:ext cx="5574665" cy="6946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dirty="0">
                <a:solidFill>
                  <a:srgbClr val="C00000"/>
                </a:solidFill>
                <a:latin typeface="Eras Bold ITC" panose="020B0907030504020204" charset="0"/>
                <a:cs typeface="Eras Bold ITC" panose="020B0907030504020204" charset="0"/>
              </a:rPr>
              <a:t>New Year’s Day</a:t>
            </a:r>
          </a:p>
        </p:txBody>
      </p:sp>
      <p:pic>
        <p:nvPicPr>
          <p:cNvPr id="15" name="图片 14" descr="微信图片_202406221405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6770" y="893021"/>
            <a:ext cx="1263015" cy="9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/>
          <p:cNvSpPr/>
          <p:nvPr/>
        </p:nvSpPr>
        <p:spPr>
          <a:xfrm>
            <a:off x="4946847" y="479886"/>
            <a:ext cx="6351884" cy="827456"/>
          </a:xfrm>
          <a:prstGeom prst="roundRect">
            <a:avLst/>
          </a:prstGeom>
          <a:noFill/>
          <a:ln w="57150" cmpd="sng">
            <a:solidFill>
              <a:srgbClr val="FFC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一起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分享你能为家人做的事吧！</a:t>
            </a:r>
            <a:endParaRPr lang="en-US" altLang="zh-CN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 Bold" panose="02020503050405090304" charset="0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578103" y="1698749"/>
            <a:ext cx="5678782" cy="7639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Hello</a:t>
            </a:r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，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I’m…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530478" y="2793241"/>
            <a:ext cx="5678782" cy="190327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We have a family get-together on New Year’s Day.</a:t>
            </a:r>
          </a:p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can…</a:t>
            </a:r>
          </a:p>
          <a:p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can…</a:t>
            </a:r>
          </a:p>
        </p:txBody>
      </p:sp>
      <p:sp>
        <p:nvSpPr>
          <p:cNvPr id="14" name="圆角矩形 1"/>
          <p:cNvSpPr/>
          <p:nvPr/>
        </p:nvSpPr>
        <p:spPr>
          <a:xfrm>
            <a:off x="543653" y="4963711"/>
            <a:ext cx="5713232" cy="13589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want to make my family happy.</a:t>
            </a:r>
          </a:p>
          <a:p>
            <a:pPr algn="l"/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I love my family.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06830" y="596002"/>
            <a:ext cx="3796743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I can </a:t>
            </a:r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share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785" y="310335"/>
            <a:ext cx="995045" cy="1011555"/>
          </a:xfrm>
          <a:prstGeom prst="rect">
            <a:avLst/>
          </a:prstGeom>
        </p:spPr>
      </p:pic>
      <p:sp>
        <p:nvSpPr>
          <p:cNvPr id="6" name="带形: 上凸 5"/>
          <p:cNvSpPr/>
          <p:nvPr/>
        </p:nvSpPr>
        <p:spPr>
          <a:xfrm>
            <a:off x="6400059" y="1921239"/>
            <a:ext cx="5099410" cy="761303"/>
          </a:xfrm>
          <a:prstGeom prst="ribbon2">
            <a:avLst/>
          </a:prstGeom>
          <a:solidFill>
            <a:srgbClr val="0DD9D4">
              <a:alpha val="6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121793" y="2017771"/>
            <a:ext cx="232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Assessment</a:t>
            </a:r>
            <a:endParaRPr lang="zh-CN" altLang="en-US" sz="2000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336588" y="2916271"/>
            <a:ext cx="2298318" cy="834013"/>
          </a:xfrm>
          <a:prstGeom prst="rect">
            <a:avLst/>
          </a:prstGeom>
          <a:solidFill>
            <a:srgbClr val="EC98B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8683059" y="2915884"/>
            <a:ext cx="3105150" cy="834013"/>
          </a:xfrm>
          <a:prstGeom prst="rect">
            <a:avLst/>
          </a:prstGeom>
          <a:solidFill>
            <a:srgbClr val="EC98B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6365832" y="3796138"/>
            <a:ext cx="2269074" cy="834013"/>
          </a:xfrm>
          <a:prstGeom prst="rect">
            <a:avLst/>
          </a:prstGeom>
          <a:solidFill>
            <a:srgbClr val="009ED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8683059" y="3781714"/>
            <a:ext cx="3105150" cy="834013"/>
          </a:xfrm>
          <a:prstGeom prst="rect">
            <a:avLst/>
          </a:prstGeom>
          <a:solidFill>
            <a:srgbClr val="009ED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356307" y="4673900"/>
            <a:ext cx="2269074" cy="834013"/>
          </a:xfrm>
          <a:prstGeom prst="rect">
            <a:avLst/>
          </a:prstGeom>
          <a:solidFill>
            <a:srgbClr val="C2C7D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8683059" y="4653410"/>
            <a:ext cx="3105150" cy="834013"/>
          </a:xfrm>
          <a:prstGeom prst="rect">
            <a:avLst/>
          </a:prstGeom>
          <a:solidFill>
            <a:srgbClr val="C2C7D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484561" y="3928507"/>
            <a:ext cx="194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Segoe UI Black" panose="020B0A02040204020203" pitchFamily="34" charset="0"/>
                <a:ea typeface="Segoe UI Black" panose="020B0A02040204020203" pitchFamily="34" charset="0"/>
              </a:rPr>
              <a:t>Speak loudly</a:t>
            </a:r>
          </a:p>
          <a:p>
            <a:pPr algn="ctr"/>
            <a:r>
              <a:rPr lang="zh-CN" altLang="en-US" sz="1600" dirty="0">
                <a:latin typeface="Segoe UI Black" panose="020B0A02040204020203" pitchFamily="34" charset="0"/>
              </a:rPr>
              <a:t>声音洪亮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547593" y="4778028"/>
            <a:ext cx="1905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Segoe UI Black" panose="020B0A02040204020203" pitchFamily="34" charset="0"/>
                <a:ea typeface="Segoe UI Black" panose="020B0A02040204020203" pitchFamily="34" charset="0"/>
              </a:rPr>
              <a:t>Speak fluently</a:t>
            </a:r>
          </a:p>
          <a:p>
            <a:pPr algn="ctr"/>
            <a:r>
              <a:rPr lang="zh-CN" altLang="en-US" sz="1600" dirty="0">
                <a:latin typeface="Segoe UI Black" panose="020B0A02040204020203" pitchFamily="34" charset="0"/>
              </a:rPr>
              <a:t>表达流畅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6246027" y="2985856"/>
            <a:ext cx="2493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Segoe UI Black" panose="020B0A02040204020203" pitchFamily="34" charset="0"/>
                <a:ea typeface="Segoe UI Black" panose="020B0A02040204020203" pitchFamily="34" charset="0"/>
              </a:rPr>
              <a:t>I can talk about what I can do for my family.</a:t>
            </a:r>
          </a:p>
          <a:p>
            <a:pPr algn="ctr"/>
            <a:r>
              <a:rPr lang="zh-CN" altLang="en-US" sz="1200" dirty="0">
                <a:solidFill>
                  <a:srgbClr val="002060"/>
                </a:solidFill>
                <a:latin typeface="Segoe UI Black" panose="020B0A02040204020203" pitchFamily="34" charset="0"/>
              </a:rPr>
              <a:t>我会谈论我能为家人做的事。</a:t>
            </a:r>
          </a:p>
        </p:txBody>
      </p:sp>
      <p:sp>
        <p:nvSpPr>
          <p:cNvPr id="49" name="星形: 五角 48"/>
          <p:cNvSpPr/>
          <p:nvPr/>
        </p:nvSpPr>
        <p:spPr>
          <a:xfrm>
            <a:off x="9013600" y="3100519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星形: 五角 49"/>
          <p:cNvSpPr/>
          <p:nvPr/>
        </p:nvSpPr>
        <p:spPr>
          <a:xfrm>
            <a:off x="9013600" y="3100519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星形: 五角 50"/>
          <p:cNvSpPr/>
          <p:nvPr/>
        </p:nvSpPr>
        <p:spPr>
          <a:xfrm>
            <a:off x="10045573" y="3100519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星形: 五角 51"/>
          <p:cNvSpPr/>
          <p:nvPr/>
        </p:nvSpPr>
        <p:spPr>
          <a:xfrm>
            <a:off x="10045573" y="3100519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星形: 五角 52"/>
          <p:cNvSpPr/>
          <p:nvPr/>
        </p:nvSpPr>
        <p:spPr>
          <a:xfrm>
            <a:off x="11097994" y="3100519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星形: 五角 53"/>
          <p:cNvSpPr/>
          <p:nvPr/>
        </p:nvSpPr>
        <p:spPr>
          <a:xfrm>
            <a:off x="11097994" y="3100519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星形: 五角 54"/>
          <p:cNvSpPr/>
          <p:nvPr/>
        </p:nvSpPr>
        <p:spPr>
          <a:xfrm>
            <a:off x="9013600" y="3978285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星形: 五角 55"/>
          <p:cNvSpPr/>
          <p:nvPr/>
        </p:nvSpPr>
        <p:spPr>
          <a:xfrm>
            <a:off x="9013600" y="3978285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星形: 五角 56"/>
          <p:cNvSpPr/>
          <p:nvPr/>
        </p:nvSpPr>
        <p:spPr>
          <a:xfrm>
            <a:off x="10045573" y="3978285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星形: 五角 57"/>
          <p:cNvSpPr/>
          <p:nvPr/>
        </p:nvSpPr>
        <p:spPr>
          <a:xfrm>
            <a:off x="10045573" y="3978285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星形: 五角 58"/>
          <p:cNvSpPr/>
          <p:nvPr/>
        </p:nvSpPr>
        <p:spPr>
          <a:xfrm>
            <a:off x="11097994" y="3978285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星形: 五角 59"/>
          <p:cNvSpPr/>
          <p:nvPr/>
        </p:nvSpPr>
        <p:spPr>
          <a:xfrm>
            <a:off x="11097994" y="3978285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星形: 五角 60"/>
          <p:cNvSpPr/>
          <p:nvPr/>
        </p:nvSpPr>
        <p:spPr>
          <a:xfrm>
            <a:off x="9013600" y="4825486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星形: 五角 61"/>
          <p:cNvSpPr/>
          <p:nvPr/>
        </p:nvSpPr>
        <p:spPr>
          <a:xfrm>
            <a:off x="9013600" y="4825486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星形: 五角 62"/>
          <p:cNvSpPr/>
          <p:nvPr/>
        </p:nvSpPr>
        <p:spPr>
          <a:xfrm>
            <a:off x="10045573" y="4825486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星形: 五角 63"/>
          <p:cNvSpPr/>
          <p:nvPr/>
        </p:nvSpPr>
        <p:spPr>
          <a:xfrm>
            <a:off x="10045573" y="4825486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星形: 五角 64"/>
          <p:cNvSpPr/>
          <p:nvPr/>
        </p:nvSpPr>
        <p:spPr>
          <a:xfrm>
            <a:off x="11097994" y="4825486"/>
            <a:ext cx="401474" cy="457200"/>
          </a:xfrm>
          <a:prstGeom prst="star5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星形: 五角 65"/>
          <p:cNvSpPr/>
          <p:nvPr/>
        </p:nvSpPr>
        <p:spPr>
          <a:xfrm>
            <a:off x="11097994" y="4825486"/>
            <a:ext cx="401474" cy="457200"/>
          </a:xfrm>
          <a:prstGeom prst="star5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7" name="音乐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4255" y="58788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video>
              <p:cMediaNode>
                <p:cTn id="9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50" grpId="0" bldLvl="0" animBg="1"/>
      <p:bldP spid="50" grpId="1" bldLvl="0" animBg="1"/>
      <p:bldP spid="52" grpId="0" bldLvl="0" animBg="1"/>
      <p:bldP spid="52" grpId="1" bldLvl="0" animBg="1"/>
      <p:bldP spid="54" grpId="0" bldLvl="0" animBg="1"/>
      <p:bldP spid="54" grpId="1" bldLvl="0" animBg="1"/>
      <p:bldP spid="56" grpId="0" bldLvl="0" animBg="1"/>
      <p:bldP spid="56" grpId="1" bldLvl="0" animBg="1"/>
      <p:bldP spid="58" grpId="0" bldLvl="0" animBg="1"/>
      <p:bldP spid="58" grpId="1" bldLvl="0" animBg="1"/>
      <p:bldP spid="60" grpId="0" bldLvl="0" animBg="1"/>
      <p:bldP spid="60" grpId="1" bldLvl="0" animBg="1"/>
      <p:bldP spid="62" grpId="0" bldLvl="0" animBg="1"/>
      <p:bldP spid="62" grpId="1" bldLvl="0" animBg="1"/>
      <p:bldP spid="64" grpId="0" bldLvl="0" animBg="1"/>
      <p:bldP spid="64" grpId="1" bldLvl="0" animBg="1"/>
      <p:bldP spid="66" grpId="0" bldLvl="0" animBg="1"/>
      <p:bldP spid="66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25" y="320049"/>
            <a:ext cx="7553325" cy="2033270"/>
          </a:xfrm>
          <a:prstGeom prst="ellipse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0" y="3009368"/>
            <a:ext cx="12476480" cy="3094981"/>
            <a:chOff x="0" y="3009368"/>
            <a:chExt cx="12476480" cy="3094981"/>
          </a:xfrm>
        </p:grpSpPr>
        <p:sp>
          <p:nvSpPr>
            <p:cNvPr id="40" name="矩形: 圆角 39"/>
            <p:cNvSpPr/>
            <p:nvPr/>
          </p:nvSpPr>
          <p:spPr>
            <a:xfrm>
              <a:off x="1273726" y="3009368"/>
              <a:ext cx="9929027" cy="3094981"/>
            </a:xfrm>
            <a:prstGeom prst="roundRect">
              <a:avLst/>
            </a:prstGeom>
            <a:solidFill>
              <a:srgbClr val="FED698">
                <a:alpha val="79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1"/>
              </p:custDataLst>
            </p:nvPr>
          </p:nvSpPr>
          <p:spPr>
            <a:xfrm>
              <a:off x="0" y="3009368"/>
              <a:ext cx="12476480" cy="21691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5400" dirty="0">
                  <a:latin typeface="汉仪糯米团简" panose="00020600040101010101" charset="-122"/>
                  <a:ea typeface="汉仪糯米团简" panose="00020600040101010101" charset="-122"/>
                  <a:cs typeface="Cooper Black" panose="0208090404030B020404" charset="0"/>
                  <a:sym typeface="+mn-ea"/>
                </a:rPr>
                <a:t> </a:t>
              </a:r>
              <a:r>
                <a:rPr lang="en-US" sz="6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Do things </a:t>
              </a:r>
              <a:r>
                <a:rPr lang="en-US" altLang="zh-CN" sz="6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I</a:t>
              </a:r>
              <a:r>
                <a:rPr lang="en-US" sz="6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  <a:sym typeface="+mn-ea"/>
                </a:rPr>
                <a:t> can！</a:t>
              </a:r>
              <a:r>
                <a:rPr lang="en-US" altLang="zh-CN" sz="5400" dirty="0">
                  <a:latin typeface="汉仪糯米团简" panose="00020600040101010101" charset="-122"/>
                  <a:ea typeface="汉仪糯米团简" panose="00020600040101010101" charset="-122"/>
                  <a:cs typeface="Cooper Black" panose="0208090404030B020404" charset="0"/>
                  <a:sym typeface="+mn-ea"/>
                </a:rPr>
                <a:t>  </a:t>
              </a:r>
            </a:p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Show love to </a:t>
              </a:r>
              <a:r>
                <a:rPr lang="en-US" altLang="zh-CN" sz="6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my</a:t>
              </a:r>
              <a:r>
                <a:rPr lang="en-US" sz="6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omic Sans MS" panose="030F0702030302020204" pitchFamily="66" charset="0"/>
                </a:rPr>
                <a:t> family!</a:t>
              </a:r>
              <a:endParaRPr lang="en-US" altLang="zh-CN" sz="60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endParaRPr>
            </a:p>
            <a:p>
              <a:pPr algn="l"/>
              <a:r>
                <a:rPr lang="en-US" altLang="zh-CN" sz="4800" dirty="0">
                  <a:solidFill>
                    <a:srgbClr val="FF6D9A"/>
                  </a:solidFill>
                  <a:latin typeface="Cooper Black" panose="0208090404030B020404" charset="0"/>
                  <a:cs typeface="Cooper Black" panose="0208090404030B020404" charset="0"/>
                </a:rPr>
                <a:t>          </a:t>
              </a:r>
              <a:r>
                <a:rPr lang="zh-CN" altLang="en-US" sz="6000" dirty="0">
                  <a:latin typeface="字由点字奇巧" panose="00020600040101010101" charset="-122"/>
                  <a:ea typeface="字由点字奇巧" panose="00020600040101010101" charset="-122"/>
                  <a:cs typeface="Cooper Black" panose="0208090404030B020404" charset="0"/>
                </a:rPr>
                <a:t>用行动向我的家人展示爱</a:t>
              </a:r>
              <a:r>
                <a:rPr lang="zh-CN" altLang="en-US" sz="6000" dirty="0">
                  <a:solidFill>
                    <a:schemeClr val="tx1"/>
                  </a:solidFill>
                  <a:latin typeface="字由点字奇巧" panose="00020600040101010101" charset="-122"/>
                  <a:ea typeface="字由点字奇巧" panose="00020600040101010101" charset="-122"/>
                  <a:cs typeface="Cooper Black" panose="0208090404030B020404" charset="0"/>
                </a:rPr>
                <a:t>！</a:t>
              </a:r>
              <a:endParaRPr lang="en-US" altLang="zh-CN" sz="6000" dirty="0">
                <a:solidFill>
                  <a:schemeClr val="tx1"/>
                </a:solidFill>
                <a:latin typeface="字由点字奇巧" panose="00020600040101010101" charset="-122"/>
                <a:ea typeface="字由点字奇巧" panose="00020600040101010101" charset="-122"/>
                <a:cs typeface="Cooper Black" panose="0208090404030B020404" charset="0"/>
                <a:sym typeface="字由点字奇巧" panose="0002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电影胶片方形边框相框照片边框视频动图gif_GIF编号36442"/>
          <p:cNvPicPr>
            <a:picLocks noChangeAspect="1"/>
          </p:cNvPicPr>
          <p:nvPr/>
        </p:nvPicPr>
        <p:blipFill>
          <a:blip r:embed="rId4"/>
          <a:srcRect t="22908" r="5361" b="21505"/>
          <a:stretch>
            <a:fillRect/>
          </a:stretch>
        </p:blipFill>
        <p:spPr>
          <a:xfrm>
            <a:off x="1419225" y="1442691"/>
            <a:ext cx="8458200" cy="509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7973" y="2185893"/>
            <a:ext cx="5760875" cy="3693296"/>
          </a:xfrm>
          <a:prstGeom prst="roundRect">
            <a:avLst/>
          </a:prstGeom>
        </p:spPr>
      </p:pic>
      <p:pic>
        <p:nvPicPr>
          <p:cNvPr id="4" name="图片 3" descr="千库网_胶片电影院胶片用品老式放映机动图gif_GIF编号4195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00000">
            <a:off x="273685" y="4228465"/>
            <a:ext cx="2143760" cy="21437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251841" y="466375"/>
            <a:ext cx="7480082" cy="954107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 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you think of Liu Tao’s family?</a:t>
            </a:r>
          </a:p>
          <a:p>
            <a:pPr algn="ctr"/>
            <a:r>
              <a:rPr lang="zh-CN" altLang="en-US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回顾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U5-U8</a:t>
            </a:r>
            <a:r>
              <a:rPr lang="zh-CN" altLang="en-US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，你认为刘涛的一家怎么样？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4934" y="2257685"/>
            <a:ext cx="5760875" cy="362624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组合 8"/>
          <p:cNvGrpSpPr/>
          <p:nvPr/>
        </p:nvGrpSpPr>
        <p:grpSpPr>
          <a:xfrm>
            <a:off x="3041659" y="2245670"/>
            <a:ext cx="5726291" cy="3569540"/>
            <a:chOff x="5921536" y="184841"/>
            <a:chExt cx="6610413" cy="5087190"/>
          </a:xfrm>
        </p:grpSpPr>
        <p:grpSp>
          <p:nvGrpSpPr>
            <p:cNvPr id="10" name="组合 9"/>
            <p:cNvGrpSpPr/>
            <p:nvPr/>
          </p:nvGrpSpPr>
          <p:grpSpPr>
            <a:xfrm>
              <a:off x="6823902" y="184841"/>
              <a:ext cx="5708047" cy="5087190"/>
              <a:chOff x="2072" y="883"/>
              <a:chExt cx="8345" cy="930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72" y="1887"/>
                <a:ext cx="3955" cy="519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3" y="883"/>
                <a:ext cx="3604" cy="9306"/>
              </a:xfrm>
              <a:prstGeom prst="round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1536" y="225039"/>
              <a:ext cx="4104042" cy="5012907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9094" r="9961" b="19279"/>
          <a:stretch>
            <a:fillRect/>
          </a:stretch>
        </p:blipFill>
        <p:spPr>
          <a:xfrm>
            <a:off x="3067956" y="2195657"/>
            <a:ext cx="5847853" cy="359344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3" t="1119" r="2365" b="13043"/>
          <a:stretch>
            <a:fillRect/>
          </a:stretch>
        </p:blipFill>
        <p:spPr>
          <a:xfrm>
            <a:off x="3067956" y="2150028"/>
            <a:ext cx="5882132" cy="3655912"/>
          </a:xfrm>
          <a:prstGeom prst="round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99567" y="2208744"/>
            <a:ext cx="5833382" cy="364823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16074" y="2822075"/>
            <a:ext cx="5851876" cy="3055790"/>
          </a:xfrm>
          <a:prstGeom prst="rect">
            <a:avLst/>
          </a:prstGeom>
        </p:spPr>
      </p:pic>
      <p:pic>
        <p:nvPicPr>
          <p:cNvPr id="19" name="音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1386635" y="5933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6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2000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77341" y="1286582"/>
            <a:ext cx="11578926" cy="2085404"/>
            <a:chOff x="306537" y="3372090"/>
            <a:chExt cx="11578926" cy="2085404"/>
          </a:xfrm>
        </p:grpSpPr>
        <p:grpSp>
          <p:nvGrpSpPr>
            <p:cNvPr id="21" name="组合 20"/>
            <p:cNvGrpSpPr/>
            <p:nvPr/>
          </p:nvGrpSpPr>
          <p:grpSpPr>
            <a:xfrm>
              <a:off x="306537" y="3372090"/>
              <a:ext cx="11578926" cy="2085404"/>
              <a:chOff x="263551" y="3715123"/>
              <a:chExt cx="11578926" cy="2085404"/>
            </a:xfrm>
          </p:grpSpPr>
          <p:pic>
            <p:nvPicPr>
              <p:cNvPr id="2069" name="图片 2068" descr="千库网_电影胶片方形边框相框照片边框视频动图gif_GIF编号36442"/>
              <p:cNvPicPr>
                <a:picLocks noChangeAspect="1"/>
              </p:cNvPicPr>
              <p:nvPr/>
            </p:nvPicPr>
            <p:blipFill>
              <a:blip r:embed="rId3" cstate="print"/>
              <a:srcRect t="22908" r="5361" b="21505"/>
              <a:stretch>
                <a:fillRect/>
              </a:stretch>
            </p:blipFill>
            <p:spPr>
              <a:xfrm>
                <a:off x="263551" y="3724275"/>
                <a:ext cx="3350095" cy="2076252"/>
              </a:xfrm>
              <a:prstGeom prst="rect">
                <a:avLst/>
              </a:prstGeom>
            </p:spPr>
          </p:pic>
          <p:pic>
            <p:nvPicPr>
              <p:cNvPr id="2070" name="图片 2069" descr="千库网_电影胶片方形边框相框照片边框视频动图gif_GIF编号36442"/>
              <p:cNvPicPr>
                <a:picLocks noChangeAspect="1"/>
              </p:cNvPicPr>
              <p:nvPr/>
            </p:nvPicPr>
            <p:blipFill>
              <a:blip r:embed="rId3" cstate="print"/>
              <a:srcRect t="22908" r="5361" b="21505"/>
              <a:stretch>
                <a:fillRect/>
              </a:stretch>
            </p:blipFill>
            <p:spPr>
              <a:xfrm>
                <a:off x="3032136" y="3724275"/>
                <a:ext cx="3350095" cy="2076252"/>
              </a:xfrm>
              <a:prstGeom prst="rect">
                <a:avLst/>
              </a:prstGeom>
            </p:spPr>
          </p:pic>
          <p:pic>
            <p:nvPicPr>
              <p:cNvPr id="2071" name="图片 2070" descr="千库网_电影胶片方形边框相框照片边框视频动图gif_GIF编号36442"/>
              <p:cNvPicPr>
                <a:picLocks noChangeAspect="1"/>
              </p:cNvPicPr>
              <p:nvPr/>
            </p:nvPicPr>
            <p:blipFill>
              <a:blip r:embed="rId3" cstate="print"/>
              <a:srcRect t="22908" r="5361" b="21505"/>
              <a:stretch>
                <a:fillRect/>
              </a:stretch>
            </p:blipFill>
            <p:spPr>
              <a:xfrm>
                <a:off x="5762259" y="3715123"/>
                <a:ext cx="3350095" cy="2076252"/>
              </a:xfrm>
              <a:prstGeom prst="rect">
                <a:avLst/>
              </a:prstGeom>
            </p:spPr>
          </p:pic>
          <p:pic>
            <p:nvPicPr>
              <p:cNvPr id="2072" name="图片 2071" descr="千库网_电影胶片方形边框相框照片边框视频动图gif_GIF编号36442"/>
              <p:cNvPicPr>
                <a:picLocks noChangeAspect="1"/>
              </p:cNvPicPr>
              <p:nvPr/>
            </p:nvPicPr>
            <p:blipFill>
              <a:blip r:embed="rId3" cstate="print"/>
              <a:srcRect t="22908" r="5361" b="21505"/>
              <a:stretch>
                <a:fillRect/>
              </a:stretch>
            </p:blipFill>
            <p:spPr>
              <a:xfrm>
                <a:off x="8492382" y="3715123"/>
                <a:ext cx="3350095" cy="2076252"/>
              </a:xfrm>
              <a:prstGeom prst="rect">
                <a:avLst/>
              </a:prstGeom>
            </p:spPr>
          </p:pic>
        </p:grpSp>
        <p:pic>
          <p:nvPicPr>
            <p:cNvPr id="206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970" y="3704126"/>
              <a:ext cx="2299231" cy="1469131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62" name="组合 2061"/>
            <p:cNvGrpSpPr/>
            <p:nvPr/>
          </p:nvGrpSpPr>
          <p:grpSpPr>
            <a:xfrm>
              <a:off x="3726485" y="3704126"/>
              <a:ext cx="2306301" cy="1482719"/>
              <a:chOff x="6823902" y="733685"/>
              <a:chExt cx="4081475" cy="2840430"/>
            </a:xfrm>
          </p:grpSpPr>
          <p:grpSp>
            <p:nvGrpSpPr>
              <p:cNvPr id="2065" name="组合 2064"/>
              <p:cNvGrpSpPr/>
              <p:nvPr/>
            </p:nvGrpSpPr>
            <p:grpSpPr>
              <a:xfrm>
                <a:off x="6823902" y="733685"/>
                <a:ext cx="4081475" cy="2840430"/>
                <a:chOff x="2072" y="1887"/>
                <a:chExt cx="5967" cy="5196"/>
              </a:xfrm>
            </p:grpSpPr>
            <p:pic>
              <p:nvPicPr>
                <p:cNvPr id="2067" name="图片 2066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2072" y="1887"/>
                  <a:ext cx="3955" cy="5196"/>
                </a:xfrm>
                <a:prstGeom prst="round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pic>
              <p:nvPicPr>
                <p:cNvPr id="2068" name="图片 2067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027" y="1887"/>
                  <a:ext cx="2012" cy="5195"/>
                </a:xfrm>
                <a:prstGeom prst="round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</p:grpSp>
          <p:pic>
            <p:nvPicPr>
              <p:cNvPr id="2066" name="图片 206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823902" y="733686"/>
                <a:ext cx="2685351" cy="2798350"/>
              </a:xfrm>
              <a:prstGeom prst="round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2063" name="图片 20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" t="19094" r="9961" b="19279"/>
            <a:stretch>
              <a:fillRect/>
            </a:stretch>
          </p:blipFill>
          <p:spPr>
            <a:xfrm>
              <a:off x="6436462" y="3704126"/>
              <a:ext cx="2284889" cy="1460753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64" name="图片 206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66586" y="3703765"/>
              <a:ext cx="2356704" cy="1469491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文本框 1"/>
          <p:cNvSpPr txBox="1"/>
          <p:nvPr/>
        </p:nvSpPr>
        <p:spPr>
          <a:xfrm>
            <a:off x="675058" y="528108"/>
            <a:ext cx="3171877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Think and say</a:t>
            </a:r>
            <a:endParaRPr lang="en-US" altLang="zh-CN" sz="3200" b="1" dirty="0">
              <a:solidFill>
                <a:prstClr val="black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360568" y="2034522"/>
            <a:ext cx="2685351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zh-CN" altLang="zh-CN" sz="8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755889" y="352348"/>
            <a:ext cx="7480082" cy="91821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 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you think of Liu Tao’s family?</a:t>
            </a:r>
          </a:p>
          <a:p>
            <a:pPr algn="ctr"/>
            <a:r>
              <a:rPr lang="zh-CN" altLang="en-US" sz="24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你认为刘涛的</a:t>
            </a:r>
            <a:r>
              <a:rPr lang="zh-CN" altLang="en-US" sz="2400" b="1" dirty="0"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一</a:t>
            </a:r>
            <a:r>
              <a:rPr lang="zh-CN" altLang="en-US" sz="24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家怎么样？</a:t>
            </a:r>
            <a:endParaRPr lang="en-US" altLang="zh-CN" sz="24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945810" y="3901117"/>
            <a:ext cx="7508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     Liu Tao’s family is ...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5947895" y="3373313"/>
            <a:ext cx="5805848" cy="3346288"/>
            <a:chOff x="6242126" y="3270065"/>
            <a:chExt cx="5805848" cy="3346288"/>
          </a:xfrm>
        </p:grpSpPr>
        <p:sp>
          <p:nvSpPr>
            <p:cNvPr id="24" name="心形 23"/>
            <p:cNvSpPr/>
            <p:nvPr/>
          </p:nvSpPr>
          <p:spPr>
            <a:xfrm>
              <a:off x="6242126" y="3270065"/>
              <a:ext cx="5805848" cy="3346288"/>
            </a:xfrm>
            <a:prstGeom prst="heart">
              <a:avLst/>
            </a:prstGeom>
            <a:solidFill>
              <a:srgbClr val="FA8ED9">
                <a:alpha val="47000"/>
              </a:srgbClr>
            </a:solidFill>
            <a:ln>
              <a:solidFill>
                <a:srgbClr val="FA8E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84" name="文本框 2083"/>
            <p:cNvSpPr txBox="1"/>
            <p:nvPr/>
          </p:nvSpPr>
          <p:spPr>
            <a:xfrm>
              <a:off x="6344019" y="4210773"/>
              <a:ext cx="16735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1" sz="2800" b="1">
                  <a:solidFill>
                    <a:srgbClr val="00B05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en-US" altLang="zh-CN" dirty="0"/>
                <a:t>helpful</a:t>
              </a:r>
            </a:p>
            <a:p>
              <a:pPr algn="ctr"/>
              <a:r>
                <a:rPr lang="zh-CN" altLang="en-US" sz="1600" dirty="0">
                  <a:solidFill>
                    <a:schemeClr val="tx1"/>
                  </a:solidFill>
                </a:rPr>
                <a:t>乐于助人的</a:t>
              </a:r>
            </a:p>
          </p:txBody>
        </p:sp>
        <p:sp>
          <p:nvSpPr>
            <p:cNvPr id="2085" name="文本框 2084"/>
            <p:cNvSpPr txBox="1"/>
            <p:nvPr/>
          </p:nvSpPr>
          <p:spPr>
            <a:xfrm>
              <a:off x="8431428" y="4556516"/>
              <a:ext cx="1673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happy</a:t>
              </a:r>
              <a:endParaRPr kumimoji="1" lang="zh-CN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  <p:sp>
          <p:nvSpPr>
            <p:cNvPr id="2090" name="文本框 2089"/>
            <p:cNvSpPr txBox="1"/>
            <p:nvPr/>
          </p:nvSpPr>
          <p:spPr>
            <a:xfrm>
              <a:off x="9547507" y="5064754"/>
              <a:ext cx="16735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00B05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kind</a:t>
              </a:r>
            </a:p>
            <a:p>
              <a:pPr algn="ctr"/>
              <a:r>
                <a:rPr kumimoji="1" lang="zh-CN" altLang="en-US" sz="1600" b="1" dirty="0">
                  <a:latin typeface="Comic Sans MS" panose="030F0702030302020204" pitchFamily="66" charset="0"/>
                  <a:ea typeface="微软雅黑" panose="020B0503020204020204" pitchFamily="34" charset="-122"/>
                </a:rPr>
                <a:t>友善的</a:t>
              </a:r>
            </a:p>
          </p:txBody>
        </p:sp>
        <p:sp>
          <p:nvSpPr>
            <p:cNvPr id="2091" name="文本框 2090"/>
            <p:cNvSpPr txBox="1"/>
            <p:nvPr/>
          </p:nvSpPr>
          <p:spPr>
            <a:xfrm>
              <a:off x="10013152" y="4189026"/>
              <a:ext cx="16735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00B05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friendly</a:t>
              </a:r>
            </a:p>
            <a:p>
              <a:pPr algn="ctr"/>
              <a:r>
                <a:rPr kumimoji="1" lang="zh-CN" altLang="en-US" sz="1600" b="1" dirty="0">
                  <a:latin typeface="Comic Sans MS" panose="030F0702030302020204" pitchFamily="66" charset="0"/>
                  <a:ea typeface="微软雅黑" panose="020B0503020204020204" pitchFamily="34" charset="-122"/>
                </a:rPr>
                <a:t>友好的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81327" y="3958569"/>
              <a:ext cx="10263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solidFill>
                    <a:schemeClr val="accent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big</a:t>
              </a:r>
              <a:endParaRPr kumimoji="1" lang="zh-CN" altLang="en-US" sz="2800" b="1" dirty="0">
                <a:solidFill>
                  <a:schemeClr val="accent1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207999" y="5666059"/>
              <a:ext cx="17798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warm</a:t>
              </a:r>
            </a:p>
            <a:p>
              <a:pPr algn="ctr"/>
              <a:r>
                <a:rPr kumimoji="1" lang="zh-CN" altLang="en-US" sz="1600" b="1" dirty="0">
                  <a:latin typeface="Comic Sans MS" panose="030F0702030302020204" pitchFamily="66" charset="0"/>
                  <a:ea typeface="微软雅黑" panose="020B0503020204020204" pitchFamily="34" charset="-122"/>
                </a:rPr>
                <a:t>温暖的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49704" y="5105110"/>
              <a:ext cx="24422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00B05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funny</a:t>
              </a:r>
            </a:p>
            <a:p>
              <a:pPr algn="ctr"/>
              <a:r>
                <a:rPr kumimoji="1" lang="zh-CN" altLang="en-US" sz="1600" b="1" dirty="0">
                  <a:latin typeface="Comic Sans MS" panose="030F0702030302020204" pitchFamily="66" charset="0"/>
                  <a:ea typeface="微软雅黑" panose="020B0503020204020204" pitchFamily="34" charset="-122"/>
                </a:rPr>
                <a:t>有趣的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58840" y="3463744"/>
              <a:ext cx="13181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nice</a:t>
              </a:r>
            </a:p>
            <a:p>
              <a:pPr algn="ctr"/>
              <a:r>
                <a:rPr kumimoji="1" lang="zh-CN" altLang="en-US" sz="1600" b="1" dirty="0">
                  <a:latin typeface="Comic Sans MS" panose="030F0702030302020204" pitchFamily="66" charset="0"/>
                  <a:ea typeface="微软雅黑" panose="020B0503020204020204" pitchFamily="34" charset="-122"/>
                </a:rPr>
                <a:t>好的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529618" y="3428749"/>
              <a:ext cx="12280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cool</a:t>
              </a:r>
            </a:p>
            <a:p>
              <a:pPr algn="ctr"/>
              <a:r>
                <a:rPr kumimoji="1" lang="zh-CN" altLang="en-US" sz="1600" b="1" dirty="0">
                  <a:latin typeface="Comic Sans MS" panose="030F0702030302020204" pitchFamily="66" charset="0"/>
                  <a:ea typeface="微软雅黑" panose="020B0503020204020204" pitchFamily="34" charset="-122"/>
                </a:rPr>
                <a:t>酷</a:t>
              </a:r>
            </a:p>
          </p:txBody>
        </p:sp>
      </p:grpSp>
      <p:sp>
        <p:nvSpPr>
          <p:cNvPr id="2057" name="矩形 2056"/>
          <p:cNvSpPr/>
          <p:nvPr/>
        </p:nvSpPr>
        <p:spPr>
          <a:xfrm>
            <a:off x="6360843" y="1407583"/>
            <a:ext cx="5335115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小标宋_GBK" panose="03000502000000000000" pitchFamily="66" charset="-122"/>
                <a:ea typeface="方正小标宋_GBK" panose="03000502000000000000" pitchFamily="66" charset="-122"/>
              </a:rPr>
              <a:t>和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6693094" y="2087519"/>
            <a:ext cx="4894134" cy="4995947"/>
            <a:chOff x="6846925" y="4286708"/>
            <a:chExt cx="4894134" cy="4995947"/>
          </a:xfrm>
        </p:grpSpPr>
        <p:grpSp>
          <p:nvGrpSpPr>
            <p:cNvPr id="28" name="组合 27"/>
            <p:cNvGrpSpPr/>
            <p:nvPr/>
          </p:nvGrpSpPr>
          <p:grpSpPr>
            <a:xfrm>
              <a:off x="6846925" y="4286708"/>
              <a:ext cx="4894134" cy="3698016"/>
              <a:chOff x="7750229" y="4252948"/>
              <a:chExt cx="4894134" cy="3698016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9115453" y="5555045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kumimoji="1" sz="2800" b="1">
                    <a:solidFill>
                      <a:srgbClr val="00B05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dirty="0"/>
                  <a:t>helpful</a:t>
                </a:r>
                <a:endParaRPr lang="zh-CN" altLang="en-US" dirty="0"/>
              </a:p>
            </p:txBody>
          </p:sp>
          <p:sp>
            <p:nvSpPr>
              <p:cNvPr id="2048" name="文本框 2047"/>
              <p:cNvSpPr txBox="1"/>
              <p:nvPr/>
            </p:nvSpPr>
            <p:spPr>
              <a:xfrm rot="5400000">
                <a:off x="9692340" y="6239841"/>
                <a:ext cx="19609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4400" b="1" dirty="0">
                    <a:solidFill>
                      <a:srgbClr val="FF000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happy</a:t>
                </a:r>
                <a:endParaRPr kumimoji="1" lang="zh-CN" altLang="en-US" sz="44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49" name="文本框 2048"/>
              <p:cNvSpPr txBox="1"/>
              <p:nvPr/>
            </p:nvSpPr>
            <p:spPr>
              <a:xfrm>
                <a:off x="7935335" y="4555768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70C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cool</a:t>
                </a:r>
                <a:endParaRPr kumimoji="1" lang="zh-CN" alt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1" name="文本框 2050"/>
              <p:cNvSpPr txBox="1"/>
              <p:nvPr/>
            </p:nvSpPr>
            <p:spPr>
              <a:xfrm>
                <a:off x="10864478" y="7427744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70C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warm</a:t>
                </a:r>
                <a:endParaRPr kumimoji="1" lang="zh-CN" alt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2" name="文本框 2051"/>
              <p:cNvSpPr txBox="1"/>
              <p:nvPr/>
            </p:nvSpPr>
            <p:spPr>
              <a:xfrm>
                <a:off x="9333808" y="4252948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chemeClr val="accent1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big</a:t>
                </a:r>
                <a:endParaRPr kumimoji="1" lang="zh-CN" altLang="en-US" sz="2800" b="1" dirty="0">
                  <a:solidFill>
                    <a:schemeClr val="accent1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3" name="文本框 2052"/>
              <p:cNvSpPr txBox="1"/>
              <p:nvPr/>
            </p:nvSpPr>
            <p:spPr>
              <a:xfrm>
                <a:off x="9434402" y="6741779"/>
                <a:ext cx="13181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70C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nice</a:t>
                </a:r>
                <a:endParaRPr kumimoji="1" lang="zh-CN" alt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4" name="文本框 2053"/>
              <p:cNvSpPr txBox="1"/>
              <p:nvPr/>
            </p:nvSpPr>
            <p:spPr>
              <a:xfrm>
                <a:off x="7750229" y="5581612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B05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kind</a:t>
                </a:r>
                <a:endParaRPr kumimoji="1" lang="zh-CN" altLang="en-US" sz="2800" b="1" dirty="0">
                  <a:solidFill>
                    <a:srgbClr val="00B05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5" name="文本框 2054"/>
              <p:cNvSpPr txBox="1"/>
              <p:nvPr/>
            </p:nvSpPr>
            <p:spPr>
              <a:xfrm rot="17855627">
                <a:off x="7605363" y="6592423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B05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friendly</a:t>
                </a:r>
                <a:endParaRPr kumimoji="1" lang="zh-CN" altLang="en-US" sz="2800" b="1" dirty="0">
                  <a:solidFill>
                    <a:srgbClr val="00B05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56" name="文本框 2055"/>
              <p:cNvSpPr txBox="1"/>
              <p:nvPr/>
            </p:nvSpPr>
            <p:spPr>
              <a:xfrm>
                <a:off x="10746051" y="4751864"/>
                <a:ext cx="17798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rgbClr val="0070C0"/>
                    </a:solidFill>
                    <a:latin typeface="Comic Sans MS" panose="030F0702030302020204" pitchFamily="66" charset="0"/>
                    <a:ea typeface="微软雅黑" panose="020B0503020204020204" pitchFamily="34" charset="-122"/>
                  </a:rPr>
                  <a:t>funny</a:t>
                </a:r>
                <a:endParaRPr kumimoji="1" lang="zh-CN" altLang="en-US" sz="2800" b="1" dirty="0">
                  <a:solidFill>
                    <a:srgbClr val="0070C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 rot="5400000">
              <a:off x="5724835" y="6611693"/>
              <a:ext cx="4818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do things for the family</a:t>
              </a:r>
              <a:endParaRPr kumimoji="1"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>
              <a:off x="9620448" y="6513929"/>
              <a:ext cx="3126658" cy="552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love the family</a:t>
              </a:r>
              <a:endParaRPr kumimoji="1" lang="zh-CN" altLang="en-US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58" name="组合 2057"/>
          <p:cNvGrpSpPr/>
          <p:nvPr/>
        </p:nvGrpSpPr>
        <p:grpSpPr>
          <a:xfrm>
            <a:off x="376383" y="3876319"/>
            <a:ext cx="6835526" cy="1662798"/>
            <a:chOff x="730419" y="3396759"/>
            <a:chExt cx="7034009" cy="1973643"/>
          </a:xfrm>
        </p:grpSpPr>
        <p:sp>
          <p:nvSpPr>
            <p:cNvPr id="2059" name="矩形: 圆角 2058"/>
            <p:cNvSpPr/>
            <p:nvPr/>
          </p:nvSpPr>
          <p:spPr>
            <a:xfrm>
              <a:off x="730419" y="3396759"/>
              <a:ext cx="6926716" cy="1857593"/>
            </a:xfrm>
            <a:prstGeom prst="roundRect">
              <a:avLst/>
            </a:prstGeom>
            <a:solidFill>
              <a:srgbClr val="F6DBE0">
                <a:alpha val="42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2060" name="圆角矩形 1"/>
            <p:cNvSpPr/>
            <p:nvPr/>
          </p:nvSpPr>
          <p:spPr>
            <a:xfrm>
              <a:off x="1198982" y="3467124"/>
              <a:ext cx="6565446" cy="1903278"/>
            </a:xfrm>
            <a:prstGeom prst="roundRect">
              <a:avLst/>
            </a:prstGeom>
            <a:noFill/>
            <a:ln w="28575" cmpd="sng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They can </a:t>
              </a:r>
              <a:r>
                <a:rPr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do things for the family</a:t>
              </a:r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.</a:t>
              </a:r>
            </a:p>
            <a:p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They can </a:t>
              </a:r>
              <a:r>
                <a:rPr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make the family happy</a:t>
              </a:r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.</a:t>
              </a:r>
            </a:p>
            <a:p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They </a:t>
              </a:r>
              <a:r>
                <a:rPr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love</a:t>
              </a:r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 </a:t>
              </a:r>
              <a:r>
                <a:rPr lang="en-US" altLang="zh-CN" sz="2800" b="1" dirty="0">
                  <a:solidFill>
                    <a:srgbClr val="FF0000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the family</a:t>
              </a:r>
              <a:r>
                <a:rPr lang="en-US" altLang="zh-CN" sz="2800" b="1" dirty="0">
                  <a:solidFill>
                    <a:schemeClr val="tx1"/>
                  </a:solidFill>
                  <a:latin typeface="Comic Sans MS" panose="030F0702030302020204" pitchFamily="66" charset="0"/>
                  <a:cs typeface="Times New Roman Bold" panose="02020503050405090304" charset="0"/>
                </a:rPr>
                <a:t>.</a:t>
              </a:r>
            </a:p>
          </p:txBody>
        </p:sp>
      </p:grpSp>
      <p:sp>
        <p:nvSpPr>
          <p:cNvPr id="2073" name="圆角矩形 1"/>
          <p:cNvSpPr/>
          <p:nvPr/>
        </p:nvSpPr>
        <p:spPr>
          <a:xfrm>
            <a:off x="989466" y="5560259"/>
            <a:ext cx="4484784" cy="9182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A000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Chinese Family Value</a:t>
            </a: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中国好家风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 Bold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057" grpId="0"/>
      <p:bldP spid="20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圆角矩形 1"/>
          <p:cNvSpPr/>
          <p:nvPr/>
        </p:nvSpPr>
        <p:spPr>
          <a:xfrm>
            <a:off x="3853951" y="441524"/>
            <a:ext cx="4484784" cy="9182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FA000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Chinese Family Values</a:t>
            </a: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中国好家风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 Bold" panose="02020503050405090304" charset="0"/>
            </a:endParaRPr>
          </a:p>
        </p:txBody>
      </p:sp>
      <p:grpSp>
        <p:nvGrpSpPr>
          <p:cNvPr id="179" name="组合 17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/>
        </p:nvGrpSpPr>
        <p:grpSpPr>
          <a:xfrm>
            <a:off x="726800" y="1450074"/>
            <a:ext cx="10600261" cy="5669183"/>
            <a:chOff x="3712143" y="1821373"/>
            <a:chExt cx="4767714" cy="4322252"/>
          </a:xfrm>
        </p:grpSpPr>
        <p:sp>
          <p:nvSpPr>
            <p:cNvPr id="180" name="iṣḷîdê"/>
            <p:cNvSpPr/>
            <p:nvPr/>
          </p:nvSpPr>
          <p:spPr bwMode="auto">
            <a:xfrm>
              <a:off x="5124176" y="6028056"/>
              <a:ext cx="1830181" cy="115569"/>
            </a:xfrm>
            <a:custGeom>
              <a:avLst/>
              <a:gdLst>
                <a:gd name="T0" fmla="*/ 853 w 871"/>
                <a:gd name="T1" fmla="*/ 0 h 55"/>
                <a:gd name="T2" fmla="*/ 18 w 871"/>
                <a:gd name="T3" fmla="*/ 0 h 55"/>
                <a:gd name="T4" fmla="*/ 0 w 871"/>
                <a:gd name="T5" fmla="*/ 55 h 55"/>
                <a:gd name="T6" fmla="*/ 871 w 871"/>
                <a:gd name="T7" fmla="*/ 55 h 55"/>
                <a:gd name="T8" fmla="*/ 853 w 871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1" h="55">
                  <a:moveTo>
                    <a:pt x="853" y="0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871" y="55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isľïḑè"/>
            <p:cNvSpPr/>
            <p:nvPr/>
          </p:nvSpPr>
          <p:spPr bwMode="auto">
            <a:xfrm>
              <a:off x="5391034" y="5187560"/>
              <a:ext cx="1258643" cy="687106"/>
            </a:xfrm>
            <a:custGeom>
              <a:avLst/>
              <a:gdLst>
                <a:gd name="T0" fmla="*/ 526 w 599"/>
                <a:gd name="T1" fmla="*/ 0 h 327"/>
                <a:gd name="T2" fmla="*/ 90 w 599"/>
                <a:gd name="T3" fmla="*/ 0 h 327"/>
                <a:gd name="T4" fmla="*/ 0 w 599"/>
                <a:gd name="T5" fmla="*/ 327 h 327"/>
                <a:gd name="T6" fmla="*/ 599 w 599"/>
                <a:gd name="T7" fmla="*/ 327 h 327"/>
                <a:gd name="T8" fmla="*/ 526 w 599"/>
                <a:gd name="T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327">
                  <a:moveTo>
                    <a:pt x="526" y="0"/>
                  </a:moveTo>
                  <a:lnTo>
                    <a:pt x="90" y="0"/>
                  </a:lnTo>
                  <a:lnTo>
                    <a:pt x="0" y="327"/>
                  </a:lnTo>
                  <a:lnTo>
                    <a:pt x="599" y="327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ïsḷíḋé"/>
            <p:cNvSpPr/>
            <p:nvPr/>
          </p:nvSpPr>
          <p:spPr bwMode="auto">
            <a:xfrm>
              <a:off x="5161999" y="5874665"/>
              <a:ext cx="1754536" cy="153391"/>
            </a:xfrm>
            <a:custGeom>
              <a:avLst/>
              <a:gdLst>
                <a:gd name="T0" fmla="*/ 109 w 835"/>
                <a:gd name="T1" fmla="*/ 0 h 73"/>
                <a:gd name="T2" fmla="*/ 0 w 835"/>
                <a:gd name="T3" fmla="*/ 73 h 73"/>
                <a:gd name="T4" fmla="*/ 835 w 835"/>
                <a:gd name="T5" fmla="*/ 73 h 73"/>
                <a:gd name="T6" fmla="*/ 708 w 835"/>
                <a:gd name="T7" fmla="*/ 0 h 73"/>
                <a:gd name="T8" fmla="*/ 109 w 835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5" h="73">
                  <a:moveTo>
                    <a:pt x="109" y="0"/>
                  </a:moveTo>
                  <a:lnTo>
                    <a:pt x="0" y="73"/>
                  </a:lnTo>
                  <a:lnTo>
                    <a:pt x="835" y="73"/>
                  </a:lnTo>
                  <a:lnTo>
                    <a:pt x="708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4A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ṡlíḓê"/>
            <p:cNvSpPr/>
            <p:nvPr/>
          </p:nvSpPr>
          <p:spPr bwMode="auto">
            <a:xfrm>
              <a:off x="3712143" y="1821373"/>
              <a:ext cx="4767714" cy="3021584"/>
            </a:xfrm>
            <a:custGeom>
              <a:avLst/>
              <a:gdLst>
                <a:gd name="T0" fmla="*/ 125 w 125"/>
                <a:gd name="T1" fmla="*/ 3 h 79"/>
                <a:gd name="T2" fmla="*/ 123 w 125"/>
                <a:gd name="T3" fmla="*/ 0 h 79"/>
                <a:gd name="T4" fmla="*/ 3 w 125"/>
                <a:gd name="T5" fmla="*/ 0 h 79"/>
                <a:gd name="T6" fmla="*/ 0 w 125"/>
                <a:gd name="T7" fmla="*/ 3 h 79"/>
                <a:gd name="T8" fmla="*/ 0 w 125"/>
                <a:gd name="T9" fmla="*/ 79 h 79"/>
                <a:gd name="T10" fmla="*/ 125 w 125"/>
                <a:gd name="T11" fmla="*/ 79 h 79"/>
                <a:gd name="T12" fmla="*/ 125 w 125"/>
                <a:gd name="T13" fmla="*/ 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79">
                  <a:moveTo>
                    <a:pt x="125" y="3"/>
                  </a:moveTo>
                  <a:cubicBezTo>
                    <a:pt x="125" y="1"/>
                    <a:pt x="124" y="0"/>
                    <a:pt x="12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3"/>
                  </a:lnTo>
                  <a:close/>
                </a:path>
              </a:pathLst>
            </a:custGeom>
            <a:solidFill>
              <a:srgbClr val="4A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ṧ1ïde"/>
            <p:cNvSpPr/>
            <p:nvPr/>
          </p:nvSpPr>
          <p:spPr bwMode="auto">
            <a:xfrm>
              <a:off x="3712143" y="4842957"/>
              <a:ext cx="4767714" cy="611462"/>
            </a:xfrm>
            <a:custGeom>
              <a:avLst/>
              <a:gdLst>
                <a:gd name="T0" fmla="*/ 0 w 125"/>
                <a:gd name="T1" fmla="*/ 0 h 16"/>
                <a:gd name="T2" fmla="*/ 0 w 125"/>
                <a:gd name="T3" fmla="*/ 13 h 16"/>
                <a:gd name="T4" fmla="*/ 3 w 125"/>
                <a:gd name="T5" fmla="*/ 16 h 16"/>
                <a:gd name="T6" fmla="*/ 123 w 125"/>
                <a:gd name="T7" fmla="*/ 16 h 16"/>
                <a:gd name="T8" fmla="*/ 125 w 125"/>
                <a:gd name="T9" fmla="*/ 13 h 16"/>
                <a:gd name="T10" fmla="*/ 125 w 125"/>
                <a:gd name="T11" fmla="*/ 0 h 16"/>
                <a:gd name="T12" fmla="*/ 0 w 125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6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1" y="16"/>
                    <a:pt x="3" y="16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4" y="16"/>
                    <a:pt x="125" y="15"/>
                    <a:pt x="125" y="13"/>
                  </a:cubicBezTo>
                  <a:cubicBezTo>
                    <a:pt x="125" y="0"/>
                    <a:pt x="125" y="0"/>
                    <a:pt x="1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5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îşḷiḑê"/>
            <p:cNvSpPr/>
            <p:nvPr/>
          </p:nvSpPr>
          <p:spPr bwMode="auto">
            <a:xfrm>
              <a:off x="3825610" y="1936941"/>
              <a:ext cx="4578602" cy="3404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" name="传承.wm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170" y="1601470"/>
            <a:ext cx="10180320" cy="4464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136775" y="598170"/>
            <a:ext cx="6644005" cy="10229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 cmpd="sng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rgbClr val="FA0000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Chinese Family Values</a:t>
            </a: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 Bold" panose="02020503050405090304" charset="0"/>
              </a:rPr>
              <a:t>中国好家风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 Bold" panose="0202050305040509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76962" y="1858958"/>
            <a:ext cx="5224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We can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play </a:t>
            </a:r>
            <a:r>
              <a:rPr kumimoji="1" lang="en-US" altLang="zh-CN" sz="32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together</a:t>
            </a:r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.</a:t>
            </a:r>
            <a:endParaRPr kumimoji="1" lang="en-US" altLang="zh-CN" sz="3200" b="1" dirty="0"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r>
              <a:rPr kumimoji="1" lang="zh-CN" altLang="en-US" b="1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                 玩耍</a:t>
            </a:r>
            <a:endParaRPr kumimoji="1" lang="en-US" altLang="zh-CN" b="1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76962" y="4118699"/>
            <a:ext cx="54979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We can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help </a:t>
            </a:r>
            <a:r>
              <a:rPr kumimoji="1" lang="en-US" altLang="zh-CN" sz="32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each other</a:t>
            </a:r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.</a:t>
            </a:r>
          </a:p>
          <a:p>
            <a:pPr algn="ctr"/>
            <a:r>
              <a:rPr kumimoji="1" lang="zh-CN" altLang="en-US" b="1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互相帮助</a:t>
            </a:r>
            <a:endParaRPr kumimoji="1" lang="en-US" altLang="zh-CN" b="1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76962" y="2598452"/>
            <a:ext cx="4943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We can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study </a:t>
            </a:r>
            <a:r>
              <a:rPr kumimoji="1" lang="en-US" altLang="zh-CN" sz="32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together.       </a:t>
            </a:r>
            <a:r>
              <a:rPr kumimoji="1" lang="zh-CN" altLang="en-US" b="1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学习</a:t>
            </a:r>
            <a:endParaRPr kumimoji="1" lang="en-US" altLang="zh-CN" b="1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76962" y="3355394"/>
            <a:ext cx="4943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We can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work </a:t>
            </a:r>
            <a:r>
              <a:rPr kumimoji="1" lang="en-US" altLang="zh-CN" sz="32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together.</a:t>
            </a:r>
            <a:r>
              <a:rPr kumimoji="1" lang="zh-CN" altLang="en-US" b="1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工作</a:t>
            </a:r>
            <a:endParaRPr kumimoji="1" lang="en-US" altLang="zh-CN" b="1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76962" y="4855012"/>
            <a:ext cx="436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We </a:t>
            </a:r>
            <a:r>
              <a: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love </a:t>
            </a:r>
            <a:r>
              <a:rPr kumimoji="1" lang="en-US" altLang="zh-CN" sz="32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each other</a:t>
            </a:r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176962" y="5439937"/>
            <a:ext cx="5224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We’re </a:t>
            </a:r>
            <a:r>
              <a:rPr kumimoji="1" lang="en-US" altLang="zh-CN" sz="44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happy </a:t>
            </a:r>
            <a:r>
              <a:rPr kumimoji="1" lang="en-US" altLang="zh-CN" sz="32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together.</a:t>
            </a:r>
            <a:endParaRPr kumimoji="1"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82341" y="1633527"/>
            <a:ext cx="4365934" cy="4970343"/>
            <a:chOff x="1034741" y="1620956"/>
            <a:chExt cx="4365934" cy="49703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34741" y="2225365"/>
              <a:ext cx="4365934" cy="436593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214650" y="1620956"/>
              <a:ext cx="20061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200" b="1" dirty="0">
                  <a:solidFill>
                    <a:srgbClr val="0067B7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其乐融融</a:t>
              </a:r>
              <a:endParaRPr kumimoji="1" lang="en-US" altLang="zh-CN" sz="3200" b="1" dirty="0">
                <a:solidFill>
                  <a:srgbClr val="0067B7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907" y="1627297"/>
            <a:ext cx="4312800" cy="4923439"/>
            <a:chOff x="908907" y="1627297"/>
            <a:chExt cx="4312800" cy="492343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8907" y="2237936"/>
              <a:ext cx="4312800" cy="431280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113491" y="1627297"/>
              <a:ext cx="20061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200" b="1" dirty="0">
                  <a:solidFill>
                    <a:srgbClr val="0067B7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好学不倦</a:t>
              </a:r>
              <a:endParaRPr kumimoji="1" lang="en-US" altLang="zh-CN" sz="3200" b="1" dirty="0">
                <a:solidFill>
                  <a:srgbClr val="0067B7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08907" y="1648337"/>
            <a:ext cx="4325824" cy="4922033"/>
            <a:chOff x="908907" y="1648337"/>
            <a:chExt cx="4325824" cy="492203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8907" y="2244546"/>
              <a:ext cx="4325824" cy="43258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2087870" y="1648337"/>
              <a:ext cx="20061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200" b="1" dirty="0">
                  <a:solidFill>
                    <a:srgbClr val="0067B7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勤勉尽责</a:t>
              </a:r>
              <a:endParaRPr kumimoji="1" lang="en-US" altLang="zh-CN" sz="3200" b="1" dirty="0">
                <a:solidFill>
                  <a:srgbClr val="0067B7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08906" y="1621067"/>
            <a:ext cx="4364245" cy="4982802"/>
            <a:chOff x="908906" y="1621067"/>
            <a:chExt cx="4364245" cy="4982802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8906" y="2239624"/>
              <a:ext cx="4364245" cy="4364245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2113490" y="1621067"/>
              <a:ext cx="20061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200" b="1" dirty="0">
                  <a:solidFill>
                    <a:srgbClr val="0067B7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齐心协力</a:t>
              </a:r>
              <a:endParaRPr kumimoji="1" lang="en-US" altLang="zh-CN" sz="3200" b="1" dirty="0">
                <a:solidFill>
                  <a:srgbClr val="0067B7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08905" y="1627241"/>
            <a:ext cx="4343488" cy="4975223"/>
            <a:chOff x="908905" y="1627241"/>
            <a:chExt cx="4343488" cy="4975223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8905" y="2258976"/>
              <a:ext cx="4343488" cy="434348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885505" y="1627241"/>
              <a:ext cx="2785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  <a:ea typeface="微软雅黑" panose="020B0503020204020204" pitchFamily="34" charset="-122"/>
                </a:rPr>
                <a:t>家和万事兴</a:t>
              </a:r>
              <a:endParaRPr kumimoji="1"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35" name="音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283093" y="5941136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3708" y="196305"/>
            <a:ext cx="3458986" cy="1858808"/>
          </a:xfrm>
          <a:prstGeom prst="ellipse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67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155" y="536136"/>
            <a:ext cx="995045" cy="10115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60087" y="708492"/>
            <a:ext cx="3083207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Homework</a:t>
            </a:r>
            <a:endParaRPr lang="en-US" altLang="zh-C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73708" y="2902483"/>
            <a:ext cx="5235606" cy="1458191"/>
          </a:xfrm>
          <a:prstGeom prst="rect">
            <a:avLst/>
          </a:prstGeom>
          <a:solidFill>
            <a:srgbClr val="D6F3DD"/>
          </a:solidFill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提升作业</a:t>
            </a:r>
            <a:endParaRPr lang="en-US" altLang="zh-CN" sz="4000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  <a:sym typeface="+mn-ea"/>
            </a:endParaRP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Write and share with your family.</a:t>
            </a: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写一写你能为家人做的事并分享给家人。</a:t>
            </a: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662" y="4772776"/>
            <a:ext cx="6519661" cy="1800860"/>
          </a:xfrm>
          <a:prstGeom prst="rect">
            <a:avLst/>
          </a:prstGeom>
          <a:solidFill>
            <a:srgbClr val="D4FAFD"/>
          </a:solidFill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基础作业</a:t>
            </a:r>
            <a:endParaRPr lang="en-US" altLang="zh-CN" sz="3600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Take </a:t>
            </a:r>
            <a:r>
              <a:rPr lang="en-US" altLang="zh-CN" sz="2400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pictures about happiest moment with your family and describe what you can do.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latin typeface="Berlin Sans FB" panose="020E0602020502020306" charset="0"/>
                <a:cs typeface="Berlin Sans FB" panose="020E0602020502020306" charset="0"/>
              </a:rPr>
              <a:t>拍下与家人的最快乐时刻，并能说说你们可以做什么。</a:t>
            </a:r>
            <a:endParaRPr lang="en-US" altLang="zh-CN" sz="2000" dirty="0">
              <a:solidFill>
                <a:prstClr val="black"/>
              </a:solidFill>
              <a:latin typeface="Comic Sans MS" panose="030F0702030302020204" pitchFamily="66" charset="0"/>
              <a:ea typeface="微软雅黑" panose="020B0503020204020204" pitchFamily="34" charset="-122"/>
              <a:sym typeface="+mn-ea"/>
            </a:endParaRP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73452" y="1081555"/>
            <a:ext cx="6500302" cy="1384995"/>
          </a:xfrm>
          <a:prstGeom prst="rect">
            <a:avLst/>
          </a:prstGeom>
          <a:solidFill>
            <a:srgbClr val="FED698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实践作业</a:t>
            </a:r>
            <a:endParaRPr lang="en-US" altLang="zh-CN" sz="4000" dirty="0">
              <a:solidFill>
                <a:srgbClr val="0070C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Put on a show at a family-together.</a:t>
            </a:r>
          </a:p>
          <a:p>
            <a:r>
              <a:rPr lang="zh-CN" altLang="en-US" sz="2000" dirty="0">
                <a:latin typeface="Berlin Sans FB" panose="020E0602020502020306" charset="0"/>
                <a:cs typeface="Berlin Sans FB" panose="020E0602020502020306" charset="0"/>
              </a:rPr>
              <a:t>在家庭聚会上表演你的才艺。</a:t>
            </a:r>
            <a:endParaRPr lang="en-US" altLang="zh-CN" sz="2000" dirty="0">
              <a:latin typeface="Berlin Sans FB" panose="020E0602020502020306" charset="0"/>
              <a:cs typeface="Berlin Sans FB" panose="020E0602020502020306" charset="0"/>
            </a:endParaRPr>
          </a:p>
        </p:txBody>
      </p:sp>
      <p:cxnSp>
        <p:nvCxnSpPr>
          <p:cNvPr id="11" name="连接符: 肘形 10"/>
          <p:cNvCxnSpPr/>
          <p:nvPr/>
        </p:nvCxnSpPr>
        <p:spPr>
          <a:xfrm flipV="1">
            <a:off x="2232212" y="1636596"/>
            <a:ext cx="2958353" cy="1994982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2232212" y="3631578"/>
            <a:ext cx="0" cy="1084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/>
          <p:cNvSpPr txBox="1"/>
          <p:nvPr/>
        </p:nvSpPr>
        <p:spPr>
          <a:xfrm>
            <a:off x="1372820" y="504084"/>
            <a:ext cx="2572122" cy="77216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I can say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775" y="293056"/>
            <a:ext cx="995045" cy="10115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444" y="1495305"/>
            <a:ext cx="5553582" cy="234388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4135700" y="577303"/>
            <a:ext cx="7181002" cy="461665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can the children do for their family?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/>
          <a:srcRect l="14521" t="54683" r="16881" b="11223"/>
          <a:stretch>
            <a:fillRect/>
          </a:stretch>
        </p:blipFill>
        <p:spPr>
          <a:xfrm>
            <a:off x="439443" y="3839190"/>
            <a:ext cx="5553583" cy="26908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646189" y="1381986"/>
            <a:ext cx="5955074" cy="2438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537914" y="3820030"/>
            <a:ext cx="6312216" cy="26357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0656" y="1405060"/>
            <a:ext cx="11410687" cy="5148093"/>
          </a:xfrm>
          <a:prstGeom prst="rect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8524" y="1514434"/>
            <a:ext cx="1320659" cy="1408603"/>
          </a:xfrm>
          <a:prstGeom prst="ellips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02138" y="3296811"/>
            <a:ext cx="9450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I can _____ and ______________</a:t>
            </a:r>
            <a:r>
              <a:rPr kumimoji="1"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for</a:t>
            </a:r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 the family.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45001" y="3286280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draw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0984" r="83600" b="36358"/>
          <a:stretch>
            <a:fillRect/>
          </a:stretch>
        </p:blipFill>
        <p:spPr>
          <a:xfrm>
            <a:off x="233308" y="4277313"/>
            <a:ext cx="2068830" cy="2275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57" y="4163048"/>
            <a:ext cx="1091075" cy="1410682"/>
          </a:xfrm>
          <a:prstGeom prst="ellipse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722389" y="3257059"/>
            <a:ext cx="3498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clean the table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444" y="1495305"/>
            <a:ext cx="5553582" cy="234388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2959558" y="695679"/>
            <a:ext cx="7181002" cy="461665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can the children do for their family?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l="14521" t="54683" r="16881" b="11223"/>
          <a:stretch>
            <a:fillRect/>
          </a:stretch>
        </p:blipFill>
        <p:spPr>
          <a:xfrm>
            <a:off x="439443" y="3839190"/>
            <a:ext cx="5553583" cy="26908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46189" y="1381986"/>
            <a:ext cx="5955074" cy="2438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537914" y="3820030"/>
            <a:ext cx="6312216" cy="26357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9443" y="1381985"/>
            <a:ext cx="11410687" cy="5148093"/>
          </a:xfrm>
          <a:prstGeom prst="rect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871476" y="1446952"/>
            <a:ext cx="1203863" cy="124682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8273" y="4153852"/>
            <a:ext cx="1047521" cy="1068471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47674" y="3063940"/>
            <a:ext cx="11918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My cousins can _____,_____ and ____________ </a:t>
            </a:r>
            <a:r>
              <a:rPr kumimoji="1"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for</a:t>
            </a:r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 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18604" y="3037877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sing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86754" y="3035201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dance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9095" y="4230998"/>
            <a:ext cx="1182417" cy="9247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5959" y="4345967"/>
            <a:ext cx="1043627" cy="1184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/>
        </p:nvSpPr>
        <p:spPr>
          <a:xfrm>
            <a:off x="7283770" y="3041488"/>
            <a:ext cx="3498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clean the table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0984" r="83600" b="36358"/>
          <a:stretch>
            <a:fillRect/>
          </a:stretch>
        </p:blipFill>
        <p:spPr>
          <a:xfrm>
            <a:off x="233308" y="4277313"/>
            <a:ext cx="2068830" cy="227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444" y="1495305"/>
            <a:ext cx="5553582" cy="234388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2561112" y="721047"/>
            <a:ext cx="7181002" cy="461665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can the children do for their family?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l="14521" t="54683" r="16881" b="11223"/>
          <a:stretch>
            <a:fillRect/>
          </a:stretch>
        </p:blipFill>
        <p:spPr>
          <a:xfrm>
            <a:off x="439443" y="3839190"/>
            <a:ext cx="5553583" cy="26908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46189" y="1381986"/>
            <a:ext cx="5955074" cy="2438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537914" y="3820030"/>
            <a:ext cx="6312216" cy="26357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9443" y="1381985"/>
            <a:ext cx="11410687" cy="5261413"/>
          </a:xfrm>
          <a:prstGeom prst="rect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6380" y="4175129"/>
            <a:ext cx="1186351" cy="1210128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8099" y="2732658"/>
            <a:ext cx="1020625" cy="1166246"/>
          </a:xfrm>
          <a:prstGeom prst="ellipse">
            <a:avLst/>
          </a:prstGeom>
        </p:spPr>
      </p:pic>
      <p:pic>
        <p:nvPicPr>
          <p:cNvPr id="13" name="图片 12" descr="[L1J7{%0E(G[(2EZH$K_L@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9181" y="1702464"/>
            <a:ext cx="1336282" cy="1100516"/>
          </a:xfrm>
          <a:prstGeom prst="ellipse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1045" y="3228155"/>
            <a:ext cx="92051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My brother Liu Hao  can _____,_____,______ </a:t>
            </a:r>
          </a:p>
          <a:p>
            <a:pPr lvl="0" algn="l"/>
            <a:r>
              <a:rPr kumimoji="1"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and</a:t>
            </a:r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 ______________ </a:t>
            </a:r>
            <a:r>
              <a:rPr kumimoji="1"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for</a:t>
            </a:r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 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347429" y="3167094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sing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59540" y="3192041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dance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54609" y="3212705"/>
            <a:ext cx="131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draw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5841" y="3622679"/>
            <a:ext cx="3056890" cy="552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clean  the table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0984" r="83600" b="36358"/>
          <a:stretch>
            <a:fillRect/>
          </a:stretch>
        </p:blipFill>
        <p:spPr>
          <a:xfrm>
            <a:off x="233308" y="4277313"/>
            <a:ext cx="2068830" cy="227584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4746" y="4427338"/>
            <a:ext cx="1037368" cy="113930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444" y="1495305"/>
            <a:ext cx="5553582" cy="234388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038193" y="493722"/>
            <a:ext cx="5687922" cy="830997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can </a:t>
            </a:r>
            <a:r>
              <a:rPr lang="en-US" altLang="zh-CN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Dad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do for their family?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 about </a:t>
            </a:r>
            <a:r>
              <a:rPr lang="en-US" altLang="zh-CN" sz="2400" b="1" dirty="0">
                <a:solidFill>
                  <a:srgbClr val="0070C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Grandma and Mum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/>
          <a:srcRect l="14521" t="54683" r="16881" b="11223"/>
          <a:stretch>
            <a:fillRect/>
          </a:stretch>
        </p:blipFill>
        <p:spPr>
          <a:xfrm>
            <a:off x="439443" y="3839190"/>
            <a:ext cx="5553583" cy="26908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646189" y="1381986"/>
            <a:ext cx="5955074" cy="2438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537914" y="3820030"/>
            <a:ext cx="6312216" cy="26357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86947" y="1399046"/>
            <a:ext cx="11410687" cy="5148093"/>
          </a:xfrm>
          <a:prstGeom prst="rect">
            <a:avLst/>
          </a:prstGeom>
          <a:solidFill>
            <a:schemeClr val="tx1">
              <a:lumMod val="50000"/>
              <a:lumOff val="50000"/>
              <a:alpha val="87000"/>
            </a:schemeClr>
          </a:solidFill>
          <a:effectLst>
            <a:reflection endPos="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4013" y="2583988"/>
            <a:ext cx="1387307" cy="12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572964" y="2641119"/>
            <a:ext cx="169148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zh-CN" altLang="zh-CN" sz="7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627867" y="2268183"/>
            <a:ext cx="4087833" cy="1758921"/>
            <a:chOff x="1918984" y="2341600"/>
            <a:chExt cx="3760885" cy="14975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984" y="2341600"/>
              <a:ext cx="1276350" cy="113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144" y="2658089"/>
              <a:ext cx="1228725" cy="118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文本框 12"/>
          <p:cNvSpPr txBox="1"/>
          <p:nvPr/>
        </p:nvSpPr>
        <p:spPr>
          <a:xfrm>
            <a:off x="2484528" y="3973093"/>
            <a:ext cx="7215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Dad can ____________ </a:t>
            </a:r>
            <a:r>
              <a:rPr kumimoji="1"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for</a:t>
            </a:r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 …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85093" y="3962034"/>
            <a:ext cx="309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take pictures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32200" y="4714682"/>
            <a:ext cx="126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FF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clap</a:t>
            </a:r>
            <a:endParaRPr kumimoji="1" lang="zh-CN" altLang="en-US" sz="2800" b="1" dirty="0">
              <a:solidFill>
                <a:srgbClr val="FFFF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79509" y="4777731"/>
            <a:ext cx="8586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Grandma and Mum can ______</a:t>
            </a:r>
            <a:r>
              <a:rPr kumimoji="1"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for</a:t>
            </a:r>
            <a:r>
              <a:rPr kumimoji="1"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 …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76095" y="5365492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4800" dirty="0">
                <a:solidFill>
                  <a:srgbClr val="FFFF00"/>
                </a:solidFill>
                <a:latin typeface="Comic Sans MS" panose="030F0702030302020204" pitchFamily="66" charset="0"/>
              </a:rPr>
              <a:t>cl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352345" y="5365492"/>
            <a:ext cx="820420" cy="88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ap</a:t>
            </a:r>
          </a:p>
        </p:txBody>
      </p:sp>
      <p:pic>
        <p:nvPicPr>
          <p:cNvPr id="19" name="图片 18" descr="G}J2{(37KWUVK`OH0ZI{5B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33926" y="5290633"/>
            <a:ext cx="820420" cy="76962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0984" r="83600" b="36358"/>
          <a:stretch>
            <a:fillRect/>
          </a:stretch>
        </p:blipFill>
        <p:spPr>
          <a:xfrm>
            <a:off x="233308" y="4277313"/>
            <a:ext cx="2068830" cy="227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0984" r="83600" b="36358"/>
          <a:stretch>
            <a:fillRect/>
          </a:stretch>
        </p:blipFill>
        <p:spPr>
          <a:xfrm>
            <a:off x="4150406" y="4399567"/>
            <a:ext cx="2068830" cy="227584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6372635" y="1448562"/>
            <a:ext cx="5503205" cy="4815930"/>
            <a:chOff x="6007" y="3794"/>
            <a:chExt cx="8876" cy="5149"/>
          </a:xfrm>
        </p:grpSpPr>
        <p:sp>
          <p:nvSpPr>
            <p:cNvPr id="33" name="对话气泡: 圆角矩形 1"/>
            <p:cNvSpPr/>
            <p:nvPr/>
          </p:nvSpPr>
          <p:spPr>
            <a:xfrm>
              <a:off x="6007" y="3794"/>
              <a:ext cx="8710" cy="5149"/>
            </a:xfrm>
            <a:custGeom>
              <a:avLst/>
              <a:gdLst>
                <a:gd name="connsiteX0" fmla="*/ 0 w 5077940"/>
                <a:gd name="connsiteY0" fmla="*/ 386782 h 2320647"/>
                <a:gd name="connsiteX1" fmla="*/ 386782 w 5077940"/>
                <a:gd name="connsiteY1" fmla="*/ 0 h 2320647"/>
                <a:gd name="connsiteX2" fmla="*/ 846323 w 5077940"/>
                <a:gd name="connsiteY2" fmla="*/ 0 h 2320647"/>
                <a:gd name="connsiteX3" fmla="*/ 846323 w 5077940"/>
                <a:gd name="connsiteY3" fmla="*/ 0 h 2320647"/>
                <a:gd name="connsiteX4" fmla="*/ 1231400 w 5077940"/>
                <a:gd name="connsiteY4" fmla="*/ 0 h 2320647"/>
                <a:gd name="connsiteX5" fmla="*/ 1616477 w 5077940"/>
                <a:gd name="connsiteY5" fmla="*/ 0 h 2320647"/>
                <a:gd name="connsiteX6" fmla="*/ 2115808 w 5077940"/>
                <a:gd name="connsiteY6" fmla="*/ 0 h 2320647"/>
                <a:gd name="connsiteX7" fmla="*/ 2682385 w 5077940"/>
                <a:gd name="connsiteY7" fmla="*/ 0 h 2320647"/>
                <a:gd name="connsiteX8" fmla="*/ 3248962 w 5077940"/>
                <a:gd name="connsiteY8" fmla="*/ 0 h 2320647"/>
                <a:gd name="connsiteX9" fmla="*/ 3789786 w 5077940"/>
                <a:gd name="connsiteY9" fmla="*/ 0 h 2320647"/>
                <a:gd name="connsiteX10" fmla="*/ 4691158 w 5077940"/>
                <a:gd name="connsiteY10" fmla="*/ 0 h 2320647"/>
                <a:gd name="connsiteX11" fmla="*/ 5077940 w 5077940"/>
                <a:gd name="connsiteY11" fmla="*/ 386782 h 2320647"/>
                <a:gd name="connsiteX12" fmla="*/ 5077940 w 5077940"/>
                <a:gd name="connsiteY12" fmla="*/ 860577 h 2320647"/>
                <a:gd name="connsiteX13" fmla="*/ 5077940 w 5077940"/>
                <a:gd name="connsiteY13" fmla="*/ 1353711 h 2320647"/>
                <a:gd name="connsiteX14" fmla="*/ 5077940 w 5077940"/>
                <a:gd name="connsiteY14" fmla="*/ 1353711 h 2320647"/>
                <a:gd name="connsiteX15" fmla="*/ 5077940 w 5077940"/>
                <a:gd name="connsiteY15" fmla="*/ 1933873 h 2320647"/>
                <a:gd name="connsiteX16" fmla="*/ 5077940 w 5077940"/>
                <a:gd name="connsiteY16" fmla="*/ 1933865 h 2320647"/>
                <a:gd name="connsiteX17" fmla="*/ 4691158 w 5077940"/>
                <a:gd name="connsiteY17" fmla="*/ 2320647 h 2320647"/>
                <a:gd name="connsiteX18" fmla="*/ 4201842 w 5077940"/>
                <a:gd name="connsiteY18" fmla="*/ 2320647 h 2320647"/>
                <a:gd name="connsiteX19" fmla="*/ 3738279 w 5077940"/>
                <a:gd name="connsiteY19" fmla="*/ 2320647 h 2320647"/>
                <a:gd name="connsiteX20" fmla="*/ 3171702 w 5077940"/>
                <a:gd name="connsiteY20" fmla="*/ 2320647 h 2320647"/>
                <a:gd name="connsiteX21" fmla="*/ 2656632 w 5077940"/>
                <a:gd name="connsiteY21" fmla="*/ 2320647 h 2320647"/>
                <a:gd name="connsiteX22" fmla="*/ 2115808 w 5077940"/>
                <a:gd name="connsiteY22" fmla="*/ 2320647 h 2320647"/>
                <a:gd name="connsiteX23" fmla="*/ 1692646 w 5077940"/>
                <a:gd name="connsiteY23" fmla="*/ 2320647 h 2320647"/>
                <a:gd name="connsiteX24" fmla="*/ 1307569 w 5077940"/>
                <a:gd name="connsiteY24" fmla="*/ 2320647 h 2320647"/>
                <a:gd name="connsiteX25" fmla="*/ 846323 w 5077940"/>
                <a:gd name="connsiteY25" fmla="*/ 2320647 h 2320647"/>
                <a:gd name="connsiteX26" fmla="*/ 846323 w 5077940"/>
                <a:gd name="connsiteY26" fmla="*/ 2320647 h 2320647"/>
                <a:gd name="connsiteX27" fmla="*/ 386782 w 5077940"/>
                <a:gd name="connsiteY27" fmla="*/ 2320647 h 2320647"/>
                <a:gd name="connsiteX28" fmla="*/ 0 w 5077940"/>
                <a:gd name="connsiteY28" fmla="*/ 1933865 h 2320647"/>
                <a:gd name="connsiteX29" fmla="*/ 0 w 5077940"/>
                <a:gd name="connsiteY29" fmla="*/ 1933873 h 2320647"/>
                <a:gd name="connsiteX30" fmla="*/ -357335 w 5077940"/>
                <a:gd name="connsiteY30" fmla="*/ 1932426 h 2320647"/>
                <a:gd name="connsiteX31" fmla="*/ -185814 w 5077940"/>
                <a:gd name="connsiteY31" fmla="*/ 1654643 h 2320647"/>
                <a:gd name="connsiteX32" fmla="*/ 0 w 5077940"/>
                <a:gd name="connsiteY32" fmla="*/ 1353711 h 2320647"/>
                <a:gd name="connsiteX33" fmla="*/ 0 w 5077940"/>
                <a:gd name="connsiteY33" fmla="*/ 850908 h 2320647"/>
                <a:gd name="connsiteX34" fmla="*/ 0 w 5077940"/>
                <a:gd name="connsiteY34" fmla="*/ 386782 h 232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77940" h="2320647" fill="none" extrusionOk="0">
                  <a:moveTo>
                    <a:pt x="0" y="386782"/>
                  </a:moveTo>
                  <a:cubicBezTo>
                    <a:pt x="61140" y="190705"/>
                    <a:pt x="155953" y="-56124"/>
                    <a:pt x="386782" y="0"/>
                  </a:cubicBezTo>
                  <a:cubicBezTo>
                    <a:pt x="549173" y="-51040"/>
                    <a:pt x="737710" y="49522"/>
                    <a:pt x="846323" y="0"/>
                  </a:cubicBezTo>
                  <a:lnTo>
                    <a:pt x="846323" y="0"/>
                  </a:lnTo>
                  <a:cubicBezTo>
                    <a:pt x="988131" y="-8442"/>
                    <a:pt x="1126587" y="12793"/>
                    <a:pt x="1231400" y="0"/>
                  </a:cubicBezTo>
                  <a:cubicBezTo>
                    <a:pt x="1336213" y="-12793"/>
                    <a:pt x="1515125" y="6165"/>
                    <a:pt x="1616477" y="0"/>
                  </a:cubicBezTo>
                  <a:cubicBezTo>
                    <a:pt x="1717829" y="-6165"/>
                    <a:pt x="1899889" y="27020"/>
                    <a:pt x="2115808" y="0"/>
                  </a:cubicBezTo>
                  <a:cubicBezTo>
                    <a:pt x="2354001" y="-34044"/>
                    <a:pt x="2474407" y="18022"/>
                    <a:pt x="2682385" y="0"/>
                  </a:cubicBezTo>
                  <a:cubicBezTo>
                    <a:pt x="2890363" y="-18022"/>
                    <a:pt x="2970862" y="52381"/>
                    <a:pt x="3248962" y="0"/>
                  </a:cubicBezTo>
                  <a:cubicBezTo>
                    <a:pt x="3527062" y="-52381"/>
                    <a:pt x="3538909" y="50158"/>
                    <a:pt x="3789786" y="0"/>
                  </a:cubicBezTo>
                  <a:cubicBezTo>
                    <a:pt x="4040663" y="-50158"/>
                    <a:pt x="4337586" y="14643"/>
                    <a:pt x="4691158" y="0"/>
                  </a:cubicBezTo>
                  <a:cubicBezTo>
                    <a:pt x="4910560" y="992"/>
                    <a:pt x="5037633" y="187916"/>
                    <a:pt x="5077940" y="386782"/>
                  </a:cubicBezTo>
                  <a:cubicBezTo>
                    <a:pt x="5131934" y="501443"/>
                    <a:pt x="5065833" y="748297"/>
                    <a:pt x="5077940" y="860577"/>
                  </a:cubicBezTo>
                  <a:cubicBezTo>
                    <a:pt x="5090047" y="972857"/>
                    <a:pt x="5067869" y="1119500"/>
                    <a:pt x="5077940" y="1353711"/>
                  </a:cubicBezTo>
                  <a:lnTo>
                    <a:pt x="5077940" y="1353711"/>
                  </a:lnTo>
                  <a:cubicBezTo>
                    <a:pt x="5129278" y="1487611"/>
                    <a:pt x="5073553" y="1732594"/>
                    <a:pt x="5077940" y="1933873"/>
                  </a:cubicBezTo>
                  <a:lnTo>
                    <a:pt x="5077940" y="1933865"/>
                  </a:lnTo>
                  <a:cubicBezTo>
                    <a:pt x="5046747" y="2092034"/>
                    <a:pt x="4909972" y="2274463"/>
                    <a:pt x="4691158" y="2320647"/>
                  </a:cubicBezTo>
                  <a:cubicBezTo>
                    <a:pt x="4577123" y="2357054"/>
                    <a:pt x="4343178" y="2317262"/>
                    <a:pt x="4201842" y="2320647"/>
                  </a:cubicBezTo>
                  <a:cubicBezTo>
                    <a:pt x="4060506" y="2324032"/>
                    <a:pt x="3962584" y="2310869"/>
                    <a:pt x="3738279" y="2320647"/>
                  </a:cubicBezTo>
                  <a:cubicBezTo>
                    <a:pt x="3513974" y="2330425"/>
                    <a:pt x="3299822" y="2268581"/>
                    <a:pt x="3171702" y="2320647"/>
                  </a:cubicBezTo>
                  <a:cubicBezTo>
                    <a:pt x="3043582" y="2372713"/>
                    <a:pt x="2819422" y="2301704"/>
                    <a:pt x="2656632" y="2320647"/>
                  </a:cubicBezTo>
                  <a:cubicBezTo>
                    <a:pt x="2493842" y="2339590"/>
                    <a:pt x="2333548" y="2291176"/>
                    <a:pt x="2115808" y="2320647"/>
                  </a:cubicBezTo>
                  <a:cubicBezTo>
                    <a:pt x="1932259" y="2339435"/>
                    <a:pt x="1879450" y="2270425"/>
                    <a:pt x="1692646" y="2320647"/>
                  </a:cubicBezTo>
                  <a:cubicBezTo>
                    <a:pt x="1505842" y="2370869"/>
                    <a:pt x="1421242" y="2306715"/>
                    <a:pt x="1307569" y="2320647"/>
                  </a:cubicBezTo>
                  <a:cubicBezTo>
                    <a:pt x="1193896" y="2334579"/>
                    <a:pt x="1076374" y="2313971"/>
                    <a:pt x="846323" y="2320647"/>
                  </a:cubicBezTo>
                  <a:lnTo>
                    <a:pt x="846323" y="2320647"/>
                  </a:lnTo>
                  <a:cubicBezTo>
                    <a:pt x="690447" y="2328432"/>
                    <a:pt x="541197" y="2307370"/>
                    <a:pt x="386782" y="2320647"/>
                  </a:cubicBezTo>
                  <a:cubicBezTo>
                    <a:pt x="164510" y="2322727"/>
                    <a:pt x="9464" y="2173436"/>
                    <a:pt x="0" y="1933865"/>
                  </a:cubicBezTo>
                  <a:lnTo>
                    <a:pt x="0" y="1933873"/>
                  </a:lnTo>
                  <a:cubicBezTo>
                    <a:pt x="-159108" y="1934386"/>
                    <a:pt x="-254834" y="1928542"/>
                    <a:pt x="-357335" y="1932426"/>
                  </a:cubicBezTo>
                  <a:cubicBezTo>
                    <a:pt x="-326363" y="1862890"/>
                    <a:pt x="-257676" y="1790894"/>
                    <a:pt x="-185814" y="1654643"/>
                  </a:cubicBezTo>
                  <a:cubicBezTo>
                    <a:pt x="-113952" y="1518392"/>
                    <a:pt x="-61620" y="1459001"/>
                    <a:pt x="0" y="1353711"/>
                  </a:cubicBezTo>
                  <a:cubicBezTo>
                    <a:pt x="-44557" y="1188344"/>
                    <a:pt x="1872" y="1082284"/>
                    <a:pt x="0" y="850908"/>
                  </a:cubicBezTo>
                  <a:cubicBezTo>
                    <a:pt x="-1872" y="619532"/>
                    <a:pt x="21756" y="516175"/>
                    <a:pt x="0" y="386782"/>
                  </a:cubicBezTo>
                  <a:close/>
                </a:path>
                <a:path w="5077940" h="2320647" stroke="0" extrusionOk="0">
                  <a:moveTo>
                    <a:pt x="0" y="386782"/>
                  </a:moveTo>
                  <a:cubicBezTo>
                    <a:pt x="-53141" y="140389"/>
                    <a:pt x="137750" y="13293"/>
                    <a:pt x="386782" y="0"/>
                  </a:cubicBezTo>
                  <a:cubicBezTo>
                    <a:pt x="561963" y="-23338"/>
                    <a:pt x="661101" y="5285"/>
                    <a:pt x="846323" y="0"/>
                  </a:cubicBezTo>
                  <a:lnTo>
                    <a:pt x="846323" y="0"/>
                  </a:lnTo>
                  <a:cubicBezTo>
                    <a:pt x="1011852" y="-42841"/>
                    <a:pt x="1155614" y="1252"/>
                    <a:pt x="1256790" y="0"/>
                  </a:cubicBezTo>
                  <a:cubicBezTo>
                    <a:pt x="1357966" y="-1252"/>
                    <a:pt x="1507260" y="45017"/>
                    <a:pt x="1667257" y="0"/>
                  </a:cubicBezTo>
                  <a:cubicBezTo>
                    <a:pt x="1827254" y="-45017"/>
                    <a:pt x="1996942" y="6350"/>
                    <a:pt x="2115808" y="0"/>
                  </a:cubicBezTo>
                  <a:cubicBezTo>
                    <a:pt x="2299134" y="-16916"/>
                    <a:pt x="2464662" y="40132"/>
                    <a:pt x="2579371" y="0"/>
                  </a:cubicBezTo>
                  <a:cubicBezTo>
                    <a:pt x="2694080" y="-40132"/>
                    <a:pt x="2921911" y="15559"/>
                    <a:pt x="3094441" y="0"/>
                  </a:cubicBezTo>
                  <a:cubicBezTo>
                    <a:pt x="3266971" y="-15559"/>
                    <a:pt x="3382139" y="34819"/>
                    <a:pt x="3558004" y="0"/>
                  </a:cubicBezTo>
                  <a:cubicBezTo>
                    <a:pt x="3733869" y="-34819"/>
                    <a:pt x="3861068" y="43358"/>
                    <a:pt x="4021567" y="0"/>
                  </a:cubicBezTo>
                  <a:cubicBezTo>
                    <a:pt x="4182066" y="-43358"/>
                    <a:pt x="4536842" y="59329"/>
                    <a:pt x="4691158" y="0"/>
                  </a:cubicBezTo>
                  <a:cubicBezTo>
                    <a:pt x="4921769" y="52797"/>
                    <a:pt x="5101888" y="149504"/>
                    <a:pt x="5077940" y="386782"/>
                  </a:cubicBezTo>
                  <a:cubicBezTo>
                    <a:pt x="5117783" y="495587"/>
                    <a:pt x="5031585" y="637390"/>
                    <a:pt x="5077940" y="879916"/>
                  </a:cubicBezTo>
                  <a:cubicBezTo>
                    <a:pt x="5124295" y="1122442"/>
                    <a:pt x="5066051" y="1256054"/>
                    <a:pt x="5077940" y="1353711"/>
                  </a:cubicBezTo>
                  <a:lnTo>
                    <a:pt x="5077940" y="1353711"/>
                  </a:lnTo>
                  <a:cubicBezTo>
                    <a:pt x="5082599" y="1501383"/>
                    <a:pt x="5021947" y="1650117"/>
                    <a:pt x="5077940" y="1933873"/>
                  </a:cubicBezTo>
                  <a:lnTo>
                    <a:pt x="5077940" y="1933865"/>
                  </a:lnTo>
                  <a:cubicBezTo>
                    <a:pt x="5072436" y="2136260"/>
                    <a:pt x="4906504" y="2297222"/>
                    <a:pt x="4691158" y="2320647"/>
                  </a:cubicBezTo>
                  <a:cubicBezTo>
                    <a:pt x="4471295" y="2341729"/>
                    <a:pt x="4320298" y="2302292"/>
                    <a:pt x="4150335" y="2320647"/>
                  </a:cubicBezTo>
                  <a:cubicBezTo>
                    <a:pt x="3980372" y="2339002"/>
                    <a:pt x="3840491" y="2273428"/>
                    <a:pt x="3686772" y="2320647"/>
                  </a:cubicBezTo>
                  <a:cubicBezTo>
                    <a:pt x="3533053" y="2367866"/>
                    <a:pt x="3273867" y="2268158"/>
                    <a:pt x="3120195" y="2320647"/>
                  </a:cubicBezTo>
                  <a:cubicBezTo>
                    <a:pt x="2966523" y="2373136"/>
                    <a:pt x="2775316" y="2291319"/>
                    <a:pt x="2605125" y="2320647"/>
                  </a:cubicBezTo>
                  <a:cubicBezTo>
                    <a:pt x="2434934" y="2349975"/>
                    <a:pt x="2299544" y="2305715"/>
                    <a:pt x="2115808" y="2320647"/>
                  </a:cubicBezTo>
                  <a:cubicBezTo>
                    <a:pt x="1999727" y="2326255"/>
                    <a:pt x="1871769" y="2318748"/>
                    <a:pt x="1692646" y="2320647"/>
                  </a:cubicBezTo>
                  <a:cubicBezTo>
                    <a:pt x="1513523" y="2322546"/>
                    <a:pt x="1439539" y="2304247"/>
                    <a:pt x="1307569" y="2320647"/>
                  </a:cubicBezTo>
                  <a:cubicBezTo>
                    <a:pt x="1175599" y="2337047"/>
                    <a:pt x="961869" y="2282319"/>
                    <a:pt x="846323" y="2320647"/>
                  </a:cubicBezTo>
                  <a:lnTo>
                    <a:pt x="846323" y="2320647"/>
                  </a:lnTo>
                  <a:cubicBezTo>
                    <a:pt x="643844" y="2321333"/>
                    <a:pt x="559628" y="2297375"/>
                    <a:pt x="386782" y="2320647"/>
                  </a:cubicBezTo>
                  <a:cubicBezTo>
                    <a:pt x="204907" y="2311316"/>
                    <a:pt x="38552" y="2139023"/>
                    <a:pt x="0" y="1933865"/>
                  </a:cubicBezTo>
                  <a:lnTo>
                    <a:pt x="0" y="1933873"/>
                  </a:lnTo>
                  <a:cubicBezTo>
                    <a:pt x="-115311" y="1973278"/>
                    <a:pt x="-222655" y="1899388"/>
                    <a:pt x="-357335" y="1932426"/>
                  </a:cubicBezTo>
                  <a:cubicBezTo>
                    <a:pt x="-316661" y="1846789"/>
                    <a:pt x="-244001" y="1770814"/>
                    <a:pt x="-178668" y="1643069"/>
                  </a:cubicBezTo>
                  <a:cubicBezTo>
                    <a:pt x="-113335" y="1515324"/>
                    <a:pt x="-41260" y="1453699"/>
                    <a:pt x="0" y="1353711"/>
                  </a:cubicBezTo>
                  <a:cubicBezTo>
                    <a:pt x="-37737" y="1150243"/>
                    <a:pt x="24174" y="1119016"/>
                    <a:pt x="0" y="899254"/>
                  </a:cubicBezTo>
                  <a:cubicBezTo>
                    <a:pt x="-24174" y="679492"/>
                    <a:pt x="4240" y="595710"/>
                    <a:pt x="0" y="386782"/>
                  </a:cubicBezTo>
                  <a:close/>
                </a:path>
              </a:pathLst>
            </a:custGeom>
            <a:solidFill>
              <a:srgbClr val="D4F4DD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273" y="3911"/>
              <a:ext cx="8610" cy="1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tx1"/>
                  </a:solidFill>
                  <a:latin typeface="Comic Sans MS" panose="030F0702030302020204" pitchFamily="66" charset="0"/>
                  <a:ea typeface="naughty" panose="00020600040101010101" charset="-122"/>
                  <a:cs typeface="Marshmallow" panose="00020600040101010101" charset="0"/>
                  <a:sym typeface="Magic Snowflake" charset="0"/>
                </a:rPr>
                <a:t>We have a family get-together on New Year’s Day. We want to 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  <a:ea typeface="naughty" panose="00020600040101010101" charset="-122"/>
                  <a:cs typeface="Marshmallow" panose="00020600040101010101" charset="0"/>
                  <a:sym typeface="Magic Snowflake" charset="0"/>
                </a:rPr>
                <a:t>do things for the family.</a:t>
              </a:r>
              <a:endParaRPr lang="en-US" altLang="zh-CN" sz="2800" dirty="0">
                <a:solidFill>
                  <a:schemeClr val="accent6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586" y="2894945"/>
            <a:ext cx="38992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I ...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My cousins ...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My brother Liu Hao ...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Dad … 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…</a:t>
            </a:r>
          </a:p>
          <a:p>
            <a:endParaRPr lang="en-US" altLang="zh-CN" sz="2800" dirty="0">
              <a:solidFill>
                <a:schemeClr val="accent4"/>
              </a:solidFill>
              <a:latin typeface="Comic Sans MS" panose="030F0702030302020204" pitchFamily="66" charset="0"/>
              <a:ea typeface="naughty" panose="00020600040101010101" charset="-122"/>
              <a:cs typeface="Marshmallow" panose="00020600040101010101" charset="0"/>
              <a:sym typeface="Magic Snowflake" charset="0"/>
            </a:endParaRPr>
          </a:p>
          <a:p>
            <a:endParaRPr lang="en-US" altLang="zh-CN" sz="2800" dirty="0">
              <a:solidFill>
                <a:schemeClr val="accent6"/>
              </a:solidFill>
              <a:latin typeface="Comic Sans MS" panose="030F0702030302020204" pitchFamily="66" charset="0"/>
              <a:ea typeface="naughty" panose="00020600040101010101" charset="-122"/>
              <a:cs typeface="Marshmallow" panose="00020600040101010101" charset="0"/>
              <a:sym typeface="Magic Snowflake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92587" y="5148453"/>
            <a:ext cx="53410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We’re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happy</a:t>
            </a:r>
            <a:r>
              <a:rPr lang="en-US" altLang="zh-CN" sz="2800" dirty="0">
                <a:latin typeface="Comic Sans MS" panose="030F0702030302020204" pitchFamily="66" charset="0"/>
                <a:ea typeface="naughty" panose="00020600040101010101" charset="-122"/>
                <a:cs typeface="Marshmallow" panose="00020600040101010101" charset="0"/>
                <a:sym typeface="Magic Snowflake" charset="0"/>
              </a:rPr>
              <a:t> together.</a:t>
            </a:r>
          </a:p>
        </p:txBody>
      </p:sp>
      <p:pic>
        <p:nvPicPr>
          <p:cNvPr id="6" name="音乐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3626" y="6121462"/>
            <a:ext cx="619125" cy="6191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1" t="26958" r="4489" b="13398"/>
          <a:stretch>
            <a:fillRect/>
          </a:stretch>
        </p:blipFill>
        <p:spPr>
          <a:xfrm>
            <a:off x="550454" y="1291238"/>
            <a:ext cx="5666447" cy="2786353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1347528" y="524780"/>
            <a:ext cx="2874645" cy="65587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I can </a:t>
            </a:r>
            <a:r>
              <a:rPr lang="en-US" altLang="zh-C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retell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716" y="279684"/>
            <a:ext cx="995045" cy="1011555"/>
          </a:xfrm>
          <a:prstGeom prst="rect">
            <a:avLst/>
          </a:prstGeom>
        </p:spPr>
      </p:pic>
      <p:sp>
        <p:nvSpPr>
          <p:cNvPr id="12" name="圆角矩形 1"/>
          <p:cNvSpPr/>
          <p:nvPr/>
        </p:nvSpPr>
        <p:spPr>
          <a:xfrm>
            <a:off x="3997005" y="392563"/>
            <a:ext cx="7187249" cy="799623"/>
          </a:xfrm>
          <a:prstGeom prst="roundRect">
            <a:avLst/>
          </a:prstGeom>
          <a:noFill/>
          <a:ln w="57150" cmpd="sng">
            <a:solidFill>
              <a:srgbClr val="FFC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和同桌一起帮助刘涛复述他们为家人做的事吧！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851" y="3967005"/>
            <a:ext cx="841700" cy="73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2320087" y="4779121"/>
            <a:ext cx="1676919" cy="369332"/>
          </a:xfrm>
          <a:prstGeom prst="rect">
            <a:avLst/>
          </a:prstGeom>
          <a:solidFill>
            <a:srgbClr val="D35C04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</a:rPr>
              <a:t>take pictures</a:t>
            </a:r>
            <a:endParaRPr lang="zh-CN" alt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444" y="1495305"/>
            <a:ext cx="5553582" cy="234388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2746108" y="415810"/>
            <a:ext cx="7675272" cy="769441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Why</a:t>
            </a:r>
            <a:r>
              <a:rPr lang="en-US" altLang="zh-CN" sz="24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do they do things for their family?</a:t>
            </a:r>
          </a:p>
          <a:p>
            <a:pPr algn="ctr"/>
            <a:r>
              <a:rPr lang="zh-CN" altLang="en-US" sz="2000" dirty="0">
                <a:latin typeface="Comic Sans MS" panose="030F0702030302020204" pitchFamily="66" charset="0"/>
                <a:ea typeface="字由点字奇巧" panose="00020600040101010101" charset="-122"/>
                <a:cs typeface="字由点字奇巧" panose="00020600040101010101" charset="-122"/>
              </a:rPr>
              <a:t>为什么他们要为家人</a:t>
            </a:r>
            <a:r>
              <a:rPr lang="zh-CN" altLang="en-US" sz="20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字由点字奇巧" panose="00020600040101010101" charset="-122"/>
                <a:cs typeface="字由点字奇巧" panose="00020600040101010101" charset="-122"/>
              </a:rPr>
              <a:t>做这些事呢？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l="14521" t="54683" r="16881" b="11223"/>
          <a:stretch>
            <a:fillRect/>
          </a:stretch>
        </p:blipFill>
        <p:spPr>
          <a:xfrm>
            <a:off x="439443" y="3839190"/>
            <a:ext cx="5553583" cy="26908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46189" y="1381986"/>
            <a:ext cx="5955074" cy="2438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537914" y="3820030"/>
            <a:ext cx="6312216" cy="263572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flipH="1">
            <a:off x="1600773" y="4861807"/>
            <a:ext cx="9244251" cy="1015663"/>
          </a:xfrm>
          <a:prstGeom prst="rect">
            <a:avLst/>
          </a:prstGeom>
          <a:solidFill>
            <a:srgbClr val="FED69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They want to </a:t>
            </a:r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make the family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happy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ea typeface="Kaiti SC" panose="02010600040101010101" pitchFamily="2" charset="-122"/>
              </a:rPr>
              <a:t>.</a:t>
            </a:r>
          </a:p>
          <a:p>
            <a:pPr algn="ctr"/>
            <a:r>
              <a:rPr lang="zh-CN" altLang="en-US" sz="2400" b="1" dirty="0">
                <a:latin typeface="Comic Sans MS" panose="030F0702030302020204" pitchFamily="66" charset="0"/>
                <a:ea typeface="Kaiti SC" panose="02010600040101010101" pitchFamily="2" charset="-122"/>
              </a:rPr>
              <a:t>             使家人快乐</a:t>
            </a:r>
            <a:endParaRPr lang="en-US" altLang="zh-CN" sz="2400" b="1" dirty="0">
              <a:solidFill>
                <a:schemeClr val="tx1"/>
              </a:solidFill>
              <a:latin typeface="Comic Sans MS" panose="030F0702030302020204" pitchFamily="66" charset="0"/>
              <a:ea typeface="Kaiti SC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76606" y="3615642"/>
            <a:ext cx="5777521" cy="646331"/>
          </a:xfrm>
          <a:prstGeom prst="rect">
            <a:avLst/>
          </a:prstGeom>
          <a:solidFill>
            <a:srgbClr val="FED69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Comic Sans MS" panose="030F0702030302020204" pitchFamily="66" charset="0"/>
                <a:ea typeface="微软雅黑" panose="020B0503020204020204" pitchFamily="34" charset="-122"/>
              </a:rPr>
              <a:t>They ____ the family.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570216" y="3633426"/>
            <a:ext cx="1316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love</a:t>
            </a:r>
            <a:endParaRPr kumimoji="1" lang="zh-CN" altLang="en-US" sz="3600" b="1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798" y="173935"/>
            <a:ext cx="995045" cy="1011555"/>
          </a:xfrm>
          <a:prstGeom prst="rect">
            <a:avLst/>
          </a:prstGeom>
        </p:spPr>
      </p:pic>
      <p:pic>
        <p:nvPicPr>
          <p:cNvPr id="50" name="U8 Wrap-up ti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74810" y="2250319"/>
            <a:ext cx="615196" cy="615196"/>
          </a:xfrm>
          <a:prstGeom prst="rect">
            <a:avLst/>
          </a:prstGeom>
        </p:spPr>
      </p:pic>
      <p:sp>
        <p:nvSpPr>
          <p:cNvPr id="13" name="AutoShape 12" descr="免抠卡通收到礼物的男孩PNG图片素材下载_图片编号7731648-PNG素材网"/>
          <p:cNvSpPr>
            <a:spLocks noChangeAspect="1" noChangeArrowheads="1"/>
          </p:cNvSpPr>
          <p:nvPr/>
        </p:nvSpPr>
        <p:spPr bwMode="auto">
          <a:xfrm>
            <a:off x="6002016" y="33507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080135" y="555260"/>
            <a:ext cx="3539490" cy="4102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Listen and match</a:t>
            </a:r>
            <a:endParaRPr lang="en-US" altLang="zh-CN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50827" y="2122324"/>
            <a:ext cx="182562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can...</a:t>
            </a:r>
          </a:p>
        </p:txBody>
      </p:sp>
      <p:pic>
        <p:nvPicPr>
          <p:cNvPr id="28" name="图片 27" descr="`9[{F[LFXK_(4I`@S[ZT)D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733" y="2177063"/>
            <a:ext cx="752475" cy="781050"/>
          </a:xfrm>
          <a:prstGeom prst="rect">
            <a:avLst/>
          </a:prstGeom>
        </p:spPr>
      </p:pic>
      <p:sp>
        <p:nvSpPr>
          <p:cNvPr id="29" name="AutoShape 12" descr="免抠卡通收到礼物的男孩PNG图片素材下载_图片编号7731648-PNG素材网"/>
          <p:cNvSpPr>
            <a:spLocks noChangeAspect="1" noChangeArrowheads="1"/>
          </p:cNvSpPr>
          <p:nvPr/>
        </p:nvSpPr>
        <p:spPr bwMode="auto">
          <a:xfrm>
            <a:off x="6129016" y="347774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3638" y="3655626"/>
            <a:ext cx="9841883" cy="310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1" name="直接连接符 30"/>
          <p:cNvCxnSpPr/>
          <p:nvPr/>
        </p:nvCxnSpPr>
        <p:spPr>
          <a:xfrm>
            <a:off x="2613660" y="4962525"/>
            <a:ext cx="7299960" cy="7315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4983480" y="4962525"/>
            <a:ext cx="2560320" cy="79248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4983480" y="4993006"/>
            <a:ext cx="2453640" cy="76199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2727960" y="4962526"/>
            <a:ext cx="7223760" cy="73151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图片 34" descr="[2]S~AL(OVEWLQ8{G8IALP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2503" y="2013455"/>
            <a:ext cx="761999" cy="869323"/>
          </a:xfrm>
          <a:prstGeom prst="rect">
            <a:avLst/>
          </a:prstGeom>
        </p:spPr>
      </p:pic>
      <p:pic>
        <p:nvPicPr>
          <p:cNvPr id="36" name="图片 35" descr="917P0Q)V@BOT04B@VMTUI$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2224" y="2043935"/>
            <a:ext cx="762000" cy="899804"/>
          </a:xfrm>
          <a:prstGeom prst="rect">
            <a:avLst/>
          </a:prstGeom>
        </p:spPr>
      </p:pic>
      <p:pic>
        <p:nvPicPr>
          <p:cNvPr id="37" name="图片 36" descr="CN]R{@3%WBSNF@71`Z1Q94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328" y="1943229"/>
            <a:ext cx="897894" cy="10005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039968" y="528175"/>
            <a:ext cx="7259514" cy="523220"/>
          </a:xfrm>
          <a:prstGeom prst="rect">
            <a:avLst/>
          </a:prstGeom>
          <a:solidFill>
            <a:srgbClr val="92D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What</a:t>
            </a:r>
            <a:r>
              <a:rPr lang="en-US" altLang="zh-CN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can </a:t>
            </a:r>
            <a:r>
              <a:rPr lang="en-US" altLang="zh-CN" sz="2800" b="1" dirty="0">
                <a:solidFill>
                  <a:srgbClr val="0067B7"/>
                </a:solidFill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they </a:t>
            </a:r>
            <a:r>
              <a:rPr lang="en-US" altLang="zh-CN" sz="2800" b="1" dirty="0">
                <a:effectLst/>
                <a:latin typeface="Comic Sans MS" panose="030F0702030302020204" pitchFamily="66" charset="0"/>
                <a:ea typeface="naughty" panose="00020600040101010101" charset="-122"/>
                <a:cs typeface="Comic Sans MS" panose="030F0702030302020204" pitchFamily="66" charset="0"/>
                <a:sym typeface="+mn-ea"/>
              </a:rPr>
              <a:t>do for their family?</a:t>
            </a:r>
            <a:endParaRPr lang="en-US" altLang="zh-CN" sz="2800" b="1" dirty="0">
              <a:solidFill>
                <a:schemeClr val="tx1"/>
              </a:solidFill>
              <a:effectLst/>
              <a:latin typeface="Comic Sans MS" panose="030F0702030302020204" pitchFamily="66" charset="0"/>
              <a:ea typeface="naughty" panose="00020600040101010101" charset="-122"/>
              <a:cs typeface="Comic Sans MS" panose="030F0702030302020204" pitchFamily="66" charset="0"/>
            </a:endParaRPr>
          </a:p>
        </p:txBody>
      </p:sp>
      <p:sp>
        <p:nvSpPr>
          <p:cNvPr id="4" name="圆角矩形 1"/>
          <p:cNvSpPr/>
          <p:nvPr/>
        </p:nvSpPr>
        <p:spPr>
          <a:xfrm>
            <a:off x="498202" y="1170535"/>
            <a:ext cx="3806126" cy="781050"/>
          </a:xfrm>
          <a:prstGeom prst="roundRect">
            <a:avLst/>
          </a:prstGeom>
          <a:noFill/>
          <a:ln w="57150" cmpd="sng">
            <a:solidFill>
              <a:srgbClr val="FFC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翻开书本</a:t>
            </a:r>
            <a:r>
              <a:rPr lang="en-US" altLang="zh-CN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73</a:t>
            </a: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 Bold" panose="02020503050405090304" charset="0"/>
              </a:rPr>
              <a:t>页，听一听我们的朋友们都会为家人做什么，连一连。</a:t>
            </a:r>
            <a:endParaRPr lang="en-US" altLang="zh-CN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 Bold" panose="0202050305040509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44.2410897910228,&quot;left&quot;:12.39552092023159,&quot;top&quot;:-4.641089791022739,&quot;width&quot;:970.904479079768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46.65,&quot;left&quot;:-227.3,&quot;top&quot;:-19.3,&quot;width&quot;:1238.8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1034</Words>
  <Application>Microsoft Office PowerPoint</Application>
  <PresentationFormat>自定义</PresentationFormat>
  <Paragraphs>201</Paragraphs>
  <Slides>27</Slides>
  <Notes>0</Notes>
  <HiddenSlides>0</HiddenSlides>
  <MMClips>13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sss</dc:creator>
  <cp:lastModifiedBy>虞晓燕</cp:lastModifiedBy>
  <cp:revision>234</cp:revision>
  <dcterms:created xsi:type="dcterms:W3CDTF">2024-11-24T11:35:00Z</dcterms:created>
  <dcterms:modified xsi:type="dcterms:W3CDTF">2024-12-27T00:29:34Z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2052-10.8.0.5761</vt:lpwstr>
  </property>
  <property fmtid="{D5CDD505-2E9C-101B-9397-08002B2CF9AE}" pid="3" name="ICV">
    <vt:lpwstr>B33A440D2B8C4289A3656C3FC6E623EC_12</vt:lpwstr>
  </property>
</Properties>
</file>