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23" r:id="rId2"/>
    <p:sldId id="1148" r:id="rId3"/>
    <p:sldId id="1149" r:id="rId4"/>
    <p:sldId id="1150" r:id="rId5"/>
    <p:sldId id="523" r:id="rId6"/>
    <p:sldId id="1012" r:id="rId7"/>
    <p:sldId id="1151" r:id="rId8"/>
    <p:sldId id="1152" r:id="rId9"/>
    <p:sldId id="1161" r:id="rId10"/>
    <p:sldId id="1153" r:id="rId11"/>
    <p:sldId id="1154" r:id="rId12"/>
    <p:sldId id="1163" r:id="rId13"/>
    <p:sldId id="1081" r:id="rId14"/>
    <p:sldId id="1158" r:id="rId15"/>
    <p:sldId id="1156" r:id="rId16"/>
    <p:sldId id="1164" r:id="rId17"/>
    <p:sldId id="1157" r:id="rId18"/>
    <p:sldId id="634" r:id="rId19"/>
    <p:sldId id="1162" r:id="rId20"/>
    <p:sldId id="1080" r:id="rId21"/>
    <p:sldId id="1125" r:id="rId22"/>
    <p:sldId id="941" r:id="rId23"/>
    <p:sldId id="928" r:id="rId24"/>
    <p:sldId id="1045" r:id="rId25"/>
    <p:sldId id="1090" r:id="rId26"/>
    <p:sldId id="1091" r:id="rId27"/>
    <p:sldId id="1130" r:id="rId28"/>
    <p:sldId id="1132" r:id="rId29"/>
    <p:sldId id="1131" r:id="rId30"/>
    <p:sldId id="1092" r:id="rId31"/>
    <p:sldId id="1133" r:id="rId32"/>
    <p:sldId id="1135" r:id="rId33"/>
    <p:sldId id="1083" r:id="rId34"/>
    <p:sldId id="1085" r:id="rId35"/>
    <p:sldId id="1136" r:id="rId36"/>
    <p:sldId id="1137" r:id="rId37"/>
    <p:sldId id="1046" r:id="rId38"/>
    <p:sldId id="1138" r:id="rId39"/>
    <p:sldId id="1093" r:id="rId40"/>
    <p:sldId id="1134" r:id="rId41"/>
    <p:sldId id="1139" r:id="rId42"/>
    <p:sldId id="936" r:id="rId43"/>
    <p:sldId id="937" r:id="rId44"/>
    <p:sldId id="1144" r:id="rId45"/>
    <p:sldId id="1145" r:id="rId46"/>
    <p:sldId id="1140" r:id="rId47"/>
    <p:sldId id="1141" r:id="rId48"/>
    <p:sldId id="1143" r:id="rId49"/>
    <p:sldId id="1142" r:id="rId50"/>
    <p:sldId id="1099" r:id="rId51"/>
    <p:sldId id="1100" r:id="rId52"/>
    <p:sldId id="1147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Impact" panose="020B0806030902050204" pitchFamily="34" charset="0"/>
      <p:regular r:id="rId60"/>
    </p:embeddedFont>
    <p:embeddedFont>
      <p:font typeface="黑体" panose="02010609060101010101" pitchFamily="49" charset="-122"/>
      <p:regular r:id="rId61"/>
    </p:embeddedFont>
    <p:embeddedFont>
      <p:font typeface="华文楷体" panose="02010600040101010101" pitchFamily="2" charset="-122"/>
      <p:regular r:id="rId62"/>
    </p:embeddedFont>
    <p:embeddedFont>
      <p:font typeface="楷体" panose="02010609060101010101" pitchFamily="49" charset="-122"/>
      <p:regular r:id="rId63"/>
    </p:embeddedFont>
    <p:embeddedFont>
      <p:font typeface="微软雅黑" panose="020B0503020204020204" pitchFamily="34" charset="-122"/>
      <p:regular r:id="rId64"/>
      <p:bold r:id="rId65"/>
    </p:embeddedFont>
    <p:embeddedFont>
      <p:font typeface="幼圆" panose="02010509060101010101" pitchFamily="49" charset="-122"/>
      <p:regular r:id="rId66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6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66FF"/>
    <a:srgbClr val="0000FF"/>
    <a:srgbClr val="A38302"/>
    <a:srgbClr val="FEFCDE"/>
    <a:srgbClr val="00B050"/>
    <a:srgbClr val="FF00FF"/>
    <a:srgbClr val="FFFF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9" autoAdjust="0"/>
    <p:restoredTop sz="94705" autoAdjust="0"/>
  </p:normalViewPr>
  <p:slideViewPr>
    <p:cSldViewPr>
      <p:cViewPr>
        <p:scale>
          <a:sx n="100" d="100"/>
          <a:sy n="100" d="100"/>
        </p:scale>
        <p:origin x="1051" y="197"/>
      </p:cViewPr>
      <p:guideLst>
        <p:guide orient="horz" pos="3162"/>
        <p:guide pos="5738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046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3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17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8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en-US" altLang="zh-CN" baseline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14    </a:t>
            </a:r>
            <a:r>
              <a:rPr kumimoji="1"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普罗米修斯</a:t>
            </a:r>
          </a:p>
        </p:txBody>
      </p:sp>
      <p:sp>
        <p:nvSpPr>
          <p:cNvPr id="139270" name="AutoShape 6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2" name="AutoShape 8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4" name="AutoShape 10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76" name="AutoShape 12" descr="http://img4.imgtn.bdimg.com/it/u=2528577024,3564945485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0" name="AutoShape 16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282" name="AutoShape 18" descr="http://5b0988e595225.cdn.sohucs.com/images/20171229/b64d656adb7a4cadbf8fca9cb7a88513.jpe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1618" name="Picture 2" descr="http://img5.imgtn.bdimg.com/it/u=2349165515,2679190336&amp;fm=200&amp;gp=0.jpg"/>
          <p:cNvPicPr>
            <a:picLocks noChangeAspect="1" noChangeArrowheads="1"/>
          </p:cNvPicPr>
          <p:nvPr userDrawn="1"/>
        </p:nvPicPr>
        <p:blipFill>
          <a:blip r:embed="rId6" cstate="print"/>
          <a:srcRect t="18108" b="23043"/>
          <a:stretch>
            <a:fillRect/>
          </a:stretch>
        </p:blipFill>
        <p:spPr bwMode="auto">
          <a:xfrm>
            <a:off x="0" y="4371950"/>
            <a:ext cx="9145016" cy="77155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9983;&#23383;&#35270;&#39057;-&#20154;&#22235;&#19978;-14.&#26222;&#32599;&#31859;&#20462;&#26031;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13.sinaimg.cn/mw690/9a14540fhd48c1115446c&amp;6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24602BF-6380-411A-9355-A6CF620EB256}"/>
              </a:ext>
            </a:extLst>
          </p:cNvPr>
          <p:cNvSpPr txBox="1"/>
          <p:nvPr/>
        </p:nvSpPr>
        <p:spPr>
          <a:xfrm>
            <a:off x="2547645" y="627534"/>
            <a:ext cx="800219" cy="2952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夸父逐日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3A4A857-0D49-4202-825A-2D9E55850ED9}"/>
              </a:ext>
            </a:extLst>
          </p:cNvPr>
          <p:cNvSpPr txBox="1"/>
          <p:nvPr/>
        </p:nvSpPr>
        <p:spPr>
          <a:xfrm>
            <a:off x="1115616" y="771550"/>
            <a:ext cx="72728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普罗米修斯摇摇头，坚定地回答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:“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为人类造福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有什么错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?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我可以忍受各种痛苦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但决不会承认错误，更不会归还火种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!”</a:t>
            </a:r>
            <a:b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C6FB06-95DD-48BF-B579-1E1143F992E1}"/>
              </a:ext>
            </a:extLst>
          </p:cNvPr>
          <p:cNvSpPr txBox="1"/>
          <p:nvPr/>
        </p:nvSpPr>
        <p:spPr>
          <a:xfrm>
            <a:off x="4752020" y="77155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992462-65CD-43E2-ABE5-68CE3DD36576}"/>
              </a:ext>
            </a:extLst>
          </p:cNvPr>
          <p:cNvSpPr txBox="1"/>
          <p:nvPr/>
        </p:nvSpPr>
        <p:spPr>
          <a:xfrm>
            <a:off x="1043862" y="3075806"/>
            <a:ext cx="74163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坚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:①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硬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牢固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结实。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不动摇。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坚固的事物。</a:t>
            </a:r>
            <a:b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</a:b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决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:①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决口，断开。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②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一定。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执行死刑。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5710BA-D255-4025-86D2-6186299EE9F6}"/>
              </a:ext>
            </a:extLst>
          </p:cNvPr>
          <p:cNvSpPr txBox="1"/>
          <p:nvPr/>
        </p:nvSpPr>
        <p:spPr>
          <a:xfrm>
            <a:off x="2123728" y="175643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决</a:t>
            </a:r>
          </a:p>
        </p:txBody>
      </p:sp>
    </p:spTree>
    <p:extLst>
      <p:ext uri="{BB962C8B-B14F-4D97-AF65-F5344CB8AC3E}">
        <p14:creationId xmlns:p14="http://schemas.microsoft.com/office/powerpoint/2010/main" val="23373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8A9C31-4EF5-4B91-A89D-F758FC3124AB}"/>
              </a:ext>
            </a:extLst>
          </p:cNvPr>
          <p:cNvSpPr txBox="1"/>
          <p:nvPr/>
        </p:nvSpPr>
        <p:spPr>
          <a:xfrm>
            <a:off x="757386" y="771550"/>
            <a:ext cx="76310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火神赫斯斯托斯很敬佩普罗米修斯，悄悄对他说</a:t>
            </a:r>
            <a:r>
              <a:rPr lang="en-US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只要你想宙斯承认错误，归还火种，我一定请求他饶恕你。</a:t>
            </a:r>
            <a:r>
              <a:rPr lang="en-US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b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650761-55A1-4E85-ACCA-A5C369865784}"/>
              </a:ext>
            </a:extLst>
          </p:cNvPr>
          <p:cNvSpPr txBox="1"/>
          <p:nvPr/>
        </p:nvSpPr>
        <p:spPr>
          <a:xfrm>
            <a:off x="757386" y="2427734"/>
            <a:ext cx="72728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普罗米修斯摇摇头，坚定地回答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:“</a:t>
            </a:r>
            <a:r>
              <a:rPr lang="zh-CN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为人类造福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有什么错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?</a:t>
            </a:r>
            <a:r>
              <a:rPr lang="zh-CN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我可以忍受各种痛苦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但决不会承认错误，更不会归还火种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!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b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62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914188-3A0E-4B21-ABE5-AE7E88B4B1A2}"/>
              </a:ext>
            </a:extLst>
          </p:cNvPr>
          <p:cNvSpPr/>
          <p:nvPr/>
        </p:nvSpPr>
        <p:spPr>
          <a:xfrm>
            <a:off x="746556" y="1038875"/>
            <a:ext cx="7857891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很久很久以前，地面上没有火，人们只好吃生的东西，在无边的黑暗中度过一个又一个长夜。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8B22FB3-7272-4A30-BD7E-18B6C646554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7455" y="2643758"/>
            <a:ext cx="7997190" cy="1095375"/>
          </a:xfrm>
          <a:prstGeom prst="rect">
            <a:avLst/>
          </a:prstGeom>
        </p:spPr>
        <p:txBody>
          <a:bodyPr vert="horz" lIns="68581" tIns="34290" rIns="68581" bIns="34290" rtlCol="0" anchor="t" anchorCtr="0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自从有了火，人类就开始用它烧熟食物，驱寒取暖，并用火来驱赶危害人类安全的猛兽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28202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46557" y="1038875"/>
            <a:ext cx="4392488" cy="1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很久很久以前，地面上没有火，人们只好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吃生的东西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，在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无边的黑暗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度过一个又一个长夜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23554" name="Picture 2" descr="http://imgsrc.baidu.com/imgad/pic/item/18d8bc3eb13533fa0ba4bd14a3d3fd1f41345b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19622"/>
            <a:ext cx="2880320" cy="229465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组合 2"/>
          <p:cNvGrpSpPr/>
          <p:nvPr/>
        </p:nvGrpSpPr>
        <p:grpSpPr>
          <a:xfrm>
            <a:off x="5580380" y="607060"/>
            <a:ext cx="3024505" cy="3600450"/>
            <a:chOff x="8788" y="956"/>
            <a:chExt cx="4763" cy="5670"/>
          </a:xfrm>
        </p:grpSpPr>
        <p:pic>
          <p:nvPicPr>
            <p:cNvPr id="23556" name="Picture 4" descr="http://test-1253113763.image.myqcloud.com/synthDailyrecord/2017-07-07/102f05ab972a4e6095f54643290445a7.jpg"/>
            <p:cNvPicPr>
              <a:picLocks noChangeAspect="1" noChangeArrowheads="1"/>
            </p:cNvPicPr>
            <p:nvPr/>
          </p:nvPicPr>
          <p:blipFill>
            <a:blip r:embed="rId3" cstate="print"/>
            <a:srcRect b="4519"/>
            <a:stretch>
              <a:fillRect/>
            </a:stretch>
          </p:blipFill>
          <p:spPr bwMode="auto">
            <a:xfrm>
              <a:off x="8788" y="956"/>
              <a:ext cx="4763" cy="5670"/>
            </a:xfrm>
            <a:prstGeom prst="rect">
              <a:avLst/>
            </a:prstGeom>
            <a:noFill/>
          </p:spPr>
        </p:pic>
        <p:sp>
          <p:nvSpPr>
            <p:cNvPr id="2" name="文本框 1"/>
            <p:cNvSpPr txBox="1"/>
            <p:nvPr/>
          </p:nvSpPr>
          <p:spPr>
            <a:xfrm>
              <a:off x="10463" y="956"/>
              <a:ext cx="308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普罗米修斯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9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lenovo\Desktop\timg (3)_副本.pngtimg (3)_副本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3528" y="998198"/>
            <a:ext cx="7997190" cy="1095375"/>
          </a:xfrm>
          <a:prstGeom prst="rect">
            <a:avLst/>
          </a:prstGeom>
        </p:spPr>
        <p:txBody>
          <a:bodyPr vert="horz" lIns="68581" tIns="34290" rIns="68581" bIns="34290" rtlCol="0" anchor="t" anchorCtr="0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自从有了火，人类就开始用它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烧熟食物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驱寒取暖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，并用火来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驱赶危害人类安全的猛兽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3407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0C4A34C-D374-44A6-937D-015B3CB1E9B8}"/>
              </a:ext>
            </a:extLst>
          </p:cNvPr>
          <p:cNvSpPr txBox="1"/>
          <p:nvPr/>
        </p:nvSpPr>
        <p:spPr>
          <a:xfrm>
            <a:off x="971600" y="498852"/>
            <a:ext cx="6912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28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自从有了火，人们就用它（</a:t>
            </a:r>
            <a:r>
              <a:rPr lang="en-US" altLang="zh-CN" sz="28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zh-CN" sz="28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 </a:t>
            </a:r>
            <a:endParaRPr lang="zh-CN" altLang="zh-CN" sz="2800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自从有了火，人们就用它（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自从有了火，人们就用它（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5BF2B4E-3E3D-47E9-A3A1-FB8327DF613E}"/>
              </a:ext>
            </a:extLst>
          </p:cNvPr>
          <p:cNvSpPr txBox="1"/>
          <p:nvPr/>
        </p:nvSpPr>
        <p:spPr>
          <a:xfrm>
            <a:off x="5364088" y="51449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烧熟食物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A9C1CF-21C1-44B7-8EA5-21A51302B764}"/>
              </a:ext>
            </a:extLst>
          </p:cNvPr>
          <p:cNvSpPr txBox="1"/>
          <p:nvPr/>
        </p:nvSpPr>
        <p:spPr>
          <a:xfrm>
            <a:off x="5364088" y="96051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驱寒取暖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9502EF-A7AC-4092-AD15-EC0F3C03C5EB}"/>
              </a:ext>
            </a:extLst>
          </p:cNvPr>
          <p:cNvSpPr txBox="1"/>
          <p:nvPr/>
        </p:nvSpPr>
        <p:spPr>
          <a:xfrm>
            <a:off x="5364088" y="1422181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驱赶危害人类安全的猛兽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BE4B7B-26BF-4EE8-8343-05984DF95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07175"/>
            <a:ext cx="2456649" cy="1543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FAC846E-8AE2-4454-A635-46FCF166B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07176"/>
            <a:ext cx="2376264" cy="1543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14EB4CB-A608-44BC-81C1-5021054939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5" t="4286"/>
          <a:stretch>
            <a:fillRect/>
          </a:stretch>
        </p:blipFill>
        <p:spPr>
          <a:xfrm>
            <a:off x="6075791" y="2696428"/>
            <a:ext cx="2627784" cy="16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lenovo\Desktop\timg (3)_副本.pngtimg (3)_副本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3528" y="998198"/>
            <a:ext cx="7997190" cy="1095375"/>
          </a:xfrm>
          <a:prstGeom prst="rect">
            <a:avLst/>
          </a:prstGeom>
        </p:spPr>
        <p:txBody>
          <a:bodyPr vert="horz" lIns="68581" tIns="34290" rIns="68581" bIns="34290" rtlCol="0" anchor="t" anchorCtr="0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自从有了火，人类就开始用它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烧熟食物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驱寒取暖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，并用火来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驱赶危害人类安全的猛兽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41819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3A4A857-0D49-4202-825A-2D9E55850ED9}"/>
              </a:ext>
            </a:extLst>
          </p:cNvPr>
          <p:cNvSpPr txBox="1"/>
          <p:nvPr/>
        </p:nvSpPr>
        <p:spPr>
          <a:xfrm>
            <a:off x="1115616" y="771550"/>
            <a:ext cx="72728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为人类造福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有什么错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?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我可以忍受各种痛苦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但决不会承认错误，更不会归还火种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!</a:t>
            </a:r>
            <a:b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22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4067944" y="1419369"/>
            <a:ext cx="1029163" cy="1097037"/>
            <a:chOff x="4860032" y="1347614"/>
            <a:chExt cx="1029163" cy="1097037"/>
          </a:xfrm>
        </p:grpSpPr>
        <p:sp>
          <p:nvSpPr>
            <p:cNvPr id="12298" name="文本框 64"/>
            <p:cNvSpPr txBox="1"/>
            <p:nvPr/>
          </p:nvSpPr>
          <p:spPr>
            <a:xfrm>
              <a:off x="4860032" y="1347614"/>
              <a:ext cx="944527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佩</a:t>
              </a:r>
            </a:p>
          </p:txBody>
        </p:sp>
        <p:grpSp>
          <p:nvGrpSpPr>
            <p:cNvPr id="95" name="组合 7"/>
            <p:cNvGrpSpPr/>
            <p:nvPr/>
          </p:nvGrpSpPr>
          <p:grpSpPr>
            <a:xfrm>
              <a:off x="4860032" y="1358995"/>
              <a:ext cx="1029163" cy="1085656"/>
              <a:chOff x="2437" y="2032"/>
              <a:chExt cx="1244" cy="1264"/>
            </a:xfrm>
          </p:grpSpPr>
          <p:sp>
            <p:nvSpPr>
              <p:cNvPr id="96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97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98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sp>
        <p:nvSpPr>
          <p:cNvPr id="67" name="TextBox 11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467544" y="523551"/>
            <a:ext cx="112149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我会写</a:t>
            </a: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1678280" y="556111"/>
            <a:ext cx="335134" cy="472337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1504535" y="591566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487913" y="617000"/>
            <a:ext cx="36000" cy="3240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2483768" y="1430750"/>
            <a:ext cx="1029990" cy="1091307"/>
            <a:chOff x="3568634" y="2948707"/>
            <a:chExt cx="1029990" cy="1091307"/>
          </a:xfrm>
        </p:grpSpPr>
        <p:sp>
          <p:nvSpPr>
            <p:cNvPr id="79" name="文本框 64"/>
            <p:cNvSpPr txBox="1"/>
            <p:nvPr/>
          </p:nvSpPr>
          <p:spPr>
            <a:xfrm>
              <a:off x="3645149" y="2948707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既</a:t>
              </a:r>
            </a:p>
          </p:txBody>
        </p:sp>
        <p:grpSp>
          <p:nvGrpSpPr>
            <p:cNvPr id="80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81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2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3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4" name="组合 83"/>
          <p:cNvGrpSpPr/>
          <p:nvPr/>
        </p:nvGrpSpPr>
        <p:grpSpPr>
          <a:xfrm>
            <a:off x="2483768" y="2859782"/>
            <a:ext cx="1034736" cy="1086515"/>
            <a:chOff x="3563888" y="2953499"/>
            <a:chExt cx="1034736" cy="1086515"/>
          </a:xfrm>
        </p:grpSpPr>
        <p:sp>
          <p:nvSpPr>
            <p:cNvPr id="85" name="文本框 64"/>
            <p:cNvSpPr txBox="1"/>
            <p:nvPr/>
          </p:nvSpPr>
          <p:spPr>
            <a:xfrm>
              <a:off x="3563888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狠</a:t>
              </a:r>
            </a:p>
          </p:txBody>
        </p:sp>
        <p:grpSp>
          <p:nvGrpSpPr>
            <p:cNvPr id="86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87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8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89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8" name="组合 117"/>
          <p:cNvGrpSpPr/>
          <p:nvPr/>
        </p:nvGrpSpPr>
        <p:grpSpPr>
          <a:xfrm>
            <a:off x="4092335" y="2859782"/>
            <a:ext cx="1029990" cy="1086515"/>
            <a:chOff x="3568634" y="2953499"/>
            <a:chExt cx="1029990" cy="1086515"/>
          </a:xfrm>
        </p:grpSpPr>
        <p:sp>
          <p:nvSpPr>
            <p:cNvPr id="119" name="文本框 64"/>
            <p:cNvSpPr txBox="1"/>
            <p:nvPr/>
          </p:nvSpPr>
          <p:spPr>
            <a:xfrm>
              <a:off x="3645149" y="2954243"/>
              <a:ext cx="566811" cy="1084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66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愤</a:t>
              </a:r>
            </a:p>
          </p:txBody>
        </p:sp>
        <p:grpSp>
          <p:nvGrpSpPr>
            <p:cNvPr id="120" name="组合 7"/>
            <p:cNvGrpSpPr/>
            <p:nvPr/>
          </p:nvGrpSpPr>
          <p:grpSpPr>
            <a:xfrm>
              <a:off x="3568634" y="2953499"/>
              <a:ext cx="1029990" cy="1086515"/>
              <a:chOff x="2437" y="2032"/>
              <a:chExt cx="1245" cy="1265"/>
            </a:xfrm>
          </p:grpSpPr>
          <p:sp>
            <p:nvSpPr>
              <p:cNvPr id="121" name="矩形 1"/>
              <p:cNvSpPr/>
              <p:nvPr/>
            </p:nvSpPr>
            <p:spPr>
              <a:xfrm>
                <a:off x="2437" y="2032"/>
                <a:ext cx="1245" cy="1245"/>
              </a:xfrm>
              <a:prstGeom prst="rect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1" hangingPunct="1"/>
                <a:endParaRPr lang="zh-CN" altLang="en-US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22" name="直接连接符 4"/>
              <p:cNvCxnSpPr/>
              <p:nvPr/>
            </p:nvCxnSpPr>
            <p:spPr>
              <a:xfrm>
                <a:off x="2437" y="2645"/>
                <a:ext cx="12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  <p:cxnSp>
            <p:nvCxnSpPr>
              <p:cNvPr id="123" name="直接连接符 6"/>
              <p:cNvCxnSpPr/>
              <p:nvPr/>
            </p:nvCxnSpPr>
            <p:spPr>
              <a:xfrm>
                <a:off x="3060" y="2052"/>
                <a:ext cx="0" cy="1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179BAD5-4270-426C-80C1-38A255EFF983}"/>
              </a:ext>
            </a:extLst>
          </p:cNvPr>
          <p:cNvSpPr txBox="1"/>
          <p:nvPr/>
        </p:nvSpPr>
        <p:spPr>
          <a:xfrm>
            <a:off x="1547664" y="915566"/>
            <a:ext cx="62646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作业：</a:t>
            </a:r>
            <a:endParaRPr lang="en-US" altLang="zh-CN" sz="28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把这个故事讲给自己的爸爸妈妈听。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朗读课文，注意读好众神的名字，并将触动你的地方多读几遍。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49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CB22A06-7233-45E3-BCB0-8ECC00D37BB8}"/>
              </a:ext>
            </a:extLst>
          </p:cNvPr>
          <p:cNvGrpSpPr/>
          <p:nvPr/>
        </p:nvGrpSpPr>
        <p:grpSpPr>
          <a:xfrm>
            <a:off x="0" y="-1"/>
            <a:ext cx="9144000" cy="5262839"/>
            <a:chOff x="0" y="-1"/>
            <a:chExt cx="9144000" cy="5262839"/>
          </a:xfrm>
        </p:grpSpPr>
        <p:pic>
          <p:nvPicPr>
            <p:cNvPr id="3" name="图片 2" descr="u=1350421795,3250687301&amp;fm=26&amp;gp=0.jpg">
              <a:extLst>
                <a:ext uri="{FF2B5EF4-FFF2-40B4-BE49-F238E27FC236}">
                  <a16:creationId xmlns:a16="http://schemas.microsoft.com/office/drawing/2014/main" id="{6781528B-887E-4595-9FA2-C72CB21CE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5746"/>
            <a:stretch>
              <a:fillRect/>
            </a:stretch>
          </p:blipFill>
          <p:spPr>
            <a:xfrm>
              <a:off x="0" y="-1"/>
              <a:ext cx="9144000" cy="5262839"/>
            </a:xfrm>
            <a:prstGeom prst="rect">
              <a:avLst/>
            </a:prstGeom>
          </p:spPr>
        </p:pic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B2A6FC96-5F77-4F8B-8799-1209C45F1DC3}"/>
                </a:ext>
              </a:extLst>
            </p:cNvPr>
            <p:cNvSpPr txBox="1"/>
            <p:nvPr/>
          </p:nvSpPr>
          <p:spPr>
            <a:xfrm>
              <a:off x="293912" y="2211710"/>
              <a:ext cx="861774" cy="23368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zh-CN" altLang="en-US" sz="44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66A1F285-FFBA-42FC-AC70-AFFF514CB4AA}"/>
              </a:ext>
            </a:extLst>
          </p:cNvPr>
          <p:cNvSpPr txBox="1"/>
          <p:nvPr/>
        </p:nvSpPr>
        <p:spPr>
          <a:xfrm>
            <a:off x="288619" y="2499742"/>
            <a:ext cx="800219" cy="29523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嫦娥奔月</a:t>
            </a:r>
          </a:p>
        </p:txBody>
      </p:sp>
    </p:spTree>
    <p:extLst>
      <p:ext uri="{BB962C8B-B14F-4D97-AF65-F5344CB8AC3E}">
        <p14:creationId xmlns:p14="http://schemas.microsoft.com/office/powerpoint/2010/main" val="30293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39750" y="988060"/>
            <a:ext cx="78803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默读课文，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抓住课文中的主要人物，简要说一说人物之间分别发生了什么事？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0113" y="1995552"/>
            <a:ext cx="6840760" cy="1876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本文主要写普罗米修斯为了解除人类没有火种的困苦，勇敢地盗取火种，给人类带来光明和智慧，因而受到宙斯的严厉惩罚，最终被大力神相救，获得自由。</a:t>
            </a:r>
          </a:p>
          <a:p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20178" y="2716019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000" dirty="0">
                <a:latin typeface="楷体" panose="02010609060101010101" pitchFamily="49" charset="-122"/>
                <a:ea typeface="楷体" panose="02010609060101010101" pitchFamily="49" charset="-122"/>
              </a:rPr>
              <a:t>用词语概括课文内容</a:t>
            </a:r>
          </a:p>
        </p:txBody>
      </p:sp>
      <p:sp>
        <p:nvSpPr>
          <p:cNvPr id="8" name="爆炸形 1 7"/>
          <p:cNvSpPr/>
          <p:nvPr/>
        </p:nvSpPr>
        <p:spPr>
          <a:xfrm>
            <a:off x="396042" y="2211963"/>
            <a:ext cx="2592288" cy="2232248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srgbClr val="FF0000"/>
                </a:solidFill>
              </a:rPr>
              <a:t>取火</a:t>
            </a:r>
            <a:endParaRPr lang="zh-CN" altLang="zh-CN" sz="4000" dirty="0">
              <a:solidFill>
                <a:srgbClr val="FF0000"/>
              </a:solidFill>
            </a:endParaRPr>
          </a:p>
        </p:txBody>
      </p:sp>
      <p:sp>
        <p:nvSpPr>
          <p:cNvPr id="9" name="爆炸形 1 8"/>
          <p:cNvSpPr/>
          <p:nvPr/>
        </p:nvSpPr>
        <p:spPr>
          <a:xfrm>
            <a:off x="3276362" y="1995939"/>
            <a:ext cx="2592288" cy="2232248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srgbClr val="FF0000"/>
                </a:solidFill>
              </a:rPr>
              <a:t>受罚</a:t>
            </a:r>
            <a:endParaRPr lang="zh-CN" altLang="zh-CN" sz="4000" dirty="0">
              <a:solidFill>
                <a:srgbClr val="FF0000"/>
              </a:solidFill>
            </a:endParaRPr>
          </a:p>
        </p:txBody>
      </p:sp>
      <p:sp>
        <p:nvSpPr>
          <p:cNvPr id="10" name="爆炸形 1 9"/>
          <p:cNvSpPr/>
          <p:nvPr/>
        </p:nvSpPr>
        <p:spPr>
          <a:xfrm>
            <a:off x="6084674" y="2139955"/>
            <a:ext cx="2592288" cy="2232248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srgbClr val="FF0000"/>
                </a:solidFill>
              </a:rPr>
              <a:t>获救</a:t>
            </a:r>
            <a:endParaRPr lang="zh-CN" altLang="zh-CN" sz="4000" dirty="0">
              <a:solidFill>
                <a:srgbClr val="FF0000"/>
              </a:solidFill>
            </a:endParaRPr>
          </a:p>
        </p:txBody>
      </p:sp>
      <p:sp>
        <p:nvSpPr>
          <p:cNvPr id="2" name="文本框 14"/>
          <p:cNvSpPr txBox="1"/>
          <p:nvPr/>
        </p:nvSpPr>
        <p:spPr>
          <a:xfrm>
            <a:off x="536936" y="395518"/>
            <a:ext cx="2147372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48195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bldLvl="0" animBg="1"/>
      <p:bldP spid="9" grpId="0" bldLvl="0" animBg="1"/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1065" y="681355"/>
            <a:ext cx="7341870" cy="301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二、根据课文内容搭配词语。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 </a:t>
            </a:r>
          </a:p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无边的     悬崖        拿取     锁链 </a:t>
            </a: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严厉的     嘴巴        驱赶     命令</a:t>
            </a: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凶恶的     黑暗        违抗     肝脏 </a:t>
            </a: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可怕的     惩罚        砸碎     火种 </a:t>
            </a: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尖利的     鹫鹰        啄食     猛兽 </a:t>
            </a: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479290" y="1527810"/>
            <a:ext cx="0" cy="20878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2056130" y="1691640"/>
            <a:ext cx="859790" cy="808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056130" y="2167255"/>
            <a:ext cx="859790" cy="808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056130" y="2631440"/>
            <a:ext cx="859790" cy="808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056130" y="1708150"/>
            <a:ext cx="931545" cy="12674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2056130" y="2172335"/>
            <a:ext cx="931545" cy="12674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803265" y="1708150"/>
            <a:ext cx="929005" cy="1223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803265" y="2167255"/>
            <a:ext cx="929005" cy="1223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796280" y="2139950"/>
            <a:ext cx="864235" cy="3600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835650" y="1779905"/>
            <a:ext cx="824865" cy="11791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5835650" y="2571750"/>
            <a:ext cx="824865" cy="8191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" y="-1905"/>
            <a:ext cx="9161145" cy="51574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1985" y="1439545"/>
            <a:ext cx="7847965" cy="110172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普罗米修斯是怎样取走火种的？被发现后他又遭遇了什么？我们一起走进课文来看一看吧。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707679" y="1419627"/>
            <a:ext cx="6768752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同学们，用你自己喜欢的读书方式，快速浏览下课文，思考在文中作者写了几位天神，你能一一说出他们的名字吗？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" y="1419989"/>
            <a:ext cx="1104039" cy="1582166"/>
          </a:xfrm>
          <a:prstGeom prst="rect">
            <a:avLst/>
          </a:prstGeom>
        </p:spPr>
      </p:pic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2195736" y="1294661"/>
            <a:ext cx="4896544" cy="2553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天神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普罗米修斯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太阳神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阿波罗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众神领袖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宙斯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火神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赫淮斯托斯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大力神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赫拉克勒斯</a:t>
            </a:r>
          </a:p>
        </p:txBody>
      </p:sp>
      <p:sp>
        <p:nvSpPr>
          <p:cNvPr id="3" name="矩形 2"/>
          <p:cNvSpPr/>
          <p:nvPr/>
        </p:nvSpPr>
        <p:spPr>
          <a:xfrm>
            <a:off x="3696752" y="475263"/>
            <a:ext cx="20193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神话人物</a:t>
            </a:r>
          </a:p>
        </p:txBody>
      </p:sp>
      <p:sp>
        <p:nvSpPr>
          <p:cNvPr id="5" name="矩形 4"/>
          <p:cNvSpPr/>
          <p:nvPr/>
        </p:nvSpPr>
        <p:spPr>
          <a:xfrm>
            <a:off x="5940152" y="715308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课后第一题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)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9"/>
          <p:cNvSpPr txBox="1"/>
          <p:nvPr/>
        </p:nvSpPr>
        <p:spPr>
          <a:xfrm>
            <a:off x="467928" y="616893"/>
            <a:ext cx="1871824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积累运用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59632" y="1275606"/>
            <a:ext cx="161290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驱寒取暖</a:t>
            </a:r>
          </a:p>
        </p:txBody>
      </p:sp>
      <p:sp>
        <p:nvSpPr>
          <p:cNvPr id="36" name="矩形 35"/>
          <p:cNvSpPr/>
          <p:nvPr/>
        </p:nvSpPr>
        <p:spPr>
          <a:xfrm>
            <a:off x="3563129" y="1275606"/>
            <a:ext cx="1656184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造福人类</a:t>
            </a:r>
          </a:p>
        </p:txBody>
      </p:sp>
      <p:sp>
        <p:nvSpPr>
          <p:cNvPr id="37" name="矩形 36"/>
          <p:cNvSpPr/>
          <p:nvPr/>
        </p:nvSpPr>
        <p:spPr>
          <a:xfrm>
            <a:off x="1259632" y="2283718"/>
            <a:ext cx="1656184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气急败坏 </a:t>
            </a:r>
          </a:p>
        </p:txBody>
      </p:sp>
      <p:sp>
        <p:nvSpPr>
          <p:cNvPr id="38" name="矩形 37"/>
          <p:cNvSpPr/>
          <p:nvPr/>
        </p:nvSpPr>
        <p:spPr>
          <a:xfrm>
            <a:off x="5796136" y="1275606"/>
            <a:ext cx="1612900" cy="5219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风吹雨淋</a:t>
            </a:r>
          </a:p>
        </p:txBody>
      </p:sp>
      <p:sp>
        <p:nvSpPr>
          <p:cNvPr id="39" name="矩形 38"/>
          <p:cNvSpPr/>
          <p:nvPr/>
        </p:nvSpPr>
        <p:spPr>
          <a:xfrm>
            <a:off x="3563129" y="2283718"/>
            <a:ext cx="1612900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愤愤不平</a:t>
            </a:r>
          </a:p>
        </p:txBody>
      </p:sp>
      <p:sp>
        <p:nvSpPr>
          <p:cNvPr id="40" name="矩形 39"/>
          <p:cNvSpPr/>
          <p:nvPr/>
        </p:nvSpPr>
        <p:spPr>
          <a:xfrm>
            <a:off x="5796136" y="2283718"/>
            <a:ext cx="1612900" cy="52197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挽弓搭箭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17085" y="3363838"/>
            <a:ext cx="569214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读读这些成语，概述课文。</a:t>
            </a:r>
          </a:p>
        </p:txBody>
      </p:sp>
      <p:sp>
        <p:nvSpPr>
          <p:cNvPr id="17" name="文本框 11"/>
          <p:cNvSpPr txBox="1"/>
          <p:nvPr/>
        </p:nvSpPr>
        <p:spPr>
          <a:xfrm>
            <a:off x="852177" y="488657"/>
            <a:ext cx="4266813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词语积累与运用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8" y="465178"/>
            <a:ext cx="447979" cy="53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11560" y="699542"/>
            <a:ext cx="7940675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普罗米修斯给人类带来了火种，帮他们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驱寒取暖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造福了人类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。宙斯知道了，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气急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败坏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，下令狠狠地惩罚他。普罗米修斯承受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风吹雨淋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的各种痛苦，但仍然不屈不挠，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大力神知道了，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愤愤不平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挽弓搭箭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，解救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了普罗米修斯。</a:t>
            </a:r>
          </a:p>
        </p:txBody>
      </p:sp>
      <p:sp>
        <p:nvSpPr>
          <p:cNvPr id="34" name="爆炸形 1 33"/>
          <p:cNvSpPr/>
          <p:nvPr/>
        </p:nvSpPr>
        <p:spPr>
          <a:xfrm>
            <a:off x="611555" y="1169943"/>
            <a:ext cx="2592288" cy="2232248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srgbClr val="0000FF"/>
                </a:solidFill>
              </a:rPr>
              <a:t>取火</a:t>
            </a:r>
          </a:p>
        </p:txBody>
      </p:sp>
      <p:sp>
        <p:nvSpPr>
          <p:cNvPr id="35" name="爆炸形 1 34"/>
          <p:cNvSpPr/>
          <p:nvPr/>
        </p:nvSpPr>
        <p:spPr>
          <a:xfrm>
            <a:off x="3604781" y="1169819"/>
            <a:ext cx="2592288" cy="2232248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srgbClr val="0000FF"/>
                </a:solidFill>
              </a:rPr>
              <a:t>受罚</a:t>
            </a:r>
          </a:p>
        </p:txBody>
      </p:sp>
      <p:sp>
        <p:nvSpPr>
          <p:cNvPr id="36" name="爆炸形 1 35"/>
          <p:cNvSpPr/>
          <p:nvPr/>
        </p:nvSpPr>
        <p:spPr>
          <a:xfrm>
            <a:off x="6392902" y="1169938"/>
            <a:ext cx="2592288" cy="2232248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srgbClr val="0000FF"/>
                </a:solidFill>
              </a:rPr>
              <a:t>获救</a:t>
            </a:r>
          </a:p>
        </p:txBody>
      </p:sp>
      <p:sp>
        <p:nvSpPr>
          <p:cNvPr id="6" name="矩形 5"/>
          <p:cNvSpPr/>
          <p:nvPr/>
        </p:nvSpPr>
        <p:spPr>
          <a:xfrm>
            <a:off x="6732240" y="3742446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课后第二题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)</a:t>
            </a:r>
            <a:endParaRPr lang="en-US" altLang="zh-CN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612304" y="1324883"/>
            <a:ext cx="6768753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+mj-ea"/>
                <a:ea typeface="+mj-ea"/>
              </a:rPr>
              <a:t>       </a:t>
            </a:r>
            <a:r>
              <a:rPr sz="3200" dirty="0">
                <a:latin typeface="+mj-ea"/>
                <a:ea typeface="+mj-ea"/>
              </a:rPr>
              <a:t>齐读第1、2自然段</a:t>
            </a:r>
            <a:r>
              <a:rPr lang="zh-CN" sz="3200" dirty="0">
                <a:latin typeface="+mj-ea"/>
                <a:ea typeface="+mj-ea"/>
              </a:rPr>
              <a:t>，</a:t>
            </a:r>
            <a:r>
              <a:rPr sz="3200" dirty="0">
                <a:latin typeface="+mj-ea"/>
                <a:ea typeface="+mj-ea"/>
              </a:rPr>
              <a:t>思考：没有火</a:t>
            </a:r>
            <a:r>
              <a:rPr lang="zh-CN" sz="3200" dirty="0">
                <a:latin typeface="+mj-ea"/>
                <a:ea typeface="+mj-ea"/>
              </a:rPr>
              <a:t>，</a:t>
            </a:r>
            <a:r>
              <a:rPr sz="3200" dirty="0">
                <a:latin typeface="+mj-ea"/>
                <a:ea typeface="+mj-ea"/>
              </a:rPr>
              <a:t>人们是怎样生活的？</a:t>
            </a:r>
            <a:endParaRPr lang="zh-CN" altLang="en-US" sz="3200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" y="1324610"/>
            <a:ext cx="1233170" cy="176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11995" y="-26623"/>
            <a:ext cx="9152396" cy="517224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276350" y="4545965"/>
            <a:ext cx="7887970" cy="59944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7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在太阳神阿波罗的太阳车上拿了一颗火星</a:t>
            </a:r>
          </a:p>
        </p:txBody>
      </p:sp>
    </p:spTree>
  </p:cSld>
  <p:clrMapOvr>
    <a:masterClrMapping/>
  </p:clrMapOvr>
  <p:transition spd="slow" advTm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lenovo\Desktop\timg (3)_副本.pngtimg (3)_副本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35000" y="1492250"/>
            <a:ext cx="7997190" cy="1095375"/>
          </a:xfrm>
          <a:prstGeom prst="rect">
            <a:avLst/>
          </a:prstGeom>
        </p:spPr>
        <p:txBody>
          <a:bodyPr vert="horz" lIns="68581" tIns="34290" rIns="68581" bIns="34290" rtlCol="0" anchor="t" anchorCtr="0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自从有了火，人类就开始用它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烧熟食物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驱寒取暖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，并用火来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驱赶危害人类安全的猛兽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65" y="2496185"/>
            <a:ext cx="2376170" cy="15798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8343" y="518929"/>
            <a:ext cx="7124065" cy="5835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有了火，人类的生活发生了什么变化？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35" y="2496185"/>
            <a:ext cx="2988310" cy="1638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3635" t="4286"/>
          <a:stretch>
            <a:fillRect/>
          </a:stretch>
        </p:blipFill>
        <p:spPr>
          <a:xfrm>
            <a:off x="6350000" y="2387600"/>
            <a:ext cx="2668905" cy="1797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AB07613-66E8-42EA-B976-1DFAEC5B71C7}"/>
              </a:ext>
            </a:extLst>
          </p:cNvPr>
          <p:cNvGrpSpPr/>
          <p:nvPr/>
        </p:nvGrpSpPr>
        <p:grpSpPr>
          <a:xfrm>
            <a:off x="0" y="1"/>
            <a:ext cx="9144000" cy="5308053"/>
            <a:chOff x="0" y="1"/>
            <a:chExt cx="9144000" cy="5308053"/>
          </a:xfrm>
        </p:grpSpPr>
        <p:pic>
          <p:nvPicPr>
            <p:cNvPr id="3" name="Picture 6" descr="http://5b0988e595225.cdn.sohucs.com/q_mini,c_zoom,w_640/images/20170911/a09cd39767c8429898ab62112a9763ca.jpeg">
              <a:extLst>
                <a:ext uri="{FF2B5EF4-FFF2-40B4-BE49-F238E27FC236}">
                  <a16:creationId xmlns:a16="http://schemas.microsoft.com/office/drawing/2014/main" id="{D908FD70-75A0-4415-B72A-FC646F98C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"/>
              <a:ext cx="9144000" cy="5308053"/>
            </a:xfrm>
            <a:prstGeom prst="rect">
              <a:avLst/>
            </a:prstGeom>
            <a:noFill/>
          </p:spPr>
        </p:pic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A6BF7F31-2E94-4CD2-813F-2DD4CB4B974A}"/>
                </a:ext>
              </a:extLst>
            </p:cNvPr>
            <p:cNvSpPr txBox="1"/>
            <p:nvPr/>
          </p:nvSpPr>
          <p:spPr>
            <a:xfrm>
              <a:off x="683568" y="3219822"/>
              <a:ext cx="1847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5035AF2-8D92-4EE7-9735-D4F3A87A30A9}"/>
              </a:ext>
            </a:extLst>
          </p:cNvPr>
          <p:cNvSpPr txBox="1"/>
          <p:nvPr/>
        </p:nvSpPr>
        <p:spPr>
          <a:xfrm>
            <a:off x="1259632" y="3219822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女娲补天</a:t>
            </a:r>
          </a:p>
          <a:p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640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491630"/>
            <a:ext cx="8557895" cy="1568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自从有了火，人类从（黑暗）走向（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）；</a:t>
            </a:r>
          </a:p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自从有了火，人类从（寒冷）走向（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自从有了火，人类从（危险）走向（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3518"/>
            <a:ext cx="1955730" cy="675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9"/>
          <p:cNvSpPr txBox="1"/>
          <p:nvPr/>
        </p:nvSpPr>
        <p:spPr>
          <a:xfrm>
            <a:off x="521268" y="660073"/>
            <a:ext cx="1871824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完成练习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4248" y="14213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光明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4248" y="1925419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温暖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4248" y="2429475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527810" y="627380"/>
            <a:ext cx="63144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想一想：人类还可以用火来做什么？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83055" y="3895090"/>
            <a:ext cx="16452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烧制陶器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1149350"/>
            <a:ext cx="4193540" cy="2745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780" y="1149350"/>
            <a:ext cx="4220845" cy="27463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77560" y="3895090"/>
            <a:ext cx="16452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传递信号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1612304" y="1324883"/>
            <a:ext cx="6768753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+mj-ea"/>
                <a:ea typeface="+mj-ea"/>
              </a:rPr>
              <a:t>       </a:t>
            </a:r>
            <a:r>
              <a:rPr sz="3200" dirty="0">
                <a:latin typeface="+mj-ea"/>
                <a:ea typeface="+mj-ea"/>
              </a:rPr>
              <a:t>分角色朗读第3-8自然段</a:t>
            </a:r>
            <a:r>
              <a:rPr lang="zh-CN" sz="3200" dirty="0">
                <a:latin typeface="+mj-ea"/>
                <a:ea typeface="+mj-ea"/>
              </a:rPr>
              <a:t>，</a:t>
            </a:r>
            <a:r>
              <a:rPr sz="3200" dirty="0">
                <a:latin typeface="+mj-ea"/>
                <a:ea typeface="+mj-ea"/>
              </a:rPr>
              <a:t>思考：普罗米修斯受到了怎样的惩罚？</a:t>
            </a:r>
            <a:endParaRPr lang="zh-CN" altLang="en-US" sz="3200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5" y="1324610"/>
            <a:ext cx="1233170" cy="176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76885" y="818515"/>
            <a:ext cx="4577080" cy="22453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普罗米修斯的双手和双脚戴着铁环，被死死地锁在高高的悬崖上。他既不能动弹，也不能睡觉，日夜遭受着风吹雨淋的痛苦。</a:t>
            </a:r>
          </a:p>
        </p:txBody>
      </p:sp>
      <p:pic>
        <p:nvPicPr>
          <p:cNvPr id="20484" name="Picture 4" descr="http://pic.guoxuedashi.com/lishipic/4/161813.jpg"/>
          <p:cNvPicPr>
            <a:picLocks noChangeAspect="1" noChangeArrowheads="1"/>
          </p:cNvPicPr>
          <p:nvPr/>
        </p:nvPicPr>
        <p:blipFill>
          <a:blip r:embed="rId3" cstate="print"/>
          <a:srcRect r="40021"/>
          <a:stretch>
            <a:fillRect/>
          </a:stretch>
        </p:blipFill>
        <p:spPr bwMode="auto">
          <a:xfrm>
            <a:off x="5292080" y="555526"/>
            <a:ext cx="3456384" cy="35718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49156" y="3410233"/>
            <a:ext cx="52324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静静地读这些文字，你有什么感受？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1625" y="3870325"/>
            <a:ext cx="3285490" cy="4603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普罗米修斯太痛苦了！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85959" y="1524268"/>
            <a:ext cx="8172747" cy="105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例：炎炎夏日里，太阳炙烤着大地，岩石在燃烧，普罗米修斯双唇裂开，渗出血丝，但他仍然坚定地望着远方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555526"/>
            <a:ext cx="82809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发挥想象，把可能的情景想具体，说生动。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他承受了什么样的痛苦？想到了什么，有可能做些什么？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7434" y="2661791"/>
            <a:ext cx="235032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寒冬腊月里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3375" y="3280246"/>
            <a:ext cx="2350323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漫漫长夜里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7434" y="3885927"/>
            <a:ext cx="235032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狂风暴雨里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ldLvl="0" animBg="1"/>
      <p:bldP spid="10" grpId="0" bldLvl="0" animBg="1"/>
      <p:bldP spid="1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971600" y="2852445"/>
            <a:ext cx="7056784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尽管如此，普罗米修斯就是不向宙斯屈服。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6406" y="3644533"/>
            <a:ext cx="89560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可以看出普罗米修斯是一个（               ）的人。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54145" y="364453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坚强、不屈不挠</a:t>
            </a:r>
          </a:p>
        </p:txBody>
      </p:sp>
      <p:sp>
        <p:nvSpPr>
          <p:cNvPr id="25" name="矩形 24"/>
          <p:cNvSpPr/>
          <p:nvPr/>
        </p:nvSpPr>
        <p:spPr>
          <a:xfrm>
            <a:off x="611560" y="685691"/>
            <a:ext cx="8064896" cy="1383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普罗米修斯摇摇头，坚定地回答：“为人类造福，有什么错？我可以忍受各种痛苦，但绝不会承认错误，更不会归还火种！”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2054" y="2217023"/>
            <a:ext cx="79984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可以看出普罗米修斯是一个（        ）的人。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8144" y="2145015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坚定</a:t>
            </a:r>
          </a:p>
        </p:txBody>
      </p:sp>
      <p:sp>
        <p:nvSpPr>
          <p:cNvPr id="12" name="椭圆 11"/>
          <p:cNvSpPr/>
          <p:nvPr/>
        </p:nvSpPr>
        <p:spPr>
          <a:xfrm>
            <a:off x="2840519" y="1131084"/>
            <a:ext cx="360040" cy="432048"/>
          </a:xfrm>
          <a:prstGeom prst="ellipse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640719" y="1563132"/>
            <a:ext cx="360040" cy="432048"/>
          </a:xfrm>
          <a:prstGeom prst="ellipse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>
          <a:xfrm>
            <a:off x="7160999" y="1563132"/>
            <a:ext cx="115212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192447" y="1995180"/>
            <a:ext cx="115212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  <p:bldP spid="24" grpId="0"/>
      <p:bldP spid="25" grpId="0" bldLvl="0" animBg="1"/>
      <p:bldP spid="26" grpId="0"/>
      <p:bldP spid="27" grpId="0"/>
      <p:bldP spid="12" grpId="0" bldLvl="0" animBg="1"/>
      <p:bldP spid="1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5418" y="566321"/>
            <a:ext cx="828092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普罗米修斯毫不屈服，宙斯又给予了他怎样的惩罚？</a:t>
            </a:r>
          </a:p>
        </p:txBody>
      </p:sp>
      <p:sp>
        <p:nvSpPr>
          <p:cNvPr id="3" name="矩形 2"/>
          <p:cNvSpPr/>
          <p:nvPr/>
        </p:nvSpPr>
        <p:spPr>
          <a:xfrm>
            <a:off x="617855" y="1449070"/>
            <a:ext cx="7908290" cy="22453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狠心的宙斯又派了一只凶恶的鹫（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jiù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）鹰，每天站在普罗米修斯的双膝上，用它尖利的嘴巴，啄食他的肝脏。白天，他的肝脏被吃光了，可是一到晚上，肝脏又重新长了起来。这样，普罗米修斯所承受的痛苦，永远没有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尽头。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27584" y="555526"/>
            <a:ext cx="75088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带着感情，再齐读第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7544" y="1131590"/>
            <a:ext cx="3816424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看这幅画面，你会想到哪些词语？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410" name="Picture 2" descr="http://i4.qhimg.com/t0131b37cf6d80384c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1131590"/>
            <a:ext cx="3810000" cy="28575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2" name="矩形 21"/>
          <p:cNvSpPr/>
          <p:nvPr/>
        </p:nvSpPr>
        <p:spPr>
          <a:xfrm>
            <a:off x="539552" y="2139702"/>
            <a:ext cx="4248472" cy="4603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惨不忍睹、血淋淋、悲惨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</p:txBody>
      </p:sp>
      <p:sp>
        <p:nvSpPr>
          <p:cNvPr id="24" name="矩形 23"/>
          <p:cNvSpPr/>
          <p:nvPr/>
        </p:nvSpPr>
        <p:spPr>
          <a:xfrm>
            <a:off x="539552" y="2914551"/>
            <a:ext cx="4320480" cy="953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再细读文字，哪些词语让你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感到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揪心？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爆炸形 1 24"/>
          <p:cNvSpPr/>
          <p:nvPr/>
        </p:nvSpPr>
        <p:spPr>
          <a:xfrm>
            <a:off x="179512" y="2643758"/>
            <a:ext cx="2160240" cy="12241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每天</a:t>
            </a:r>
          </a:p>
        </p:txBody>
      </p:sp>
      <p:sp>
        <p:nvSpPr>
          <p:cNvPr id="26" name="爆炸形 1 25"/>
          <p:cNvSpPr/>
          <p:nvPr/>
        </p:nvSpPr>
        <p:spPr>
          <a:xfrm>
            <a:off x="2195736" y="2211710"/>
            <a:ext cx="2160240" cy="12241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重复</a:t>
            </a:r>
          </a:p>
        </p:txBody>
      </p:sp>
      <p:sp>
        <p:nvSpPr>
          <p:cNvPr id="27" name="爆炸形 1 26"/>
          <p:cNvSpPr/>
          <p:nvPr/>
        </p:nvSpPr>
        <p:spPr>
          <a:xfrm>
            <a:off x="3995936" y="1203598"/>
            <a:ext cx="5544616" cy="2232248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永远没有尽头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bldLvl="0" animBg="1"/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5" y="1301101"/>
            <a:ext cx="1104039" cy="15821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92186" y="1300907"/>
            <a:ext cx="698477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英雄总是令人敬佩的，他的最终结局怎样？齐读最后一个自然段。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48858" y="565557"/>
            <a:ext cx="5112568" cy="64807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是谁救了普罗米修斯？</a:t>
            </a:r>
          </a:p>
        </p:txBody>
      </p:sp>
      <p:sp>
        <p:nvSpPr>
          <p:cNvPr id="5" name="爆炸形 1 4"/>
          <p:cNvSpPr/>
          <p:nvPr/>
        </p:nvSpPr>
        <p:spPr>
          <a:xfrm>
            <a:off x="3851042" y="-164465"/>
            <a:ext cx="5544616" cy="2232248"/>
          </a:xfrm>
          <a:prstGeom prst="irregularSeal1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大力神赫拉克勒斯</a:t>
            </a:r>
            <a:endParaRPr lang="zh-CN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4346" y="2139449"/>
            <a:ext cx="4830445" cy="22453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普罗米修斯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为人类驱走黑暗带来光明，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为人类驱走寒冷带来温暖，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为人类驱走痛苦带来幸福，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这样的人怎么能遭受不幸呢！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48590" y="2139315"/>
            <a:ext cx="3535045" cy="64833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为什么要救他？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A49F24A-7161-4537-B85B-555D32881E6F}"/>
              </a:ext>
            </a:extLst>
          </p:cNvPr>
          <p:cNvGrpSpPr/>
          <p:nvPr/>
        </p:nvGrpSpPr>
        <p:grpSpPr>
          <a:xfrm>
            <a:off x="0" y="0"/>
            <a:ext cx="9144000" cy="5308054"/>
            <a:chOff x="0" y="0"/>
            <a:chExt cx="9144000" cy="5308054"/>
          </a:xfrm>
        </p:grpSpPr>
        <p:pic>
          <p:nvPicPr>
            <p:cNvPr id="3" name="Picture 8" descr="http://www.kedo.gov.cn/photo/bjkpw/upload/Image/khsj/1_3961505008.jpg">
              <a:extLst>
                <a:ext uri="{FF2B5EF4-FFF2-40B4-BE49-F238E27FC236}">
                  <a16:creationId xmlns:a16="http://schemas.microsoft.com/office/drawing/2014/main" id="{DC3F378A-C4FE-4A87-8B36-05995A303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5308054"/>
            </a:xfrm>
            <a:prstGeom prst="rect">
              <a:avLst/>
            </a:prstGeom>
            <a:noFill/>
          </p:spPr>
        </p:pic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5A65EACF-2C3D-4E50-BB9A-E820AF1F8C83}"/>
                </a:ext>
              </a:extLst>
            </p:cNvPr>
            <p:cNvSpPr txBox="1"/>
            <p:nvPr/>
          </p:nvSpPr>
          <p:spPr>
            <a:xfrm>
              <a:off x="467544" y="3393959"/>
              <a:ext cx="18473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CA266B58-E1E3-4E20-B519-EAC88349DCA0}"/>
              </a:ext>
            </a:extLst>
          </p:cNvPr>
          <p:cNvSpPr txBox="1"/>
          <p:nvPr/>
        </p:nvSpPr>
        <p:spPr>
          <a:xfrm>
            <a:off x="1187624" y="3286237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后羿射日</a:t>
            </a:r>
          </a:p>
          <a:p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1297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36430" y="833522"/>
            <a:ext cx="3836406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你认为普罗米修斯是一位怎样的天神？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云形 21"/>
          <p:cNvSpPr/>
          <p:nvPr/>
        </p:nvSpPr>
        <p:spPr>
          <a:xfrm>
            <a:off x="1043608" y="2283718"/>
            <a:ext cx="3168352" cy="1584176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造福人类</a:t>
            </a:r>
          </a:p>
        </p:txBody>
      </p:sp>
      <p:pic>
        <p:nvPicPr>
          <p:cNvPr id="21506" name="Picture 2" descr="http://img1.cache.netease.com/catchpic/9/95/95D39F6A4EE91080263C583D83C6F0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813" y="754152"/>
            <a:ext cx="4115930" cy="32403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云形 1"/>
          <p:cNvSpPr/>
          <p:nvPr/>
        </p:nvSpPr>
        <p:spPr>
          <a:xfrm>
            <a:off x="1170608" y="2410718"/>
            <a:ext cx="3168352" cy="1584176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勇敢善良</a:t>
            </a:r>
          </a:p>
        </p:txBody>
      </p:sp>
      <p:sp>
        <p:nvSpPr>
          <p:cNvPr id="3" name="云形 2"/>
          <p:cNvSpPr/>
          <p:nvPr/>
        </p:nvSpPr>
        <p:spPr>
          <a:xfrm>
            <a:off x="735330" y="2537460"/>
            <a:ext cx="3802380" cy="158432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富有正义感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bldLvl="0" animBg="1"/>
      <p:bldP spid="2" grpId="0" bldLvl="0" animBg="1"/>
      <p:bldP spid="3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49910" y="1265555"/>
            <a:ext cx="8044180" cy="15627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普罗米修斯给予了我们物质上的火种，带来了</a:t>
            </a:r>
            <a:r>
              <a:rPr lang="zh-CN" altLang="en-US" sz="2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温暖、光明、健康</a:t>
            </a:r>
            <a:r>
              <a:rPr lang="en-US" altLang="zh-CN" sz="2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更给予了我们生生不息的精神火种</a:t>
            </a:r>
            <a:r>
              <a:rPr lang="en-US" altLang="zh-CN" sz="2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勇敢、坚强、博爱、无私</a:t>
            </a:r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572029"/>
            <a:ext cx="138564" cy="2846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4"/>
          <p:cNvSpPr txBox="1"/>
          <p:nvPr/>
        </p:nvSpPr>
        <p:spPr>
          <a:xfrm>
            <a:off x="624428" y="411510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结构梳理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3" y="479078"/>
            <a:ext cx="366860" cy="456338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672590" y="1243330"/>
            <a:ext cx="5499735" cy="245681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368300" dist="889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116647" y="1531530"/>
            <a:ext cx="553998" cy="1800493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dirty="0"/>
              <a:t>普罗米修斯</a:t>
            </a: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2714578" y="1850911"/>
            <a:ext cx="1207073" cy="8593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2714578" y="2763834"/>
            <a:ext cx="1339637" cy="4822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65667" y="1562879"/>
            <a:ext cx="830997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dirty="0"/>
              <a:t>盗火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54215" y="2210951"/>
            <a:ext cx="830997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dirty="0"/>
              <a:t>被罚</a:t>
            </a: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4857755" y="1850911"/>
            <a:ext cx="1254693" cy="6225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4785747" y="2859023"/>
            <a:ext cx="1375079" cy="3537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97915" y="1634887"/>
            <a:ext cx="553998" cy="1800493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2700" dirty="0"/>
              <a:t>对人类的爱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5667" y="2931031"/>
            <a:ext cx="830997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700" dirty="0"/>
              <a:t>获救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31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4"/>
          <p:cNvSpPr txBox="1"/>
          <p:nvPr/>
        </p:nvSpPr>
        <p:spPr>
          <a:xfrm>
            <a:off x="624427" y="411510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主题概括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33780" y="1266190"/>
            <a:ext cx="7076440" cy="20612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这篇课文通过讲述普罗米修斯为人类（          ）的事，赞颂了普罗米修斯富有（        ），为人类谋利益而（        ）、（         ）、（         ）的伟大精神。</a:t>
            </a:r>
          </a:p>
        </p:txBody>
      </p:sp>
      <p:sp>
        <p:nvSpPr>
          <p:cNvPr id="7" name="矩形 6"/>
          <p:cNvSpPr/>
          <p:nvPr/>
        </p:nvSpPr>
        <p:spPr>
          <a:xfrm>
            <a:off x="1572401" y="1796296"/>
            <a:ext cx="156210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盗火受罚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72384" y="2302882"/>
            <a:ext cx="1217295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同情心</a:t>
            </a:r>
          </a:p>
        </p:txBody>
      </p:sp>
      <p:sp>
        <p:nvSpPr>
          <p:cNvPr id="18" name="矩形 17"/>
          <p:cNvSpPr/>
          <p:nvPr/>
        </p:nvSpPr>
        <p:spPr>
          <a:xfrm>
            <a:off x="6190539" y="2303150"/>
            <a:ext cx="1623335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不畏强权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74489" y="2820818"/>
            <a:ext cx="1612376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勇敢机智</a:t>
            </a:r>
          </a:p>
        </p:txBody>
      </p:sp>
      <p:sp>
        <p:nvSpPr>
          <p:cNvPr id="20" name="矩形 19"/>
          <p:cNvSpPr/>
          <p:nvPr/>
        </p:nvSpPr>
        <p:spPr>
          <a:xfrm>
            <a:off x="4105505" y="2810022"/>
            <a:ext cx="1612376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不屈不挠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8" grpId="0"/>
      <p:bldP spid="19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79952" y="1298022"/>
            <a:ext cx="5801868" cy="3030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100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en-US"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是谁？让漫漫黑夜跳跃希望的火苗？</a:t>
            </a:r>
          </a:p>
          <a:p>
            <a:pPr>
              <a:lnSpc>
                <a:spcPct val="13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是谁？让蛮荒时代沐浴文明的曙光？</a:t>
            </a:r>
          </a:p>
          <a:p>
            <a:pPr>
              <a:lnSpc>
                <a:spcPct val="13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是谁？甘愿触犯天条也要救人类于水火？</a:t>
            </a:r>
          </a:p>
          <a:p>
            <a:pPr>
              <a:lnSpc>
                <a:spcPct val="13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是谁？深受酷刑却无怨无悔？</a:t>
            </a:r>
          </a:p>
          <a:p>
            <a:pPr>
              <a:lnSpc>
                <a:spcPct val="13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啊！巨人，是你给人类带来火种。</a:t>
            </a:r>
          </a:p>
          <a:p>
            <a:pPr>
              <a:lnSpc>
                <a:spcPct val="13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送来光和热，</a:t>
            </a:r>
          </a:p>
          <a:p>
            <a:pPr>
              <a:lnSpc>
                <a:spcPct val="13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送来人类新的纪元！</a:t>
            </a:r>
            <a:r>
              <a:rPr sz="2100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</a:t>
            </a:r>
          </a:p>
        </p:txBody>
      </p:sp>
      <p:pic>
        <p:nvPicPr>
          <p:cNvPr id="3" name="图片 2" descr="C:\Users\lenovo\Desktop\timg (3)_副本.pngtimg (3)_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pic>
        <p:nvPicPr>
          <p:cNvPr id="14" name="图片 13" descr="timg (6)"/>
          <p:cNvPicPr>
            <a:picLocks noChangeAspect="1"/>
          </p:cNvPicPr>
          <p:nvPr/>
        </p:nvPicPr>
        <p:blipFill>
          <a:blip r:embed="rId4"/>
          <a:srcRect l="1633" r="4664" b="2763"/>
          <a:stretch>
            <a:fillRect/>
          </a:stretch>
        </p:blipFill>
        <p:spPr>
          <a:xfrm>
            <a:off x="6602215" y="1539647"/>
            <a:ext cx="1722176" cy="2547544"/>
          </a:xfrm>
          <a:prstGeom prst="roundRect">
            <a:avLst/>
          </a:prstGeom>
        </p:spPr>
      </p:pic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拓展延伸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/>
        </p:nvSpPr>
        <p:spPr>
          <a:xfrm>
            <a:off x="3575083" y="636325"/>
            <a:ext cx="2406570" cy="5443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68581" tIns="34290" rIns="68581" bIns="3429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rgbClr val="0000FD"/>
                </a:solidFill>
              </a:rPr>
              <a:t>普罗米修斯赞歌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3680" y="476885"/>
            <a:ext cx="5064125" cy="433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尽管上天和你蓄意为敌――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高山险峻，铁链加身。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烈日如火，暴雨如注――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但沉重的铁链只能锁住你的身躯，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却怎能锁住那颗坦荡无私的心！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难道仅仅是物质的火种吗？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不，你给予我们的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是生生不息的精神火种！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勇敢　坚强　博爱　无私</a:t>
            </a:r>
          </a:p>
          <a:p>
            <a:pPr>
              <a:lnSpc>
                <a:spcPct val="120000"/>
              </a:lnSpc>
            </a:pPr>
            <a:r>
              <a:rPr sz="2100" b="1" dirty="0">
                <a:solidFill>
                  <a:srgbClr val="0000FD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这就是你――普罗米修斯！</a:t>
            </a:r>
            <a:endParaRPr sz="2400" dirty="0">
              <a:solidFill>
                <a:srgbClr val="0000FD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zh-CN" altLang="en-US" sz="2400" dirty="0">
              <a:solidFill>
                <a:srgbClr val="0000FD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C:\Users\lenovo\Desktop\timg (3)_副本.pngtimg (3)_副本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pic>
        <p:nvPicPr>
          <p:cNvPr id="11" name="图片 10" descr="C:\Users\lenovo\Desktop\timg (5).jpgtimg (5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58124" y="1552197"/>
            <a:ext cx="2575644" cy="2146529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3368073" y="677600"/>
            <a:ext cx="2406570" cy="5443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68581" tIns="34290" rIns="68581" bIns="3429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>
                <a:solidFill>
                  <a:srgbClr val="0000FD"/>
                </a:solidFill>
              </a:rPr>
              <a:t>希腊众神简介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7908" y="1909710"/>
            <a:ext cx="50598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★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众神领袖</a:t>
            </a:r>
            <a:r>
              <a:rPr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宙斯</a:t>
            </a:r>
          </a:p>
          <a:p>
            <a:r>
              <a:rPr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宙斯是希腊神话中十二主神之一，是众神之王，具有至高无上的权威。</a:t>
            </a:r>
          </a:p>
        </p:txBody>
      </p:sp>
      <p:pic>
        <p:nvPicPr>
          <p:cNvPr id="5" name="图片 4" descr="C:\Users\lenovo\Desktop\timg (7).jpgtimg (7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47598" y="1612985"/>
            <a:ext cx="3321953" cy="2307507"/>
          </a:xfrm>
          <a:prstGeom prst="roundRect">
            <a:avLst/>
          </a:prstGeom>
        </p:spPr>
      </p:pic>
      <p:pic>
        <p:nvPicPr>
          <p:cNvPr id="8" name="图片 7" descr="C:\Users\lenovo\Desktop\timg (3)_副本.pngtimg (3)_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lenovo\Desktop\timg (3)_副本.pngtimg (3)_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23864" y="1303111"/>
            <a:ext cx="1905063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50"/>
              <a:t>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32506" y="1303111"/>
            <a:ext cx="5052702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★太阳神阿波罗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在希腊神话中，太阳神阿波罗是宙斯的儿子。在人们心目中，太阳神是一个精力充沛、血气方刚的年轻人。这位光明之神容貌英俊，浑身散发着芳香，头上通常戴着用月桂树、爱神木、橄榄树或睡莲的枝叶编织的冠冕。</a:t>
            </a:r>
            <a:endParaRPr sz="21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" name="图片 8" descr="timg (8)"/>
          <p:cNvPicPr>
            <a:picLocks noChangeAspect="1"/>
          </p:cNvPicPr>
          <p:nvPr/>
        </p:nvPicPr>
        <p:blipFill>
          <a:blip r:embed="rId4"/>
          <a:srcRect l="3825" t="3977" r="62646" b="50079"/>
          <a:stretch>
            <a:fillRect/>
          </a:stretch>
        </p:blipFill>
        <p:spPr>
          <a:xfrm>
            <a:off x="5674317" y="818749"/>
            <a:ext cx="2204157" cy="3169072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20" y="929005"/>
            <a:ext cx="2500630" cy="2935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5536" y="929096"/>
            <a:ext cx="5052702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★火神赫淮斯托斯 </a:t>
            </a:r>
          </a:p>
          <a:p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赫淮斯托斯是希腊神话中锻造技艺异常高超的火神、锻造之神、砌石之神、雕塑之神与工匠之神，是奥林匹斯十二主神之一，是宙斯和赫拉的孩子，隐居在埃托纳山，联合独眼怪族开发丰富的矿山，专门打造精良的器具。有人说，当赫淮斯托斯每一次敲打时，便伴随着一次地震与火山的喷发。</a:t>
            </a:r>
            <a:endParaRPr sz="21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lenovo\Desktop\timg (3)_副本.pngtimg (3)_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23864" y="1303111"/>
            <a:ext cx="1905063" cy="29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50"/>
              <a:t>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15056" y="891631"/>
            <a:ext cx="5052702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★大力神赫拉克勒斯</a:t>
            </a:r>
          </a:p>
          <a:p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万神之首宙斯与美丽的神女阿尔克麦涅生有一个儿子，名叫赫拉克勒斯。这引起了宙斯的另一个妻子——有万神之母之称的赫拉的嫉妒和报复。</a:t>
            </a:r>
          </a:p>
          <a:p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　　小赫拉克勒斯在赫拉的嫉妒和报复中坚强地长大了，而且长得身材魁伟，仪表堂堂，力大无比，成了远近闻名的英雄，赢得了“大力神”的美称。</a:t>
            </a:r>
          </a:p>
        </p:txBody>
      </p:sp>
      <p:pic>
        <p:nvPicPr>
          <p:cNvPr id="9" name="图片 8" descr="C:\Users\lenovo\Desktop\timg (10).jpgtimg (10)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85650" y="1051654"/>
            <a:ext cx="1946498" cy="267947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u=1128568332,1241887926&amp;fm=214&amp;gp=0.jpg"/>
          <p:cNvPicPr>
            <a:picLocks noChangeAspect="1"/>
          </p:cNvPicPr>
          <p:nvPr/>
        </p:nvPicPr>
        <p:blipFill>
          <a:blip r:embed="rId3" cstate="print"/>
          <a:srcRect r="235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矩形 8"/>
          <p:cNvSpPr/>
          <p:nvPr/>
        </p:nvSpPr>
        <p:spPr>
          <a:xfrm flipH="1">
            <a:off x="-26352" y="118870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"/>
          <p:cNvSpPr txBox="1"/>
          <p:nvPr/>
        </p:nvSpPr>
        <p:spPr>
          <a:xfrm>
            <a:off x="153092" y="11887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人教版  语文  四年级  上册</a:t>
            </a:r>
          </a:p>
        </p:txBody>
      </p:sp>
      <p:sp>
        <p:nvSpPr>
          <p:cNvPr id="16" name="文本框 15">
            <a:hlinkClick r:id="" action="ppaction://hlinkshowjump?jump=nextslide"/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17" name="文本框 14">
            <a:hlinkClick r:id="rId4" action="ppaction://hlinksldjump"/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sp>
        <p:nvSpPr>
          <p:cNvPr id="14" name="TextBox 48"/>
          <p:cNvSpPr txBox="1"/>
          <p:nvPr/>
        </p:nvSpPr>
        <p:spPr>
          <a:xfrm>
            <a:off x="4544695" y="1627505"/>
            <a:ext cx="4456430" cy="8528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14 </a:t>
            </a:r>
            <a:r>
              <a:rPr lang="zh-CN" altLang="en-US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普罗米修斯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395913" y="1124575"/>
            <a:ext cx="502158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zh-C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ahoma" panose="020B0604030504040204" pitchFamily="34" charset="0"/>
              </a:rPr>
              <a:t>一、</a:t>
            </a:r>
            <a:r>
              <a:rPr kumimoji="0" lang="zh-CN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ahoma" panose="020B0604030504040204" pitchFamily="34" charset="0"/>
              </a:rPr>
              <a:t>将词语补充完整。</a:t>
            </a:r>
            <a:endParaRPr kumimoji="0" 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993409"/>
            <a:ext cx="7435215" cy="2738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气（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）败（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  驱（   ）取（   ）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）吹（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）淋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）弓（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）箭</a:t>
            </a:r>
          </a:p>
          <a:p>
            <a:pPr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lvl="0"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  <a:p>
            <a:pPr lvl="0" indent="2667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03648" y="1921401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急</a:t>
            </a:r>
          </a:p>
        </p:txBody>
      </p:sp>
      <p:sp>
        <p:nvSpPr>
          <p:cNvPr id="5" name="矩形 4"/>
          <p:cNvSpPr/>
          <p:nvPr/>
        </p:nvSpPr>
        <p:spPr>
          <a:xfrm>
            <a:off x="3046765" y="1921401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坏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 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48064" y="1921401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寒</a:t>
            </a:r>
          </a:p>
        </p:txBody>
      </p:sp>
      <p:sp>
        <p:nvSpPr>
          <p:cNvPr id="7" name="矩形 6"/>
          <p:cNvSpPr/>
          <p:nvPr/>
        </p:nvSpPr>
        <p:spPr>
          <a:xfrm>
            <a:off x="6732240" y="1921401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暖</a:t>
            </a:r>
          </a:p>
        </p:txBody>
      </p:sp>
      <p:sp>
        <p:nvSpPr>
          <p:cNvPr id="8" name="矩形 7"/>
          <p:cNvSpPr/>
          <p:nvPr/>
        </p:nvSpPr>
        <p:spPr>
          <a:xfrm>
            <a:off x="1043608" y="2713489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风</a:t>
            </a:r>
          </a:p>
        </p:txBody>
      </p:sp>
      <p:sp>
        <p:nvSpPr>
          <p:cNvPr id="9" name="矩形 8"/>
          <p:cNvSpPr/>
          <p:nvPr/>
        </p:nvSpPr>
        <p:spPr>
          <a:xfrm>
            <a:off x="2627784" y="2713489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雨</a:t>
            </a:r>
          </a:p>
        </p:txBody>
      </p:sp>
      <p:sp>
        <p:nvSpPr>
          <p:cNvPr id="10" name="矩形 9"/>
          <p:cNvSpPr/>
          <p:nvPr/>
        </p:nvSpPr>
        <p:spPr>
          <a:xfrm>
            <a:off x="4788024" y="2787238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挽</a:t>
            </a:r>
          </a:p>
        </p:txBody>
      </p:sp>
      <p:sp>
        <p:nvSpPr>
          <p:cNvPr id="11" name="矩形 10"/>
          <p:cNvSpPr/>
          <p:nvPr/>
        </p:nvSpPr>
        <p:spPr>
          <a:xfrm>
            <a:off x="6372200" y="2785497"/>
            <a:ext cx="641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搭</a:t>
            </a:r>
          </a:p>
        </p:txBody>
      </p:sp>
      <p:sp>
        <p:nvSpPr>
          <p:cNvPr id="2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186"/>
            <a:ext cx="366860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Oval 1"/>
          <p:cNvSpPr>
            <a:spLocks noChangeArrowheads="1"/>
          </p:cNvSpPr>
          <p:nvPr/>
        </p:nvSpPr>
        <p:spPr bwMode="auto">
          <a:xfrm>
            <a:off x="2136815" y="1275606"/>
            <a:ext cx="57150" cy="444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7522" name="Oval 2"/>
          <p:cNvSpPr>
            <a:spLocks noChangeArrowheads="1"/>
          </p:cNvSpPr>
          <p:nvPr/>
        </p:nvSpPr>
        <p:spPr bwMode="auto">
          <a:xfrm>
            <a:off x="3994165" y="1275606"/>
            <a:ext cx="57150" cy="444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260" y="2571750"/>
            <a:ext cx="7674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普罗米修斯跑到太阳车那里，从喷射着火焰的车轮上，拿了一颗火星，带到人间。（缩句）</a:t>
            </a:r>
          </a:p>
        </p:txBody>
      </p:sp>
      <p:sp>
        <p:nvSpPr>
          <p:cNvPr id="7" name="矩形 6"/>
          <p:cNvSpPr/>
          <p:nvPr/>
        </p:nvSpPr>
        <p:spPr>
          <a:xfrm>
            <a:off x="683181" y="354995"/>
            <a:ext cx="3383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二、按要求写句子。</a:t>
            </a:r>
          </a:p>
        </p:txBody>
      </p:sp>
      <p:sp>
        <p:nvSpPr>
          <p:cNvPr id="8" name="矩形 7"/>
          <p:cNvSpPr/>
          <p:nvPr/>
        </p:nvSpPr>
        <p:spPr>
          <a:xfrm>
            <a:off x="683260" y="876935"/>
            <a:ext cx="76739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1.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他既不能动弹，也不能睡觉，日夜遭受着风吹雨淋的痛苦。（用加点词写句子）</a:t>
            </a:r>
          </a:p>
        </p:txBody>
      </p:sp>
      <p:sp>
        <p:nvSpPr>
          <p:cNvPr id="9" name="矩形 8"/>
          <p:cNvSpPr/>
          <p:nvPr/>
        </p:nvSpPr>
        <p:spPr>
          <a:xfrm>
            <a:off x="827584" y="1707654"/>
            <a:ext cx="71287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 u="heavy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机会既不是上天给予的，也不是凭空出现的，要靠我们自己争取。</a:t>
            </a:r>
            <a:endParaRPr lang="zh-CN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25652" y="3579733"/>
            <a:ext cx="4572000" cy="6756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400" b="1" u="heavy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普罗米修斯拿取了火星。</a:t>
            </a:r>
            <a:endParaRPr lang="zh-CN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/>
        </p:nvSpPr>
        <p:spPr>
          <a:xfrm>
            <a:off x="344750" y="657932"/>
            <a:ext cx="8046508" cy="3379105"/>
          </a:xfrm>
          <a:prstGeom prst="rect">
            <a:avLst/>
          </a:prstGeom>
        </p:spPr>
        <p:txBody>
          <a:bodyPr vert="horz" lIns="68581" tIns="34290" rIns="68581" bIns="34290" rtlCol="0">
            <a:noAutofit/>
          </a:bodyPr>
          <a:lstStyle>
            <a:lvl1pPr marL="257175" indent="-257175" algn="just" defTabSz="5143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D3F41"/>
              </a:buClr>
              <a:buSzPct val="100000"/>
              <a:buFont typeface="Arial" panose="020B0604020202020204" pitchFamily="34" charset="0"/>
              <a:buChar char="•"/>
              <a:defRPr lang="zh-CN" altLang="en-US" sz="24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050" indent="-257175" algn="just" defTabSz="51435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3D3F41"/>
              </a:buClr>
              <a:buFont typeface="Arial" panose="020B0604020202020204" pitchFamily="34" charset="0"/>
              <a:buChar char="•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325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430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60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780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95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9130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6305" indent="-128905" algn="l" defTabSz="514350" rtl="0" eaLnBrk="1" latinLnBrk="0" hangingPunct="1">
              <a:lnSpc>
                <a:spcPct val="90000"/>
              </a:lnSpc>
              <a:spcBef>
                <a:spcPts val="280"/>
              </a:spcBef>
              <a:buFont typeface="Arial" panose="020B0604020202020204" pitchFamily="34" charset="0"/>
              <a:buChar char="•"/>
              <a:defRPr sz="10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40000"/>
              </a:lnSpc>
              <a:buNone/>
            </a:pPr>
            <a:r>
              <a:rPr sz="28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三、说出几个神话故事。 </a:t>
            </a:r>
            <a:endParaRPr>
              <a:sym typeface="+mn-ea"/>
            </a:endParaRPr>
          </a:p>
          <a:p>
            <a:pPr marL="0" indent="0">
              <a:lnSpc>
                <a:spcPct val="240000"/>
              </a:lnSpc>
              <a:buNone/>
            </a:pPr>
            <a:r>
              <a:rPr lang="en-US" altLang="zh-CN">
                <a:sym typeface="+mn-ea"/>
              </a:rPr>
              <a:t>     __________________________________________</a:t>
            </a:r>
            <a:endParaRPr>
              <a:sym typeface="+mn-ea"/>
            </a:endParaRPr>
          </a:p>
          <a:p>
            <a:pPr marL="0" indent="0">
              <a:lnSpc>
                <a:spcPct val="240000"/>
              </a:lnSpc>
              <a:buNone/>
            </a:pPr>
            <a:r>
              <a:rPr lang="en-US" altLang="zh-CN">
                <a:sym typeface="+mn-ea"/>
              </a:rPr>
              <a:t>     __________________________________________</a:t>
            </a:r>
            <a:endParaRPr>
              <a:solidFill>
                <a:schemeClr val="tx1"/>
              </a:solidFill>
              <a:sym typeface="+mn-ea"/>
            </a:endParaRPr>
          </a:p>
          <a:p>
            <a:pPr marL="0" indent="0">
              <a:lnSpc>
                <a:spcPct val="170000"/>
              </a:lnSpc>
              <a:buNone/>
            </a:pPr>
            <a:endParaRPr>
              <a:solidFill>
                <a:schemeClr val="tx1"/>
              </a:solidFill>
              <a:sym typeface="+mn-ea"/>
            </a:endParaRPr>
          </a:p>
        </p:txBody>
      </p:sp>
      <p:pic>
        <p:nvPicPr>
          <p:cNvPr id="8" name="图片 7" descr="C:\Users\lenovo\Desktop\timg (3)_副本.pngtimg (3)_副本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1818" y="4634113"/>
            <a:ext cx="9167637" cy="5367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6901" y="1914636"/>
            <a:ext cx="6766306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精卫填海、女娲补天、盘古开天地、</a:t>
            </a:r>
          </a:p>
          <a:p>
            <a:endParaRPr lang="zh-CN" altLang="en-US" sz="3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大闹天空、哪吒闹海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/>
          <p:cNvSpPr txBox="1"/>
          <p:nvPr/>
        </p:nvSpPr>
        <p:spPr>
          <a:xfrm>
            <a:off x="172162" y="525491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7" name="矩形 6"/>
          <p:cNvSpPr/>
          <p:nvPr/>
        </p:nvSpPr>
        <p:spPr>
          <a:xfrm>
            <a:off x="4104456" y="84355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自读要求：</a:t>
            </a:r>
            <a:endParaRPr lang="en-US" altLang="zh-CN" sz="2800" dirty="0">
              <a:solidFill>
                <a:srgbClr val="00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自由朗读课文，读准字音，读通句子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800" dirty="0">
              <a:solidFill>
                <a:srgbClr val="00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边读边思考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课文写了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一件什么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事情</a:t>
            </a:r>
            <a:r>
              <a:rPr lang="zh-CN" altLang="en-US" sz="28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？</a:t>
            </a:r>
            <a:br>
              <a:rPr lang="en-US" altLang="zh-CN" sz="28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</a:br>
            <a:endParaRPr lang="zh-CN" altLang="en-US" sz="28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 descr="u=1128568332,1241887926&amp;fm=214&amp;gp=0.jpg"/>
          <p:cNvPicPr>
            <a:picLocks noChangeAspect="1"/>
          </p:cNvPicPr>
          <p:nvPr/>
        </p:nvPicPr>
        <p:blipFill>
          <a:blip r:embed="rId2" cstate="print"/>
          <a:srcRect r="34163"/>
          <a:stretch>
            <a:fillRect/>
          </a:stretch>
        </p:blipFill>
        <p:spPr>
          <a:xfrm>
            <a:off x="539552" y="987574"/>
            <a:ext cx="3384376" cy="345638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43B3698-44BB-4A95-9035-E206DF9308D4}"/>
              </a:ext>
            </a:extLst>
          </p:cNvPr>
          <p:cNvSpPr txBox="1"/>
          <p:nvPr/>
        </p:nvSpPr>
        <p:spPr>
          <a:xfrm>
            <a:off x="899592" y="771550"/>
            <a:ext cx="6840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敬佩 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饶恕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坚定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惩罚 </a:t>
            </a:r>
            <a:r>
              <a:rPr lang="en-US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36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凶恶</a:t>
            </a:r>
            <a:br>
              <a:rPr lang="en-US" altLang="zh-CN" sz="36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lang="zh-CN" altLang="en-US" sz="3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5970421-038F-4399-8F24-0DCDD3B8438B}"/>
              </a:ext>
            </a:extLst>
          </p:cNvPr>
          <p:cNvSpPr txBox="1"/>
          <p:nvPr/>
        </p:nvSpPr>
        <p:spPr>
          <a:xfrm>
            <a:off x="827584" y="2067694"/>
            <a:ext cx="6840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悲惨情景</a:t>
            </a:r>
            <a:r>
              <a:rPr lang="en-US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驱寒取暖 </a:t>
            </a:r>
            <a:r>
              <a:rPr lang="en-US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气急败坏 日夜遭受 </a:t>
            </a:r>
            <a:r>
              <a:rPr lang="en-US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愤愤不平</a:t>
            </a:r>
            <a:r>
              <a:rPr lang="en-US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4000" kern="100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砸碎锁链</a:t>
            </a:r>
            <a:endParaRPr lang="zh-CN" altLang="zh-CN" sz="40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0E06D6B-6CF7-42BC-A107-6A878DC2DF96}"/>
              </a:ext>
            </a:extLst>
          </p:cNvPr>
          <p:cNvSpPr txBox="1"/>
          <p:nvPr/>
        </p:nvSpPr>
        <p:spPr>
          <a:xfrm>
            <a:off x="251520" y="843558"/>
            <a:ext cx="83529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普罗米修斯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宙斯 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赫准斯托斯 </a:t>
            </a:r>
            <a: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赫拉克勒斯</a:t>
            </a:r>
            <a:br>
              <a:rPr lang="en-US" altLang="zh-CN" sz="3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A6EC56-3941-4CC4-BC4E-4507A7C3A60C}"/>
              </a:ext>
            </a:extLst>
          </p:cNvPr>
          <p:cNvSpPr txBox="1"/>
          <p:nvPr/>
        </p:nvSpPr>
        <p:spPr>
          <a:xfrm>
            <a:off x="467544" y="2263973"/>
            <a:ext cx="698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6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众神领袖 </a:t>
            </a:r>
            <a:r>
              <a:rPr lang="en-US" altLang="zh-CN" sz="36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36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火神 </a:t>
            </a:r>
            <a:r>
              <a:rPr lang="en-US" altLang="zh-CN" sz="36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36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大力士</a:t>
            </a:r>
            <a:r>
              <a:rPr lang="en-US" altLang="zh-CN" sz="36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36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天神</a:t>
            </a:r>
            <a:endParaRPr lang="zh-CN" altLang="en-US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C1BEBD4-CF29-41BD-84EC-DB352668C813}"/>
              </a:ext>
            </a:extLst>
          </p:cNvPr>
          <p:cNvCxnSpPr>
            <a:cxnSpLocks/>
          </p:cNvCxnSpPr>
          <p:nvPr/>
        </p:nvCxnSpPr>
        <p:spPr>
          <a:xfrm flipV="1">
            <a:off x="2051720" y="1287046"/>
            <a:ext cx="1147569" cy="1140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53B32C1-23EA-4143-AD34-C540D77A4294}"/>
              </a:ext>
            </a:extLst>
          </p:cNvPr>
          <p:cNvCxnSpPr>
            <a:cxnSpLocks/>
          </p:cNvCxnSpPr>
          <p:nvPr/>
        </p:nvCxnSpPr>
        <p:spPr>
          <a:xfrm>
            <a:off x="1743914" y="1382167"/>
            <a:ext cx="4628286" cy="10455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232DA02-82AC-4D89-A513-4205F160B368}"/>
              </a:ext>
            </a:extLst>
          </p:cNvPr>
          <p:cNvCxnSpPr>
            <a:cxnSpLocks/>
          </p:cNvCxnSpPr>
          <p:nvPr/>
        </p:nvCxnSpPr>
        <p:spPr>
          <a:xfrm flipV="1">
            <a:off x="3484272" y="1287046"/>
            <a:ext cx="1147569" cy="1140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38CC661-A6DE-4255-AA52-F5FC9E6E0E27}"/>
              </a:ext>
            </a:extLst>
          </p:cNvPr>
          <p:cNvCxnSpPr>
            <a:cxnSpLocks/>
          </p:cNvCxnSpPr>
          <p:nvPr/>
        </p:nvCxnSpPr>
        <p:spPr>
          <a:xfrm flipV="1">
            <a:off x="4932040" y="1287046"/>
            <a:ext cx="1725143" cy="10686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4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FEA7196-D42B-4D76-BE89-51EF633BCD26}"/>
              </a:ext>
            </a:extLst>
          </p:cNvPr>
          <p:cNvSpPr txBox="1"/>
          <p:nvPr/>
        </p:nvSpPr>
        <p:spPr>
          <a:xfrm>
            <a:off x="1619672" y="1059582"/>
            <a:ext cx="64087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请同学们默读第</a:t>
            </a:r>
            <a:r>
              <a:rPr lang="en-US" altLang="zh-CN" sz="32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1~5</a:t>
            </a:r>
            <a:r>
              <a:rPr lang="zh-CN" altLang="zh-CN" sz="32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自然段，</a:t>
            </a:r>
            <a:r>
              <a:rPr lang="zh-CN" altLang="en-US" sz="3200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划</a:t>
            </a:r>
            <a:r>
              <a:rPr lang="zh-CN" altLang="zh-CN" sz="32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出最触动你的</a:t>
            </a:r>
            <a:r>
              <a:rPr lang="zh-CN" altLang="en-US" sz="3200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句子</a:t>
            </a:r>
            <a:r>
              <a:rPr lang="zh-CN" altLang="en-US" sz="32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983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33"/>
  <p:tag name="KSO_WM_UNIT_TYPE" val="a"/>
  <p:tag name="KSO_WM_UNIT_INDEX" val="1"/>
  <p:tag name="KSO_WM_UNIT_ID" val="custom233_4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33"/>
  <p:tag name="KSO_WM_UNIT_TYPE" val="a"/>
  <p:tag name="KSO_WM_UNIT_INDEX" val="1"/>
  <p:tag name="KSO_WM_UNIT_ID" val="custom233_4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33"/>
  <p:tag name="KSO_WM_UNIT_TYPE" val="a"/>
  <p:tag name="KSO_WM_UNIT_INDEX" val="1"/>
  <p:tag name="KSO_WM_UNIT_ID" val="custom233_4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33"/>
  <p:tag name="KSO_WM_UNIT_TYPE" val="a"/>
  <p:tag name="KSO_WM_UNIT_INDEX" val="1"/>
  <p:tag name="KSO_WM_UNIT_ID" val="custom233_4*a*1"/>
  <p:tag name="KSO_WM_UNIT_CLEAR" val="1"/>
  <p:tag name="KSO_WM_UNIT_LAYERLEVEL" val="1"/>
  <p:tag name="KSO_WM_UNIT_VALUE" val="12"/>
  <p:tag name="KSO_WM_UNIT_ISCONTENTSTITLE" val="0"/>
  <p:tag name="KSO_WM_UNIT_HIGHLIGHT" val="0"/>
  <p:tag name="KSO_WM_UNIT_COMPATIBLE" val="0"/>
  <p:tag name="KSO_WM_UNIT_PRESET_TEXT_INDEX" val="3"/>
  <p:tag name="KSO_WM_UNIT_PRESET_TEXT_LEN" val="12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1948</Words>
  <Application>Microsoft Office PowerPoint</Application>
  <PresentationFormat>全屏显示(16:9)</PresentationFormat>
  <Paragraphs>219</Paragraphs>
  <Slides>52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5" baseType="lpstr">
      <vt:lpstr>华文楷体</vt:lpstr>
      <vt:lpstr>Arial</vt:lpstr>
      <vt:lpstr>Times New Roman</vt:lpstr>
      <vt:lpstr>Impact</vt:lpstr>
      <vt:lpstr>Kaiti SC</vt:lpstr>
      <vt:lpstr>幼圆</vt:lpstr>
      <vt:lpstr>微软雅黑</vt:lpstr>
      <vt:lpstr>Calibri</vt:lpstr>
      <vt:lpstr>宋体</vt:lpstr>
      <vt:lpstr>楷体</vt:lpstr>
      <vt:lpstr>黑体</vt:lpstr>
      <vt:lpstr>Heiti SC Medium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114</cp:revision>
  <dcterms:created xsi:type="dcterms:W3CDTF">2017-03-17T02:28:00Z</dcterms:created>
  <dcterms:modified xsi:type="dcterms:W3CDTF">2020-10-09T04:37:02Z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