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82" r:id="rId2"/>
    <p:sldId id="284" r:id="rId3"/>
    <p:sldId id="258" r:id="rId4"/>
    <p:sldId id="298" r:id="rId5"/>
    <p:sldId id="306" r:id="rId6"/>
    <p:sldId id="299" r:id="rId7"/>
    <p:sldId id="300" r:id="rId8"/>
    <p:sldId id="265" r:id="rId9"/>
    <p:sldId id="301" r:id="rId10"/>
    <p:sldId id="302" r:id="rId11"/>
    <p:sldId id="303" r:id="rId12"/>
    <p:sldId id="304" r:id="rId13"/>
    <p:sldId id="305" r:id="rId14"/>
    <p:sldId id="267" r:id="rId15"/>
    <p:sldId id="289" r:id="rId16"/>
    <p:sldId id="307" r:id="rId17"/>
    <p:sldId id="308" r:id="rId18"/>
    <p:sldId id="309" r:id="rId19"/>
    <p:sldId id="310" r:id="rId20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华文行楷"/>
        <a:cs typeface="华文行楷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华文行楷"/>
        <a:cs typeface="华文行楷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华文行楷"/>
        <a:cs typeface="华文行楷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华文行楷"/>
        <a:cs typeface="华文行楷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华文行楷"/>
        <a:cs typeface="华文行楷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华文行楷"/>
        <a:cs typeface="华文行楷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华文行楷"/>
        <a:cs typeface="华文行楷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华文行楷"/>
        <a:cs typeface="华文行楷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华文行楷"/>
        <a:cs typeface="华文行楷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087" autoAdjust="0"/>
    <p:restoredTop sz="94620" autoAdjust="0"/>
  </p:normalViewPr>
  <p:slideViewPr>
    <p:cSldViewPr>
      <p:cViewPr>
        <p:scale>
          <a:sx n="100" d="100"/>
          <a:sy n="100" d="100"/>
        </p:scale>
        <p:origin x="717" y="-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77BDE4-5E68-4842-BB2A-F8994D40911B}" type="datetimeFigureOut">
              <a:rPr lang="zh-CN" altLang="en-US" smtClean="0"/>
              <a:t>2020/12/13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7E5F25-7189-433C-981D-D3AED3F0CA3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42393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E5F25-7189-433C-981D-D3AED3F0CA3C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65616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E5F25-7189-433C-981D-D3AED3F0CA3C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63493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E5F25-7189-433C-981D-D3AED3F0CA3C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09732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E5F25-7189-433C-981D-D3AED3F0CA3C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87906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E5F25-7189-433C-981D-D3AED3F0CA3C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82174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E5F25-7189-433C-981D-D3AED3F0CA3C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2241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E5F25-7189-433C-981D-D3AED3F0CA3C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240755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E5F25-7189-433C-981D-D3AED3F0CA3C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0206619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E5F25-7189-433C-981D-D3AED3F0CA3C}" type="slidenum">
              <a:rPr lang="zh-CN" altLang="en-US" smtClean="0"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93222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E5F25-7189-433C-981D-D3AED3F0CA3C}" type="slidenum">
              <a:rPr lang="zh-CN" altLang="en-US" smtClean="0"/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382627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E5F25-7189-433C-981D-D3AED3F0CA3C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142572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E5F25-7189-433C-981D-D3AED3F0CA3C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905434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E5F25-7189-433C-981D-D3AED3F0CA3C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220134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E5F25-7189-433C-981D-D3AED3F0CA3C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924757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E5F25-7189-433C-981D-D3AED3F0CA3C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93789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E5F25-7189-433C-981D-D3AED3F0CA3C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816966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E5F25-7189-433C-981D-D3AED3F0CA3C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540464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E5F25-7189-433C-981D-D3AED3F0CA3C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41892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981200"/>
            <a:ext cx="7772400" cy="1876428"/>
          </a:xfrm>
        </p:spPr>
        <p:txBody>
          <a:bodyPr anchor="b"/>
          <a:lstStyle>
            <a:lvl1pPr algn="ctr">
              <a:defRPr sz="4400" dirty="0">
                <a:ln w="1587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1750" dir="3600000" algn="tl" rotWithShape="0">
                    <a:srgbClr val="000000">
                      <a:alpha val="60000"/>
                    </a:srgbClr>
                  </a:outerShdw>
                </a:effectLst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57628"/>
            <a:ext cx="6400800" cy="175320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E01C85-E2D5-4DC6-9226-A2C786F11677}" type="datetimeFigureOut">
              <a:rPr lang="zh-CN" altLang="en-US"/>
              <a:pPr>
                <a:defRPr/>
              </a:pPr>
              <a:t>2020/12/13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954CDA-D76F-49D9-B4CD-9B0509C3241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4F256B-57D5-4283-9314-89D7E09EBBAB}" type="datetimeFigureOut">
              <a:rPr lang="zh-CN" altLang="en-US"/>
              <a:pPr>
                <a:defRPr/>
              </a:pPr>
              <a:t>2020/12/13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C3AAC3-5CDF-4B1E-BCAF-FBFCF877037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286644" y="274640"/>
            <a:ext cx="1400156" cy="5851525"/>
          </a:xfrm>
        </p:spPr>
        <p:txBody>
          <a:bodyPr vert="eaVert"/>
          <a:lstStyle>
            <a:lvl1pPr>
              <a:defRPr lang="zh-CN" altLang="en-US" dirty="0">
                <a:ln w="1587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1750" dir="3600000" algn="tl" rotWithShape="0">
                    <a:srgbClr val="000000">
                      <a:alpha val="60000"/>
                    </a:srgbClr>
                  </a:outerShdw>
                </a:effectLst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829444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7D533-1D28-4C75-BBBB-E6744663A71E}" type="datetimeFigureOut">
              <a:rPr lang="zh-CN" altLang="en-US"/>
              <a:pPr>
                <a:defRPr/>
              </a:pPr>
              <a:t>2020/12/13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074264-9372-42CF-8D2C-9C681B98CFA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1DC496-3E22-49AC-B993-D7B1A1FA85B3}" type="datetimeFigureOut">
              <a:rPr lang="zh-CN" altLang="en-US"/>
              <a:pPr>
                <a:defRPr/>
              </a:pPr>
              <a:t>2020/12/13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6D519B-616C-493E-AA0D-22309C1CFC2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3854150"/>
            <a:ext cx="7772400" cy="1860850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85800" y="2356428"/>
            <a:ext cx="7772400" cy="1501200"/>
          </a:xfrm>
        </p:spPr>
        <p:txBody>
          <a:bodyPr anchor="b"/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l">
              <a:buNone/>
              <a:defRPr sz="1800">
                <a:solidFill>
                  <a:schemeClr val="tx2"/>
                </a:solidFill>
              </a:defRPr>
            </a:lvl2pPr>
            <a:lvl3pPr marL="914400" indent="0" algn="l">
              <a:buNone/>
              <a:defRPr sz="1600">
                <a:solidFill>
                  <a:schemeClr val="tx2"/>
                </a:solidFill>
              </a:defRPr>
            </a:lvl3pPr>
            <a:lvl4pPr marL="1371600" indent="0" algn="l">
              <a:buNone/>
              <a:defRPr sz="1400">
                <a:solidFill>
                  <a:schemeClr val="tx2"/>
                </a:solidFill>
              </a:defRPr>
            </a:lvl4pPr>
            <a:lvl5pPr marL="1828800" indent="0" algn="l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4511E7-69B5-4B70-8EDE-141A2FB498D9}" type="datetimeFigureOut">
              <a:rPr lang="zh-CN" altLang="en-US"/>
              <a:pPr>
                <a:defRPr/>
              </a:pPr>
              <a:t>2020/12/13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BAEB5-211A-4FBB-AC82-22306E6CCFD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D9C41C-88AC-4F02-B49E-A39B8C9B3E19}" type="datetimeFigureOut">
              <a:rPr lang="zh-CN" altLang="en-US"/>
              <a:pPr>
                <a:defRPr/>
              </a:pPr>
              <a:t>2020/12/13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9B0B43-8775-498C-9621-7C9F7D20E5D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6E231-929C-4CB9-8149-B1A132330967}" type="datetimeFigureOut">
              <a:rPr lang="zh-CN" altLang="en-US"/>
              <a:pPr>
                <a:defRPr/>
              </a:pPr>
              <a:t>2020/12/13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9C1F94-B61E-48E7-863F-A1A5D0AADC7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796CF0-48B4-453C-9166-7FB56EDF4F88}" type="datetimeFigureOut">
              <a:rPr lang="zh-CN" altLang="en-US"/>
              <a:pPr>
                <a:defRPr/>
              </a:pPr>
              <a:t>2020/12/13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C97ADC-2EEF-4591-9349-135B3CE93AB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B30275-3FD9-4C62-B118-F0ED29AA3A1A}" type="datetimeFigureOut">
              <a:rPr lang="zh-CN" altLang="en-US"/>
              <a:pPr>
                <a:defRPr/>
              </a:pPr>
              <a:t>2020/12/13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9526C-EA9E-4A81-9221-C23FD6A8222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6258" y="381000"/>
            <a:ext cx="2667000" cy="1833554"/>
          </a:xfrm>
        </p:spPr>
        <p:txBody>
          <a:bodyPr/>
          <a:lstStyle>
            <a:lvl1pPr algn="l">
              <a:defRPr sz="3200" b="1" kern="1200" cap="all" spc="50">
                <a:ln w="15875"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352800" y="380999"/>
            <a:ext cx="5410200" cy="574516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326258" y="2214554"/>
            <a:ext cx="2667000" cy="391218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EA35B-ACDF-4BEC-9819-40D18023C4CF}" type="datetimeFigureOut">
              <a:rPr lang="zh-CN" altLang="en-US"/>
              <a:pPr>
                <a:defRPr/>
              </a:pPr>
              <a:t>2020/12/13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0268CE-2C68-4E11-9D06-EDFE4CE8FC6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7"/>
          <p:cNvGrpSpPr>
            <a:grpSpLocks/>
          </p:cNvGrpSpPr>
          <p:nvPr/>
        </p:nvGrpSpPr>
        <p:grpSpPr bwMode="auto">
          <a:xfrm>
            <a:off x="1581150" y="554038"/>
            <a:ext cx="7348538" cy="4741862"/>
            <a:chOff x="428596" y="553734"/>
            <a:chExt cx="7349244" cy="4741531"/>
          </a:xfrm>
        </p:grpSpPr>
        <p:sp>
          <p:nvSpPr>
            <p:cNvPr id="6" name="矩形 15"/>
            <p:cNvSpPr/>
            <p:nvPr/>
          </p:nvSpPr>
          <p:spPr>
            <a:xfrm rot="21480000">
              <a:off x="428596" y="580719"/>
              <a:ext cx="7339718" cy="4714546"/>
            </a:xfrm>
            <a:prstGeom prst="rect">
              <a:avLst/>
            </a:prstGeom>
            <a:ln w="1270" cap="flat" cmpd="sng" algn="ctr">
              <a:noFill/>
              <a:prstDash val="solid"/>
              <a:miter lim="800000"/>
            </a:ln>
            <a:effectLst>
              <a:outerShdw blurRad="54991" dist="17780" dir="5400000" algn="tl" rotWithShape="0">
                <a:srgbClr val="000000">
                  <a:alpha val="66000"/>
                </a:srgb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7" name="矩形 16"/>
            <p:cNvSpPr/>
            <p:nvPr/>
          </p:nvSpPr>
          <p:spPr>
            <a:xfrm rot="21540000">
              <a:off x="438122" y="571195"/>
              <a:ext cx="7339718" cy="4714546"/>
            </a:xfrm>
            <a:prstGeom prst="rect">
              <a:avLst/>
            </a:prstGeom>
            <a:ln w="1270" cap="flat" cmpd="sng" algn="ctr">
              <a:noFill/>
              <a:prstDash val="solid"/>
              <a:miter lim="800000"/>
            </a:ln>
            <a:effectLst>
              <a:outerShdw blurRad="54991" dist="17780" dir="5400000" algn="tl" rotWithShape="0">
                <a:srgbClr val="000000">
                  <a:alpha val="66000"/>
                </a:srgb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8" name="矩形 17"/>
            <p:cNvSpPr/>
            <p:nvPr/>
          </p:nvSpPr>
          <p:spPr>
            <a:xfrm>
              <a:off x="438122" y="553734"/>
              <a:ext cx="7339718" cy="4714546"/>
            </a:xfrm>
            <a:prstGeom prst="rect">
              <a:avLst/>
            </a:prstGeom>
            <a:ln w="1270" cap="flat" cmpd="sng" algn="ctr">
              <a:noFill/>
              <a:prstDash val="solid"/>
              <a:miter lim="800000"/>
            </a:ln>
            <a:effectLst>
              <a:outerShdw blurRad="54991" dist="17780" dir="5400000" algn="tl" rotWithShape="0">
                <a:srgbClr val="000000">
                  <a:alpha val="66000"/>
                </a:srgb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</p:grp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651912" y="612776"/>
            <a:ext cx="7215238" cy="4602175"/>
          </a:xfrm>
          <a:solidFill>
            <a:schemeClr val="bg2">
              <a:tint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  <a:endParaRPr lang="en-US" noProof="0"/>
          </a:p>
        </p:txBody>
      </p:sp>
      <p:sp useBgFill="1"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95295"/>
            <a:ext cx="1357290" cy="5691227"/>
          </a:xfrm>
          <a:noFill/>
        </p:spPr>
        <p:txBody>
          <a:bodyPr vert="eaVert"/>
          <a:lstStyle>
            <a:lvl1pPr algn="l">
              <a:defRPr lang="zh-CN" altLang="en-US" sz="3200" dirty="0">
                <a:ln w="1587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1750" dir="3600000" algn="tl" rotWithShape="0">
                    <a:srgbClr val="000000">
                      <a:alpha val="60000"/>
                    </a:srgbClr>
                  </a:outerShdw>
                </a:effectLst>
                <a:latin typeface="+mj-lt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14480" y="5481658"/>
            <a:ext cx="7215238" cy="804862"/>
          </a:xfrm>
        </p:spPr>
        <p:txBody>
          <a:bodyPr anchor="ctr"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9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BDE364-6A6E-4F4E-BBBA-8626AB6B6272}" type="datetimeFigureOut">
              <a:rPr lang="zh-CN" altLang="en-US"/>
              <a:pPr>
                <a:defRPr/>
              </a:pPr>
              <a:t>2020/12/13</a:t>
            </a:fld>
            <a:endParaRPr lang="zh-CN" altLang="en-US"/>
          </a:p>
        </p:txBody>
      </p:sp>
      <p:sp>
        <p:nvSpPr>
          <p:cNvPr id="10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1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2BA0E-26AB-4BD4-A250-2FD70DACDF3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8890">
              <a:contourClr>
                <a:schemeClr val="accent3">
                  <a:shade val="55000"/>
                </a:schemeClr>
              </a:contourClr>
            </a:sp3d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9525" y="6483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8C2FE596-D7AA-4609-A6F8-BC07109722C2}" type="datetimeFigureOut">
              <a:rPr lang="zh-CN" altLang="en-US"/>
              <a:pPr>
                <a:defRPr/>
              </a:pPr>
              <a:t>2020/12/13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483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992938" y="6483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66281B81-228E-4FC4-9BD0-1E6901EB166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2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 kern="1200" cap="all" spc="50" dirty="0">
          <a:ln w="15875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31750" dir="3600000" algn="tl" rotWithShape="0">
              <a:srgbClr val="000000">
                <a:alpha val="60000"/>
              </a:srgbClr>
            </a:outerShdw>
          </a:effectLst>
          <a:latin typeface="+mj-lt"/>
          <a:ea typeface="+mj-ea"/>
          <a:cs typeface="华文行楷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FFFFF"/>
          </a:solidFill>
          <a:latin typeface="Cambria" pitchFamily="18" charset="0"/>
          <a:ea typeface="华文行楷"/>
          <a:cs typeface="华文行楷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FFFFF"/>
          </a:solidFill>
          <a:latin typeface="Cambria" pitchFamily="18" charset="0"/>
          <a:ea typeface="华文行楷"/>
          <a:cs typeface="华文行楷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FFFFF"/>
          </a:solidFill>
          <a:latin typeface="Cambria" pitchFamily="18" charset="0"/>
          <a:ea typeface="华文行楷"/>
          <a:cs typeface="华文行楷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FFFFF"/>
          </a:solidFill>
          <a:latin typeface="Cambria" pitchFamily="18" charset="0"/>
          <a:ea typeface="华文行楷"/>
          <a:cs typeface="华文行楷"/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90000"/>
        <a:buFont typeface="Cambria" pitchFamily="18" charset="0"/>
        <a:buChar char="+"/>
        <a:defRPr sz="3200" kern="1200">
          <a:solidFill>
            <a:schemeClr val="tx1"/>
          </a:solidFill>
          <a:latin typeface="+mn-lt"/>
          <a:ea typeface="+mn-ea"/>
          <a:cs typeface="华文行楷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Font typeface="Cambria" pitchFamily="18" charset="0"/>
        <a:buChar char="–"/>
        <a:defRPr sz="2800" kern="1200">
          <a:solidFill>
            <a:schemeClr val="tx1"/>
          </a:solidFill>
          <a:latin typeface="+mn-lt"/>
          <a:ea typeface="+mn-ea"/>
          <a:cs typeface="华文行楷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 2" pitchFamily="18" charset="2"/>
        <a:buChar char="Ï"/>
        <a:defRPr sz="2400" kern="1200">
          <a:solidFill>
            <a:schemeClr val="tx1"/>
          </a:solidFill>
          <a:latin typeface="+mn-lt"/>
          <a:ea typeface="+mn-ea"/>
          <a:cs typeface="华文行楷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90000"/>
        <a:buFont typeface="Calibri" pitchFamily="34" charset="0"/>
        <a:buChar char="÷"/>
        <a:defRPr sz="2000" kern="1200">
          <a:solidFill>
            <a:schemeClr val="tx1"/>
          </a:solidFill>
          <a:latin typeface="+mn-lt"/>
          <a:ea typeface="+mn-ea"/>
          <a:cs typeface="华文行楷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Font typeface="Cambria" pitchFamily="18" charset="0"/>
        <a:buChar char="="/>
        <a:defRPr sz="2000" kern="1200">
          <a:solidFill>
            <a:schemeClr val="tx1"/>
          </a:solidFill>
          <a:latin typeface="+mn-lt"/>
          <a:ea typeface="+mn-ea"/>
          <a:cs typeface="华文行楷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../../../../../../../Desktop/&#29992;&#23383;&#27597;&#34920;&#31034;&#25968;&#65288;&#35268;&#21017;&#65289;.mp4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hyperlink" Target="&#23383;&#27597;&#34920;&#31034;&#25968;&#30340;&#35268;&#21017;.mp4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hyperlink" Target="Untitled.mp3" TargetMode="External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图片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3850" y="-242888"/>
            <a:ext cx="9753600" cy="7315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 descr="hb"/>
          <p:cNvPicPr>
            <a:picLocks noChangeAspect="1" noChangeArrowheads="1"/>
          </p:cNvPicPr>
          <p:nvPr/>
        </p:nvPicPr>
        <p:blipFill>
          <a:blip r:embed="rId4">
            <a:lum brigh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00" y="1052513"/>
            <a:ext cx="8172450" cy="396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1223963" y="234950"/>
            <a:ext cx="7164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kumimoji="1" lang="zh-CN" altLang="en-US" sz="2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宋体" pitchFamily="2" charset="-122"/>
              </a:rPr>
              <a:t>义务教育课程标准实验教科书苏教版五年级上册</a:t>
            </a:r>
          </a:p>
        </p:txBody>
      </p:sp>
      <p:sp>
        <p:nvSpPr>
          <p:cNvPr id="6149" name="WordArt 5"/>
          <p:cNvSpPr>
            <a:spLocks noChangeArrowheads="1" noChangeShapeType="1" noTextEdit="1"/>
          </p:cNvSpPr>
          <p:nvPr/>
        </p:nvSpPr>
        <p:spPr bwMode="auto">
          <a:xfrm>
            <a:off x="1908175" y="2276475"/>
            <a:ext cx="5184775" cy="1150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zh-CN" altLang="en-US" sz="3600" b="1" kern="1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3300">
                    <a:alpha val="83136"/>
                  </a:srgbClr>
                </a:solidFill>
                <a:effectLst>
                  <a:outerShdw dist="35921" dir="2700000" algn="ctr" rotWithShape="0">
                    <a:srgbClr val="808080"/>
                  </a:outerShdw>
                </a:effectLst>
                <a:latin typeface="黑体"/>
                <a:ea typeface="黑体"/>
              </a:rPr>
              <a:t>用字母表示数</a:t>
            </a:r>
          </a:p>
        </p:txBody>
      </p:sp>
    </p:spTree>
    <p:extLst>
      <p:ext uri="{BB962C8B-B14F-4D97-AF65-F5344CB8AC3E}">
        <p14:creationId xmlns:p14="http://schemas.microsoft.com/office/powerpoint/2010/main" val="81017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836712"/>
            <a:ext cx="2376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加、减法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60032" y="836712"/>
            <a:ext cx="2376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乘</a:t>
            </a:r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法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475656" y="1628800"/>
            <a:ext cx="1709936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  <a:sym typeface="Wingdings 2" pitchFamily="18" charset="2"/>
              </a:rPr>
              <a:t>n+3</a:t>
            </a:r>
          </a:p>
          <a:p>
            <a:r>
              <a:rPr lang="en-US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  <a:sym typeface="Wingdings 2" pitchFamily="18" charset="2"/>
              </a:rPr>
              <a:t>n-4</a:t>
            </a:r>
          </a:p>
          <a:p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  <a:sym typeface="Wingdings 2" pitchFamily="18" charset="2"/>
              </a:rPr>
              <a:t>a-12</a:t>
            </a:r>
          </a:p>
          <a:p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  <a:sym typeface="Wingdings 2" pitchFamily="18" charset="2"/>
              </a:rPr>
              <a:t>35-x+y</a:t>
            </a:r>
          </a:p>
          <a:p>
            <a:endParaRPr lang="en-US" altLang="zh-CN" b="1" dirty="0">
              <a:latin typeface="黑体" panose="02010609060101010101" pitchFamily="49" charset="-122"/>
              <a:ea typeface="黑体" panose="02010609060101010101" pitchFamily="49" charset="-122"/>
              <a:sym typeface="Wingdings 2" pitchFamily="18" charset="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4048" y="1483043"/>
            <a:ext cx="172819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en-US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  <a:sym typeface="Wingdings 2" pitchFamily="18" charset="2"/>
              </a:rPr>
              <a:t>3</a:t>
            </a:r>
          </a:p>
          <a:p>
            <a:r>
              <a:rPr lang="en-US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  <a:sym typeface="Wingdings 2" pitchFamily="18" charset="2"/>
              </a:rPr>
              <a:t>33</a:t>
            </a:r>
          </a:p>
          <a:p>
            <a:r>
              <a:rPr lang="en-US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  <a:sym typeface="Wingdings 2" pitchFamily="18" charset="2"/>
              </a:rPr>
              <a:t>a4</a:t>
            </a:r>
          </a:p>
          <a:p>
            <a:r>
              <a:rPr lang="en-US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  <a:sym typeface="Wingdings 2" pitchFamily="18" charset="2"/>
              </a:rPr>
              <a:t>4a</a:t>
            </a:r>
          </a:p>
          <a:p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  <a:sym typeface="Wingdings 2" pitchFamily="18" charset="2"/>
              </a:rPr>
              <a:t>n2</a:t>
            </a:r>
          </a:p>
          <a:p>
            <a:r>
              <a:rPr lang="en-US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  <a:sym typeface="Wingdings 2" pitchFamily="18" charset="2"/>
              </a:rPr>
              <a:t>15</a:t>
            </a:r>
            <a:r>
              <a:rPr lang="en-US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  <a:sym typeface="Wingdings 2" pitchFamily="18" charset="2"/>
              </a:rPr>
              <a:t>n</a:t>
            </a:r>
          </a:p>
          <a:p>
            <a:r>
              <a:rPr lang="en-US" altLang="zh-CN" sz="3200" b="1" dirty="0" err="1" smtClean="0">
                <a:latin typeface="黑体" panose="02010609060101010101" pitchFamily="49" charset="-122"/>
                <a:ea typeface="黑体" panose="02010609060101010101" pitchFamily="49" charset="-122"/>
                <a:sym typeface="Wingdings 2" pitchFamily="18" charset="2"/>
              </a:rPr>
              <a:t>cd</a:t>
            </a:r>
            <a:endParaRPr lang="en-US" altLang="zh-CN" sz="3200" b="1" dirty="0" smtClean="0">
              <a:latin typeface="黑体" panose="02010609060101010101" pitchFamily="49" charset="-122"/>
              <a:ea typeface="黑体" panose="02010609060101010101" pitchFamily="49" charset="-122"/>
              <a:sym typeface="Wingdings 2" pitchFamily="18" charset="2"/>
            </a:endParaRPr>
          </a:p>
          <a:p>
            <a:r>
              <a:rPr lang="en-US" altLang="zh-CN" sz="3200" b="1" dirty="0" err="1" smtClean="0">
                <a:latin typeface="黑体" panose="02010609060101010101" pitchFamily="49" charset="-122"/>
                <a:ea typeface="黑体" panose="02010609060101010101" pitchFamily="49" charset="-122"/>
                <a:sym typeface="Wingdings 2" pitchFamily="18" charset="2"/>
              </a:rPr>
              <a:t>aa</a:t>
            </a:r>
            <a:endParaRPr lang="zh-CN" altLang="en-US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9996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37720" y="836711"/>
            <a:ext cx="2376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乘</a:t>
            </a:r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法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18868" y="1483042"/>
            <a:ext cx="172819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3200" b="1" dirty="0" smtClean="0">
              <a:latin typeface="黑体" panose="02010609060101010101" pitchFamily="49" charset="-122"/>
              <a:ea typeface="黑体" panose="02010609060101010101" pitchFamily="49" charset="-122"/>
              <a:sym typeface="Wingdings 2" pitchFamily="18" charset="2"/>
            </a:endParaRPr>
          </a:p>
          <a:p>
            <a:endParaRPr lang="en-US" altLang="zh-CN" sz="3200" b="1" dirty="0">
              <a:latin typeface="黑体" panose="02010609060101010101" pitchFamily="49" charset="-122"/>
              <a:ea typeface="黑体" panose="02010609060101010101" pitchFamily="49" charset="-122"/>
              <a:sym typeface="Wingdings 2" pitchFamily="18" charset="2"/>
            </a:endParaRPr>
          </a:p>
          <a:p>
            <a:r>
              <a:rPr lang="en-US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  <a:sym typeface="Wingdings 2" pitchFamily="18" charset="2"/>
              </a:rPr>
              <a:t>a4</a:t>
            </a:r>
          </a:p>
          <a:p>
            <a:r>
              <a:rPr lang="en-US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  <a:sym typeface="Wingdings 2" pitchFamily="18" charset="2"/>
              </a:rPr>
              <a:t>4a</a:t>
            </a:r>
          </a:p>
          <a:p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  <a:sym typeface="Wingdings 2" pitchFamily="18" charset="2"/>
              </a:rPr>
              <a:t>n2</a:t>
            </a:r>
          </a:p>
          <a:p>
            <a:r>
              <a:rPr lang="en-US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  <a:sym typeface="Wingdings 2" pitchFamily="18" charset="2"/>
              </a:rPr>
              <a:t>15</a:t>
            </a:r>
            <a:r>
              <a:rPr lang="en-US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  <a:sym typeface="Wingdings 2" pitchFamily="18" charset="2"/>
              </a:rPr>
              <a:t>n</a:t>
            </a:r>
          </a:p>
          <a:p>
            <a:r>
              <a:rPr lang="en-US" altLang="zh-CN" sz="3200" b="1" dirty="0" err="1" smtClean="0">
                <a:latin typeface="黑体" panose="02010609060101010101" pitchFamily="49" charset="-122"/>
                <a:ea typeface="黑体" panose="02010609060101010101" pitchFamily="49" charset="-122"/>
                <a:sym typeface="Wingdings 2" pitchFamily="18" charset="2"/>
              </a:rPr>
              <a:t>cd</a:t>
            </a:r>
            <a:endParaRPr lang="en-US" altLang="zh-CN" sz="3200" b="1" dirty="0" smtClean="0">
              <a:latin typeface="黑体" panose="02010609060101010101" pitchFamily="49" charset="-122"/>
              <a:ea typeface="黑体" panose="02010609060101010101" pitchFamily="49" charset="-122"/>
              <a:sym typeface="Wingdings 2" pitchFamily="18" charset="2"/>
            </a:endParaRPr>
          </a:p>
          <a:p>
            <a:r>
              <a:rPr lang="en-US" altLang="zh-CN" sz="3200" b="1" dirty="0" err="1" smtClean="0">
                <a:latin typeface="黑体" panose="02010609060101010101" pitchFamily="49" charset="-122"/>
                <a:ea typeface="黑体" panose="02010609060101010101" pitchFamily="49" charset="-122"/>
                <a:sym typeface="Wingdings 2" pitchFamily="18" charset="2"/>
              </a:rPr>
              <a:t>aa</a:t>
            </a:r>
            <a:endParaRPr lang="zh-CN" altLang="en-US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4716016" y="1484784"/>
            <a:ext cx="1440160" cy="100811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6" name="直接连接符 5"/>
          <p:cNvCxnSpPr/>
          <p:nvPr/>
        </p:nvCxnSpPr>
        <p:spPr>
          <a:xfrm>
            <a:off x="3995936" y="2060848"/>
            <a:ext cx="64807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403648" y="1700808"/>
            <a:ext cx="2520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数与数相乘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4716016" y="2564904"/>
            <a:ext cx="1440160" cy="1872208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9" name="直接连接符 8"/>
          <p:cNvCxnSpPr/>
          <p:nvPr/>
        </p:nvCxnSpPr>
        <p:spPr>
          <a:xfrm>
            <a:off x="3995936" y="3645024"/>
            <a:ext cx="64807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043608" y="3284984"/>
            <a:ext cx="3168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数与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字母</a:t>
            </a:r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相乘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4709914" y="4506804"/>
            <a:ext cx="1440160" cy="1008112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2" name="直接连接符 11"/>
          <p:cNvCxnSpPr/>
          <p:nvPr/>
        </p:nvCxnSpPr>
        <p:spPr>
          <a:xfrm>
            <a:off x="3979193" y="5047734"/>
            <a:ext cx="64807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11560" y="4687694"/>
            <a:ext cx="34923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字母</a:t>
            </a:r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与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字母</a:t>
            </a:r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相乘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956648" y="163718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sp>
        <p:nvSpPr>
          <p:cNvPr id="16" name="矩形 15"/>
          <p:cNvSpPr/>
          <p:nvPr/>
        </p:nvSpPr>
        <p:spPr>
          <a:xfrm>
            <a:off x="4737720" y="1450231"/>
            <a:ext cx="156247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  <a:sym typeface="Wingdings 2" pitchFamily="18" charset="2"/>
              </a:rPr>
              <a:t>3</a:t>
            </a:r>
          </a:p>
          <a:p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  <a:sym typeface="Wingdings 2" pitchFamily="18" charset="2"/>
              </a:rPr>
              <a:t>33</a:t>
            </a:r>
          </a:p>
        </p:txBody>
      </p:sp>
    </p:spTree>
    <p:extLst>
      <p:ext uri="{BB962C8B-B14F-4D97-AF65-F5344CB8AC3E}">
        <p14:creationId xmlns:p14="http://schemas.microsoft.com/office/powerpoint/2010/main" val="620663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  <p:bldP spid="8" grpId="0" animBg="1"/>
      <p:bldP spid="10" grpId="0"/>
      <p:bldP spid="11" grpId="0" animBg="1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18868" y="1483042"/>
            <a:ext cx="172819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3200" b="1" dirty="0" smtClean="0">
              <a:latin typeface="黑体" panose="02010609060101010101" pitchFamily="49" charset="-122"/>
              <a:ea typeface="黑体" panose="02010609060101010101" pitchFamily="49" charset="-122"/>
              <a:sym typeface="Wingdings 2" pitchFamily="18" charset="2"/>
            </a:endParaRPr>
          </a:p>
          <a:p>
            <a:endParaRPr lang="en-US" altLang="zh-CN" sz="3200" b="1" dirty="0">
              <a:latin typeface="黑体" panose="02010609060101010101" pitchFamily="49" charset="-122"/>
              <a:ea typeface="黑体" panose="02010609060101010101" pitchFamily="49" charset="-122"/>
              <a:sym typeface="Wingdings 2" pitchFamily="18" charset="2"/>
            </a:endParaRPr>
          </a:p>
          <a:p>
            <a:r>
              <a:rPr lang="en-US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  <a:sym typeface="Wingdings 2" pitchFamily="18" charset="2"/>
              </a:rPr>
              <a:t>a4</a:t>
            </a:r>
          </a:p>
          <a:p>
            <a:r>
              <a:rPr lang="en-US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  <a:sym typeface="Wingdings 2" pitchFamily="18" charset="2"/>
              </a:rPr>
              <a:t>4a</a:t>
            </a:r>
          </a:p>
          <a:p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  <a:sym typeface="Wingdings 2" pitchFamily="18" charset="2"/>
              </a:rPr>
              <a:t>n2</a:t>
            </a:r>
          </a:p>
          <a:p>
            <a:r>
              <a:rPr lang="en-US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  <a:sym typeface="Wingdings 2" pitchFamily="18" charset="2"/>
              </a:rPr>
              <a:t>15</a:t>
            </a:r>
            <a:r>
              <a:rPr lang="en-US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  <a:sym typeface="Wingdings 2" pitchFamily="18" charset="2"/>
              </a:rPr>
              <a:t>n</a:t>
            </a:r>
          </a:p>
          <a:p>
            <a:r>
              <a:rPr lang="en-US" altLang="zh-CN" sz="3200" b="1" dirty="0" err="1" smtClean="0">
                <a:latin typeface="黑体" panose="02010609060101010101" pitchFamily="49" charset="-122"/>
                <a:ea typeface="黑体" panose="02010609060101010101" pitchFamily="49" charset="-122"/>
                <a:sym typeface="Wingdings 2" pitchFamily="18" charset="2"/>
              </a:rPr>
              <a:t>cd</a:t>
            </a:r>
            <a:endParaRPr lang="en-US" altLang="zh-CN" sz="3200" b="1" dirty="0" smtClean="0">
              <a:latin typeface="黑体" panose="02010609060101010101" pitchFamily="49" charset="-122"/>
              <a:ea typeface="黑体" panose="02010609060101010101" pitchFamily="49" charset="-122"/>
              <a:sym typeface="Wingdings 2" pitchFamily="18" charset="2"/>
            </a:endParaRPr>
          </a:p>
          <a:p>
            <a:r>
              <a:rPr lang="en-US" altLang="zh-CN" sz="3200" b="1" dirty="0" err="1" smtClean="0">
                <a:latin typeface="黑体" panose="02010609060101010101" pitchFamily="49" charset="-122"/>
                <a:ea typeface="黑体" panose="02010609060101010101" pitchFamily="49" charset="-122"/>
                <a:sym typeface="Wingdings 2" pitchFamily="18" charset="2"/>
              </a:rPr>
              <a:t>aa</a:t>
            </a:r>
            <a:endParaRPr lang="zh-CN" altLang="en-US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716016" y="2564904"/>
            <a:ext cx="1440160" cy="1872208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7" name="直接连接符 6"/>
          <p:cNvCxnSpPr/>
          <p:nvPr/>
        </p:nvCxnSpPr>
        <p:spPr>
          <a:xfrm>
            <a:off x="3995936" y="3645024"/>
            <a:ext cx="64807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043608" y="3284984"/>
            <a:ext cx="3168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数与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字母</a:t>
            </a:r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相乘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4709914" y="4506804"/>
            <a:ext cx="1440160" cy="1008112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0" name="直接连接符 9"/>
          <p:cNvCxnSpPr/>
          <p:nvPr/>
        </p:nvCxnSpPr>
        <p:spPr>
          <a:xfrm>
            <a:off x="3979193" y="5047734"/>
            <a:ext cx="64807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11560" y="4687694"/>
            <a:ext cx="34923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字母</a:t>
            </a:r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与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字母</a:t>
            </a:r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相乘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3" name="TextBox 12">
            <a:hlinkClick r:id="rId3" action="ppaction://hlinkfile"/>
          </p:cNvPr>
          <p:cNvSpPr txBox="1"/>
          <p:nvPr/>
        </p:nvSpPr>
        <p:spPr>
          <a:xfrm>
            <a:off x="1691680" y="1483042"/>
            <a:ext cx="6336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hlinkClick r:id="rId4" action="ppaction://hlinkfile"/>
              </a:rPr>
              <a:t>含有字母的乘法式子</a:t>
            </a:r>
            <a:endParaRPr lang="zh-CN" altLang="en-US" sz="36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53220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58490" y="1356593"/>
            <a:ext cx="123724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  <a:sym typeface="Wingdings 2" pitchFamily="18" charset="2"/>
              </a:rPr>
              <a:t>a4</a:t>
            </a:r>
          </a:p>
          <a:p>
            <a:r>
              <a:rPr lang="en-US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  <a:sym typeface="Wingdings 2" pitchFamily="18" charset="2"/>
              </a:rPr>
              <a:t>4a</a:t>
            </a:r>
          </a:p>
          <a:p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  <a:sym typeface="Wingdings 2" pitchFamily="18" charset="2"/>
              </a:rPr>
              <a:t>n2</a:t>
            </a:r>
          </a:p>
          <a:p>
            <a:r>
              <a:rPr lang="en-US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  <a:sym typeface="Wingdings 2" pitchFamily="18" charset="2"/>
              </a:rPr>
              <a:t>15</a:t>
            </a:r>
            <a:r>
              <a:rPr lang="en-US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  <a:sym typeface="Wingdings 2" pitchFamily="18" charset="2"/>
              </a:rPr>
              <a:t>n</a:t>
            </a:r>
          </a:p>
          <a:p>
            <a:r>
              <a:rPr lang="en-US" altLang="zh-CN" sz="3200" b="1" dirty="0" err="1" smtClean="0">
                <a:latin typeface="黑体" panose="02010609060101010101" pitchFamily="49" charset="-122"/>
                <a:ea typeface="黑体" panose="02010609060101010101" pitchFamily="49" charset="-122"/>
                <a:sym typeface="Wingdings 2" pitchFamily="18" charset="2"/>
              </a:rPr>
              <a:t>cd</a:t>
            </a:r>
            <a:endParaRPr lang="en-US" altLang="zh-CN" sz="3200" b="1" dirty="0" smtClean="0">
              <a:latin typeface="黑体" panose="02010609060101010101" pitchFamily="49" charset="-122"/>
              <a:ea typeface="黑体" panose="02010609060101010101" pitchFamily="49" charset="-122"/>
              <a:sym typeface="Wingdings 2" pitchFamily="18" charset="2"/>
            </a:endParaRPr>
          </a:p>
          <a:p>
            <a:r>
              <a:rPr lang="en-US" altLang="zh-CN" sz="3200" b="1" dirty="0" err="1" smtClean="0">
                <a:latin typeface="黑体" panose="02010609060101010101" pitchFamily="49" charset="-122"/>
                <a:ea typeface="黑体" panose="02010609060101010101" pitchFamily="49" charset="-122"/>
                <a:sym typeface="Wingdings 2" pitchFamily="18" charset="2"/>
              </a:rPr>
              <a:t>aa</a:t>
            </a:r>
            <a:endParaRPr lang="zh-CN" altLang="en-US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7963" y="476672"/>
            <a:ext cx="6336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含有</a:t>
            </a:r>
            <a:r>
              <a:rPr lang="zh-CN" altLang="en-US" sz="3600" b="1" dirty="0" smtClean="0">
                <a:solidFill>
                  <a:srgbClr val="FF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字母</a:t>
            </a:r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的乘法式子的简写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0" name="右大括号 9"/>
          <p:cNvSpPr/>
          <p:nvPr/>
        </p:nvSpPr>
        <p:spPr>
          <a:xfrm>
            <a:off x="2015716" y="1484784"/>
            <a:ext cx="216024" cy="792088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2231740" y="1588440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=4 a</a:t>
            </a:r>
            <a:endParaRPr lang="zh-CN" altLang="en-US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2796606" y="1886774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椭圆 12"/>
          <p:cNvSpPr/>
          <p:nvPr/>
        </p:nvSpPr>
        <p:spPr>
          <a:xfrm>
            <a:off x="2796606" y="2636912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31740" y="2276872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=2 n</a:t>
            </a:r>
            <a:endParaRPr lang="zh-CN" altLang="en-US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5" name="椭圆 14"/>
          <p:cNvSpPr/>
          <p:nvPr/>
        </p:nvSpPr>
        <p:spPr>
          <a:xfrm>
            <a:off x="3010704" y="3212976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2231938" y="2861647"/>
            <a:ext cx="1339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=15 n</a:t>
            </a:r>
            <a:endParaRPr lang="zh-CN" altLang="en-US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7" name="椭圆 16"/>
          <p:cNvSpPr/>
          <p:nvPr/>
        </p:nvSpPr>
        <p:spPr>
          <a:xfrm>
            <a:off x="2760601" y="3717032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2195735" y="3356992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=c d</a:t>
            </a:r>
            <a:endParaRPr lang="zh-CN" altLang="en-US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9" name="椭圆 18"/>
          <p:cNvSpPr/>
          <p:nvPr/>
        </p:nvSpPr>
        <p:spPr>
          <a:xfrm>
            <a:off x="2760602" y="4155430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2195736" y="3795390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=a </a:t>
            </a:r>
            <a:r>
              <a:rPr lang="en-US" altLang="zh-CN" sz="3200" b="1" dirty="0" err="1" smtClean="0">
                <a:latin typeface="黑体" panose="02010609060101010101" pitchFamily="49" charset="-122"/>
                <a:ea typeface="黑体" panose="02010609060101010101" pitchFamily="49" charset="-122"/>
              </a:rPr>
              <a:t>a</a:t>
            </a:r>
            <a:endParaRPr lang="zh-CN" altLang="en-US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200251" y="1588439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=4a</a:t>
            </a:r>
            <a:endParaRPr lang="zh-CN" altLang="en-US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200251" y="2274636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=2n</a:t>
            </a:r>
            <a:endParaRPr lang="zh-CN" altLang="en-US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336254" y="2828751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=15n</a:t>
            </a:r>
            <a:endParaRPr lang="zh-CN" altLang="en-US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152277" y="3356991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=cd</a:t>
            </a:r>
            <a:endParaRPr lang="zh-CN" altLang="en-US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3173981" y="3842990"/>
                <a:ext cx="115212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3200" b="1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3200" i="1">
                            <a:latin typeface="Cambria Math"/>
                            <a:ea typeface="黑体" pitchFamily="2" charset="-122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altLang="zh-CN" sz="3200" dirty="0">
                            <a:latin typeface="黑体" panose="02010609060101010101" pitchFamily="49" charset="-122"/>
                            <a:ea typeface="黑体" panose="02010609060101010101" pitchFamily="49" charset="-122"/>
                          </a:rPr>
                          <m:t>ɑ</m:t>
                        </m:r>
                      </m:e>
                      <m:sup>
                        <m:r>
                          <a:rPr lang="en-US" altLang="zh-CN" sz="3200">
                            <a:latin typeface="Cambria Math"/>
                            <a:ea typeface="黑体" pitchFamily="2" charset="-122"/>
                          </a:rPr>
                          <m:t>2</m:t>
                        </m:r>
                      </m:sup>
                    </m:sSup>
                  </m:oMath>
                </a14:m>
                <a:endParaRPr lang="zh-CN" altLang="en-US" sz="3200" b="1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3981" y="3842990"/>
                <a:ext cx="1152128" cy="584775"/>
              </a:xfrm>
              <a:prstGeom prst="rect">
                <a:avLst/>
              </a:prstGeom>
              <a:blipFill rotWithShape="1">
                <a:blip r:embed="rId3"/>
                <a:stretch>
                  <a:fillRect l="-13757" t="-16667" b="-3020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704005" y="4878228"/>
            <a:ext cx="60486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注：</a:t>
            </a:r>
            <a:r>
              <a:rPr lang="zh-CN" altLang="en-US" sz="2800" b="1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在含有字母的式子里，加号、减号、除号都不能省略。</a:t>
            </a:r>
            <a:endParaRPr lang="zh-CN" altLang="en-US" sz="2800" b="1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8225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 animBg="1"/>
      <p:bldP spid="14" grpId="0"/>
      <p:bldP spid="15" grpId="0" animBg="1"/>
      <p:bldP spid="16" grpId="0"/>
      <p:bldP spid="17" grpId="0" animBg="1"/>
      <p:bldP spid="18" grpId="0"/>
      <p:bldP spid="19" grpId="0" animBg="1"/>
      <p:bldP spid="20" grpId="0"/>
      <p:bldP spid="22" grpId="0"/>
      <p:bldP spid="23" grpId="0"/>
      <p:bldP spid="24" grpId="0"/>
      <p:bldP spid="25" grpId="0"/>
      <p:bldP spid="26" grpId="0"/>
      <p:bldP spid="2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zh-CN" altLang="en-US">
              <a:cs typeface="+mj-cs"/>
            </a:endParaRPr>
          </a:p>
        </p:txBody>
      </p:sp>
      <p:sp>
        <p:nvSpPr>
          <p:cNvPr id="22531" name="内容占位符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blipFill rotWithShape="1">
            <a:blip r:embed="rId3"/>
            <a:stretch>
              <a:fillRect l="-1852" t="-1677"/>
            </a:stretch>
          </a:blipFill>
        </p:spPr>
        <p:txBody>
          <a:bodyPr/>
          <a:lstStyle/>
          <a:p>
            <a:pPr marL="0" indent="0">
              <a:buNone/>
              <a:defRPr/>
            </a:pPr>
            <a:endParaRPr lang="zh-CN" altLang="en-US" dirty="0">
              <a:noFill/>
            </a:endParaRPr>
          </a:p>
        </p:txBody>
      </p:sp>
      <p:grpSp>
        <p:nvGrpSpPr>
          <p:cNvPr id="24580" name="组合 3"/>
          <p:cNvGrpSpPr>
            <a:grpSpLocks/>
          </p:cNvGrpSpPr>
          <p:nvPr/>
        </p:nvGrpSpPr>
        <p:grpSpPr bwMode="auto">
          <a:xfrm rot="-652727">
            <a:off x="-232705" y="126222"/>
            <a:ext cx="2666537" cy="1142017"/>
            <a:chOff x="3398658" y="184939"/>
            <a:chExt cx="4074874" cy="1442929"/>
          </a:xfrm>
        </p:grpSpPr>
        <p:sp>
          <p:nvSpPr>
            <p:cNvPr id="5" name="圆角矩形 4"/>
            <p:cNvSpPr/>
            <p:nvPr/>
          </p:nvSpPr>
          <p:spPr>
            <a:xfrm>
              <a:off x="3850716" y="763371"/>
              <a:ext cx="3025327" cy="864497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6" name="矩形 5"/>
            <p:cNvSpPr/>
            <p:nvPr/>
          </p:nvSpPr>
          <p:spPr>
            <a:xfrm>
              <a:off x="3398658" y="764915"/>
              <a:ext cx="4074874" cy="816634"/>
            </a:xfrm>
            <a:prstGeom prst="rect">
              <a:avLst/>
            </a:prstGeom>
            <a:noFill/>
          </p:spPr>
          <p:txBody>
            <a:bodyPr wrap="none">
              <a:spAutoFit/>
              <a:scene3d>
                <a:camera prst="orthographicFront"/>
                <a:lightRig rig="brightRoom" dir="t"/>
              </a:scene3d>
              <a:sp3d contourW="6350" prstMaterial="plastic">
                <a:bevelT w="20320" h="20320" prst="angle"/>
                <a:contourClr>
                  <a:schemeClr val="accent1">
                    <a:tint val="100000"/>
                    <a:shade val="100000"/>
                    <a:hueMod val="100000"/>
                    <a:satMod val="100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3600" b="1" cap="all" dirty="0">
                  <a:ln/>
                  <a:solidFill>
                    <a:srgbClr val="0070C0"/>
                  </a:solidFill>
                  <a:effectLst>
                    <a:outerShdw blurRad="19685" dist="12700" dir="5400000" algn="tl" rotWithShape="0">
                      <a:schemeClr val="accent1">
                        <a:satMod val="130000"/>
                        <a:alpha val="60000"/>
                      </a:schemeClr>
                    </a:outerShdw>
                    <a:reflection blurRad="10000" stA="55000" endPos="48000" dist="500" dir="5400000" sy="-100000" algn="bl" rotWithShape="0"/>
                  </a:effectLst>
                  <a:latin typeface="宋体" panose="02010600030101010101" pitchFamily="2" charset="-122"/>
                  <a:ea typeface="宋体" panose="02010600030101010101" pitchFamily="2" charset="-122"/>
                  <a:cs typeface="+mn-cs"/>
                </a:rPr>
                <a:t>达标检测</a:t>
              </a:r>
            </a:p>
          </p:txBody>
        </p:sp>
        <p:cxnSp>
          <p:nvCxnSpPr>
            <p:cNvPr id="7" name="直接连接符 6"/>
            <p:cNvCxnSpPr/>
            <p:nvPr/>
          </p:nvCxnSpPr>
          <p:spPr>
            <a:xfrm flipV="1">
              <a:off x="4489409" y="188425"/>
              <a:ext cx="866646" cy="575662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接连接符 7"/>
            <p:cNvCxnSpPr/>
            <p:nvPr/>
          </p:nvCxnSpPr>
          <p:spPr>
            <a:xfrm flipH="1" flipV="1">
              <a:off x="5339646" y="184939"/>
              <a:ext cx="657129" cy="569645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3203575" y="2133600"/>
            <a:ext cx="24479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200" dirty="0">
                <a:latin typeface="黑体" pitchFamily="49" charset="-122"/>
                <a:ea typeface="黑体" pitchFamily="49" charset="-122"/>
              </a:rPr>
              <a:t>4b</a:t>
            </a:r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3276600" y="2700338"/>
            <a:ext cx="24479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200">
                <a:latin typeface="黑体" pitchFamily="49" charset="-122"/>
                <a:ea typeface="黑体" pitchFamily="49" charset="-122"/>
              </a:rPr>
              <a:t>5x</a:t>
            </a:r>
          </a:p>
        </p:txBody>
      </p:sp>
      <p:sp>
        <p:nvSpPr>
          <p:cNvPr id="13" name="矩形 12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267744" y="3924345"/>
            <a:ext cx="2448272" cy="584775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zh-CN" altLang="en-US">
                <a:noFill/>
              </a:rPr>
              <a:t> 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3181350" y="3340100"/>
            <a:ext cx="2447925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200">
                <a:latin typeface="黑体" pitchFamily="49" charset="-122"/>
                <a:ea typeface="黑体" pitchFamily="49" charset="-122"/>
              </a:rPr>
              <a:t>ɑ</a:t>
            </a:r>
            <a:r>
              <a:rPr lang="en-US" altLang="zh-CN" sz="3200">
                <a:latin typeface="黑体" pitchFamily="49" charset="-122"/>
                <a:ea typeface="黑体" pitchFamily="49" charset="-122"/>
                <a:sym typeface="Wingdings 2" pitchFamily="18" charset="2"/>
              </a:rPr>
              <a:t>c</a:t>
            </a:r>
          </a:p>
        </p:txBody>
      </p:sp>
      <p:sp>
        <p:nvSpPr>
          <p:cNvPr id="15" name="矩形 14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411760" y="4509120"/>
            <a:ext cx="2448272" cy="584775"/>
          </a:xfrm>
          <a:prstGeom prst="rect">
            <a:avLst/>
          </a:prstGeom>
          <a:blipFill rotWithShape="1">
            <a:blip r:embed="rId5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zh-CN" altLang="en-US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图片 3792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" name="圆角矩形 14"/>
          <p:cNvSpPr>
            <a:spLocks noChangeArrowheads="1"/>
          </p:cNvSpPr>
          <p:nvPr/>
        </p:nvSpPr>
        <p:spPr bwMode="auto">
          <a:xfrm>
            <a:off x="1830292" y="992861"/>
            <a:ext cx="2309660" cy="645067"/>
          </a:xfrm>
          <a:prstGeom prst="roundRect">
            <a:avLst>
              <a:gd name="adj" fmla="val 16667"/>
            </a:avLst>
          </a:prstGeom>
          <a:solidFill>
            <a:srgbClr val="FF0000">
              <a:alpha val="71000"/>
            </a:srgbClr>
          </a:solidFill>
          <a:ln>
            <a:noFill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  <a:scene3d>
            <a:camera prst="orthographicFront"/>
            <a:lightRig rig="threePt" dir="t"/>
          </a:scene3d>
          <a:sp3d extrusionH="76200">
            <a:extrusionClr>
              <a:schemeClr val="bg2">
                <a:lumMod val="60000"/>
                <a:lumOff val="40000"/>
              </a:schemeClr>
            </a:extrusionClr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ctr">
              <a:buFont typeface="Arial" charset="0"/>
              <a:buNone/>
              <a:defRPr/>
            </a:pPr>
            <a:r>
              <a:rPr lang="zh-CN" altLang="en-US" sz="3600" b="1" smtClean="0">
                <a:solidFill>
                  <a:srgbClr val="FFFFFF"/>
                </a:solidFill>
                <a:latin typeface="宋体" pitchFamily="2" charset="-122"/>
              </a:rPr>
              <a:t>辨一辨</a:t>
            </a:r>
            <a:endParaRPr lang="zh-CN" sz="3600" b="1" smtClean="0">
              <a:solidFill>
                <a:srgbClr val="FFFFFF"/>
              </a:solidFill>
              <a:latin typeface="宋体" pitchFamily="2" charset="-122"/>
            </a:endParaRPr>
          </a:p>
        </p:txBody>
      </p: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1474788" y="2046288"/>
            <a:ext cx="77057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>
                <a:latin typeface="宋体" charset="-122"/>
              </a:rPr>
              <a:t>（</a:t>
            </a:r>
            <a:r>
              <a:rPr lang="en-US" altLang="zh-CN" sz="2800" b="1">
                <a:latin typeface="宋体" charset="-122"/>
              </a:rPr>
              <a:t>1</a:t>
            </a:r>
            <a:r>
              <a:rPr lang="zh-CN" altLang="en-US" sz="2800" b="1">
                <a:latin typeface="宋体" charset="-122"/>
              </a:rPr>
              <a:t>）</a:t>
            </a:r>
            <a:r>
              <a:rPr lang="en-US" altLang="zh-CN" sz="2800" b="1">
                <a:latin typeface="宋体" charset="-122"/>
              </a:rPr>
              <a:t>6×4</a:t>
            </a:r>
            <a:r>
              <a:rPr lang="zh-CN" altLang="en-US" sz="2800" b="1">
                <a:latin typeface="宋体" charset="-122"/>
              </a:rPr>
              <a:t>可以简写成</a:t>
            </a:r>
            <a:r>
              <a:rPr lang="en-US" altLang="zh-CN" sz="2800" b="1">
                <a:latin typeface="宋体" charset="-122"/>
              </a:rPr>
              <a:t>64</a:t>
            </a:r>
            <a:r>
              <a:rPr lang="zh-CN" altLang="en-US" sz="2800" b="1">
                <a:latin typeface="宋体" charset="-122"/>
              </a:rPr>
              <a:t>。</a:t>
            </a:r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1505421" y="2909888"/>
            <a:ext cx="77057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>
                <a:latin typeface="宋体" charset="-122"/>
              </a:rPr>
              <a:t>（</a:t>
            </a:r>
            <a:r>
              <a:rPr lang="en-US" altLang="zh-CN" sz="2800" b="1">
                <a:latin typeface="宋体" charset="-122"/>
              </a:rPr>
              <a:t>2</a:t>
            </a:r>
            <a:r>
              <a:rPr lang="zh-CN" altLang="en-US" sz="2800" b="1">
                <a:latin typeface="宋体" charset="-122"/>
              </a:rPr>
              <a:t>）</a:t>
            </a:r>
            <a:r>
              <a:rPr lang="en-US" altLang="zh-CN" sz="3600" b="1">
                <a:latin typeface="宋体" charset="-122"/>
              </a:rPr>
              <a:t>a</a:t>
            </a:r>
            <a:r>
              <a:rPr lang="en-US" altLang="zh-CN" sz="2800" b="1">
                <a:latin typeface="宋体" charset="-122"/>
              </a:rPr>
              <a:t>+4</a:t>
            </a:r>
            <a:r>
              <a:rPr lang="zh-CN" altLang="en-US" sz="2800" b="1">
                <a:latin typeface="宋体" charset="-122"/>
              </a:rPr>
              <a:t>可以简写成</a:t>
            </a:r>
            <a:r>
              <a:rPr lang="en-US" altLang="zh-CN" sz="2800" b="1">
                <a:latin typeface="宋体" charset="-122"/>
              </a:rPr>
              <a:t>4</a:t>
            </a:r>
            <a:r>
              <a:rPr lang="en-US" altLang="zh-CN" sz="3600" b="1">
                <a:latin typeface="宋体" charset="-122"/>
              </a:rPr>
              <a:t>a</a:t>
            </a:r>
            <a:r>
              <a:rPr lang="zh-CN" altLang="en-US" sz="2800" b="1">
                <a:latin typeface="宋体" charset="-122"/>
              </a:rPr>
              <a:t>。</a:t>
            </a:r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1474788" y="3867150"/>
            <a:ext cx="77057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 dirty="0">
                <a:latin typeface="宋体" charset="-122"/>
              </a:rPr>
              <a:t>（</a:t>
            </a:r>
            <a:r>
              <a:rPr lang="en-US" altLang="zh-CN" sz="2800" b="1" dirty="0">
                <a:latin typeface="宋体" charset="-122"/>
              </a:rPr>
              <a:t>3</a:t>
            </a:r>
            <a:r>
              <a:rPr lang="zh-CN" altLang="en-US" sz="2800" b="1" dirty="0">
                <a:latin typeface="宋体" charset="-122"/>
              </a:rPr>
              <a:t>）</a:t>
            </a:r>
            <a:r>
              <a:rPr lang="en-US" altLang="zh-CN" sz="2800" b="1" dirty="0">
                <a:latin typeface="宋体" charset="-122"/>
              </a:rPr>
              <a:t>1×</a:t>
            </a:r>
            <a:r>
              <a:rPr lang="en-US" altLang="zh-CN" sz="3600" b="1" dirty="0">
                <a:latin typeface="宋体" charset="-122"/>
              </a:rPr>
              <a:t>y</a:t>
            </a:r>
            <a:r>
              <a:rPr lang="zh-CN" altLang="en-US" sz="2800" b="1" dirty="0">
                <a:latin typeface="宋体" charset="-122"/>
              </a:rPr>
              <a:t>可以简写成</a:t>
            </a:r>
            <a:r>
              <a:rPr lang="en-US" altLang="zh-CN" sz="2800" b="1" dirty="0">
                <a:latin typeface="宋体" charset="-122"/>
              </a:rPr>
              <a:t>1</a:t>
            </a:r>
            <a:r>
              <a:rPr lang="en-US" altLang="zh-CN" sz="3600" b="1" dirty="0">
                <a:latin typeface="宋体" charset="-122"/>
              </a:rPr>
              <a:t>y</a:t>
            </a:r>
            <a:r>
              <a:rPr lang="zh-CN" altLang="en-US" sz="2800" b="1" dirty="0">
                <a:latin typeface="宋体" charset="-122"/>
              </a:rPr>
              <a:t>。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92" name="Text Box 20"/>
              <p:cNvSpPr txBox="1">
                <a:spLocks noChangeArrowheads="1"/>
              </p:cNvSpPr>
              <p:nvPr/>
            </p:nvSpPr>
            <p:spPr bwMode="auto">
              <a:xfrm>
                <a:off x="1474788" y="4797425"/>
                <a:ext cx="7705725" cy="6413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zh-CN" altLang="en-US" sz="2800" b="1" dirty="0" smtClean="0">
                    <a:latin typeface="宋体" charset="-122"/>
                  </a:rPr>
                  <a:t>（</a:t>
                </a:r>
                <a:r>
                  <a:rPr lang="en-US" altLang="zh-CN" sz="2800" b="1" dirty="0">
                    <a:latin typeface="宋体" charset="-122"/>
                  </a:rPr>
                  <a:t>4</a:t>
                </a:r>
                <a:r>
                  <a:rPr lang="zh-CN" altLang="en-US" sz="2800" b="1" dirty="0">
                    <a:latin typeface="宋体" charset="-122"/>
                  </a:rPr>
                  <a:t>）</a:t>
                </a:r>
                <a:r>
                  <a:rPr lang="en-US" altLang="zh-CN" sz="3600" b="1" dirty="0" err="1" smtClean="0">
                    <a:latin typeface="宋体" charset="-122"/>
                  </a:rPr>
                  <a:t>c</a:t>
                </a:r>
                <a:r>
                  <a:rPr lang="en-US" altLang="zh-CN" sz="2800" b="1" dirty="0" err="1" smtClean="0">
                    <a:latin typeface="宋体" charset="-122"/>
                  </a:rPr>
                  <a:t>+</a:t>
                </a:r>
                <a:r>
                  <a:rPr lang="en-US" altLang="zh-CN" sz="3600" b="1" dirty="0" err="1" smtClean="0">
                    <a:latin typeface="宋体" charset="-122"/>
                  </a:rPr>
                  <a:t>c</a:t>
                </a:r>
                <a:r>
                  <a:rPr lang="zh-CN" altLang="en-US" sz="2800" b="1" dirty="0">
                    <a:latin typeface="宋体" charset="-122"/>
                  </a:rPr>
                  <a:t>可以简写成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2800" b="1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zh-CN" sz="2800" b="1" i="1" dirty="0" smtClean="0">
                            <a:latin typeface="Cambria Math"/>
                          </a:rPr>
                          <m:t>𝒄</m:t>
                        </m:r>
                      </m:e>
                      <m:sup>
                        <m:r>
                          <a:rPr lang="en-US" altLang="zh-CN" sz="2800" b="1" i="1" dirty="0" smtClean="0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zh-CN" altLang="en-US" sz="2800" b="1" dirty="0">
                    <a:latin typeface="宋体" charset="-122"/>
                  </a:rPr>
                  <a:t>。</a:t>
                </a:r>
              </a:p>
            </p:txBody>
          </p:sp>
        </mc:Choice>
        <mc:Fallback xmlns="">
          <p:sp>
            <p:nvSpPr>
              <p:cNvPr id="3092" name="Text 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474788" y="4797425"/>
                <a:ext cx="7705725" cy="641350"/>
              </a:xfrm>
              <a:prstGeom prst="rect">
                <a:avLst/>
              </a:prstGeom>
              <a:blipFill rotWithShape="1">
                <a:blip r:embed="rId4"/>
                <a:stretch>
                  <a:fillRect l="-1661" t="-14286" b="-3619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691680" y="5229200"/>
            <a:ext cx="321468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200" dirty="0" err="1" smtClean="0">
                <a:solidFill>
                  <a:schemeClr val="bg2">
                    <a:lumMod val="50000"/>
                  </a:schemeClr>
                </a:solidFill>
                <a:latin typeface="黑体" pitchFamily="2" charset="-122"/>
                <a:ea typeface="黑体" pitchFamily="2" charset="-122"/>
              </a:rPr>
              <a:t>c+c</a:t>
            </a:r>
            <a:r>
              <a:rPr lang="en-US" altLang="zh-CN" sz="3200" dirty="0" smtClean="0">
                <a:solidFill>
                  <a:schemeClr val="bg2">
                    <a:lumMod val="50000"/>
                  </a:schemeClr>
                </a:solidFill>
                <a:latin typeface="黑体" pitchFamily="2" charset="-122"/>
                <a:ea typeface="黑体" pitchFamily="2" charset="-122"/>
              </a:rPr>
              <a:t>=</a:t>
            </a:r>
            <a:r>
              <a:rPr lang="en-US" altLang="zh-CN" sz="2800" dirty="0" smtClean="0">
                <a:solidFill>
                  <a:schemeClr val="bg2">
                    <a:lumMod val="50000"/>
                  </a:schemeClr>
                </a:solidFill>
                <a:latin typeface="黑体" pitchFamily="2" charset="-122"/>
                <a:ea typeface="黑体" pitchFamily="2" charset="-122"/>
              </a:rPr>
              <a:t>2</a:t>
            </a:r>
            <a:r>
              <a:rPr lang="en-US" altLang="zh-CN" sz="3200" dirty="0" smtClean="0">
                <a:solidFill>
                  <a:schemeClr val="bg2">
                    <a:lumMod val="50000"/>
                  </a:schemeClr>
                </a:solidFill>
                <a:latin typeface="黑体" pitchFamily="2" charset="-122"/>
                <a:ea typeface="黑体" pitchFamily="2" charset="-122"/>
                <a:sym typeface="Wingdings 2"/>
              </a:rPr>
              <a:t>c=2c</a:t>
            </a:r>
            <a:endParaRPr lang="zh-CN" altLang="en-US" sz="3200" dirty="0">
              <a:solidFill>
                <a:schemeClr val="bg2">
                  <a:lumMod val="50000"/>
                </a:schemeClr>
              </a:solidFill>
              <a:latin typeface="黑体" pitchFamily="2" charset="-122"/>
              <a:ea typeface="黑体" pitchFamily="2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>
                <a:spLocks noChangeArrowheads="1"/>
              </p:cNvSpPr>
              <p:nvPr/>
            </p:nvSpPr>
            <p:spPr bwMode="auto">
              <a:xfrm>
                <a:off x="4309641" y="5209332"/>
                <a:ext cx="3214687" cy="5959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3200" i="1" dirty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/>
                            <a:ea typeface="黑体" pitchFamily="2" charset="-122"/>
                          </a:rPr>
                        </m:ctrlPr>
                      </m:sSupPr>
                      <m:e>
                        <m:r>
                          <a:rPr lang="en-US" altLang="zh-CN" sz="3200" dirty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/>
                            <a:ea typeface="黑体" pitchFamily="2" charset="-122"/>
                          </a:rPr>
                          <m:t>𝑐</m:t>
                        </m:r>
                      </m:e>
                      <m:sup>
                        <m:r>
                          <a:rPr lang="en-US" altLang="zh-CN" sz="3200" dirty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/>
                            <a:ea typeface="黑体" pitchFamily="2" charset="-122"/>
                          </a:rPr>
                          <m:t>2</m:t>
                        </m:r>
                      </m:sup>
                    </m:sSup>
                    <m:r>
                      <a:rPr lang="en-US" altLang="zh-CN" sz="32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/>
                        <a:ea typeface="黑体" pitchFamily="2" charset="-122"/>
                        <a:sym typeface="Wingdings 2"/>
                      </a:rPr>
                      <m:t>=</m:t>
                    </m:r>
                    <m:r>
                      <a:rPr lang="en-US" altLang="zh-CN" sz="32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/>
                        <a:ea typeface="黑体" pitchFamily="2" charset="-122"/>
                        <a:sym typeface="Wingdings 2"/>
                      </a:rPr>
                      <m:t>𝑐</m:t>
                    </m:r>
                    <m:r>
                      <a:rPr lang="en-US" altLang="zh-CN" sz="32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/>
                        <a:ea typeface="黑体" pitchFamily="2" charset="-122"/>
                        <a:sym typeface="Wingdings 2"/>
                      </a:rPr>
                      <m:t></m:t>
                    </m:r>
                  </m:oMath>
                </a14:m>
                <a:r>
                  <a:rPr lang="en-US" altLang="zh-CN" sz="3200" dirty="0" smtClean="0">
                    <a:solidFill>
                      <a:schemeClr val="bg2">
                        <a:lumMod val="50000"/>
                      </a:schemeClr>
                    </a:solidFill>
                    <a:latin typeface="黑体" pitchFamily="2" charset="-122"/>
                    <a:ea typeface="黑体" pitchFamily="2" charset="-122"/>
                  </a:rPr>
                  <a:t>c</a:t>
                </a:r>
                <a:endParaRPr lang="zh-CN" altLang="en-US" sz="3200" dirty="0">
                  <a:solidFill>
                    <a:schemeClr val="bg2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09641" y="5209332"/>
                <a:ext cx="3214687" cy="595932"/>
              </a:xfrm>
              <a:prstGeom prst="rect">
                <a:avLst/>
              </a:prstGeom>
              <a:blipFill rotWithShape="1">
                <a:blip r:embed="rId5"/>
                <a:stretch>
                  <a:fillRect t="-15464" b="-29897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6472758" y="2121178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(        )</a:t>
            </a:r>
            <a:endParaRPr lang="zh-CN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444208" y="3140968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(        )</a:t>
            </a:r>
            <a:endParaRPr lang="zh-CN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460976" y="4077072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(        )</a:t>
            </a:r>
            <a:endParaRPr lang="zh-CN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472758" y="5069443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(        )</a:t>
            </a:r>
            <a:endParaRPr lang="zh-CN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594673" y="214181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b="1" dirty="0">
                <a:solidFill>
                  <a:srgbClr val="FF0000"/>
                </a:solidFill>
              </a:rPr>
              <a:t>×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94673" y="318190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b="1" dirty="0">
                <a:solidFill>
                  <a:srgbClr val="FF0000"/>
                </a:solidFill>
              </a:rPr>
              <a:t>×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88224" y="407707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b="1" dirty="0">
                <a:solidFill>
                  <a:srgbClr val="FF0000"/>
                </a:solidFill>
              </a:rPr>
              <a:t>×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600775" y="505061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b="1" dirty="0">
                <a:solidFill>
                  <a:srgbClr val="FF0000"/>
                </a:solidFill>
              </a:rPr>
              <a:t>×</a:t>
            </a:r>
          </a:p>
        </p:txBody>
      </p:sp>
    </p:spTree>
    <p:extLst>
      <p:ext uri="{BB962C8B-B14F-4D97-AF65-F5344CB8AC3E}">
        <p14:creationId xmlns:p14="http://schemas.microsoft.com/office/powerpoint/2010/main" val="1765998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9" grpId="0"/>
      <p:bldP spid="3090" grpId="0"/>
      <p:bldP spid="3091" grpId="0"/>
      <p:bldP spid="3092" grpId="0"/>
      <p:bldP spid="8" grpId="0"/>
      <p:bldP spid="9" grpId="0"/>
      <p:bldP spid="2" grpId="0"/>
      <p:bldP spid="11" grpId="0"/>
      <p:bldP spid="13" grpId="0"/>
      <p:bldP spid="14" grpId="0"/>
      <p:bldP spid="3" grpId="0"/>
      <p:bldP spid="16" grpId="0"/>
      <p:bldP spid="17" grpId="0"/>
      <p:bldP spid="1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矩形 336897"/>
          <p:cNvSpPr>
            <a:spLocks noChangeArrowheads="1"/>
          </p:cNvSpPr>
          <p:nvPr/>
        </p:nvSpPr>
        <p:spPr bwMode="auto">
          <a:xfrm>
            <a:off x="251520" y="116632"/>
            <a:ext cx="4016141" cy="64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1pPr>
            <a:lvl2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2pPr>
            <a:lvl3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9pPr>
          </a:lstStyle>
          <a:p>
            <a:r>
              <a:rPr lang="zh-CN" altLang="en-US" sz="3600" b="1" dirty="0" smtClean="0">
                <a:solidFill>
                  <a:srgbClr val="0000FF"/>
                </a:solidFill>
                <a:latin typeface="Arial" pitchFamily="34" charset="0"/>
                <a:ea typeface="楷体_GB2312" pitchFamily="49" charset="-122"/>
              </a:rPr>
              <a:t>老师</a:t>
            </a:r>
            <a:r>
              <a:rPr lang="zh-CN" altLang="en-US" sz="3600" b="1" dirty="0">
                <a:solidFill>
                  <a:srgbClr val="0000FF"/>
                </a:solidFill>
                <a:latin typeface="Arial" pitchFamily="34" charset="0"/>
                <a:ea typeface="楷体_GB2312" pitchFamily="49" charset="-122"/>
              </a:rPr>
              <a:t>去超市购物：</a:t>
            </a:r>
            <a:r>
              <a:rPr lang="zh-CN" altLang="en-US" sz="3600" b="1" dirty="0">
                <a:solidFill>
                  <a:srgbClr val="FF0000"/>
                </a:solidFill>
                <a:latin typeface="Arial" pitchFamily="34" charset="0"/>
                <a:ea typeface="楷体_GB2312" pitchFamily="49" charset="-122"/>
              </a:rPr>
              <a:t> </a:t>
            </a:r>
          </a:p>
        </p:txBody>
      </p:sp>
      <p:graphicFrame>
        <p:nvGraphicFramePr>
          <p:cNvPr id="24579" name="表格 245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5008568"/>
              </p:ext>
            </p:extLst>
          </p:nvPr>
        </p:nvGraphicFramePr>
        <p:xfrm>
          <a:off x="395536" y="692696"/>
          <a:ext cx="6200775" cy="1163638"/>
        </p:xfrm>
        <a:graphic>
          <a:graphicData uri="http://schemas.openxmlformats.org/drawingml/2006/table">
            <a:tbl>
              <a:tblPr/>
              <a:tblGrid>
                <a:gridCol w="1549400"/>
                <a:gridCol w="1549400"/>
                <a:gridCol w="1550987"/>
                <a:gridCol w="1550988"/>
              </a:tblGrid>
              <a:tr h="5818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</a:pPr>
                      <a:r>
                        <a:rPr kumimoji="0" lang="zh-CN" alt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食品</a:t>
                      </a:r>
                      <a:endParaRPr kumimoji="0" lang="zh-CN" alt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0000" marR="90000" marT="46843" marB="4684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牛奶</a:t>
                      </a: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0000" marR="90000" marT="46843" marB="4684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面包</a:t>
                      </a: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0000" marR="90000" marT="46843" marB="4684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巧克力</a:t>
                      </a: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0000" marR="90000" marT="46843" marB="4684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18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单价</a:t>
                      </a: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0000" marR="90000" marT="46843" marB="4684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</a:pPr>
                      <a:r>
                        <a:rPr lang="en-US" altLang="zh-CN" sz="3200" b="1" dirty="0">
                          <a:latin typeface="Arial" panose="020B0604020202020204" pitchFamily="34" charset="0"/>
                          <a:ea typeface="楷体_GB2312" panose="02010609030101010101" pitchFamily="49" charset="-122"/>
                          <a:sym typeface="+mn-ea"/>
                        </a:rPr>
                        <a:t>ɑ</a:t>
                      </a:r>
                      <a:r>
                        <a:rPr kumimoji="0" lang="en-US" altLang="zh-CN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zh-CN" alt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元</a:t>
                      </a:r>
                      <a:endParaRPr kumimoji="0" lang="zh-CN" alt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0000" marR="90000" marT="46843" marB="4684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</a:pP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元</a:t>
                      </a: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0000" marR="90000" marT="46843" marB="4684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</a:pPr>
                      <a:r>
                        <a:rPr kumimoji="0" lang="en-US" altLang="zh-CN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 </a:t>
                      </a:r>
                      <a:r>
                        <a:rPr kumimoji="0" lang="zh-CN" alt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元</a:t>
                      </a:r>
                      <a:endParaRPr kumimoji="0" lang="zh-CN" alt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0000" marR="90000" marT="46843" marB="4684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643" name="矩形 336915"/>
          <p:cNvSpPr>
            <a:spLocks noChangeArrowheads="1"/>
          </p:cNvSpPr>
          <p:nvPr/>
        </p:nvSpPr>
        <p:spPr bwMode="auto">
          <a:xfrm>
            <a:off x="251520" y="1916831"/>
            <a:ext cx="9144000" cy="397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ctr">
            <a:spAutoFit/>
          </a:bodyPr>
          <a:lstStyle>
            <a:lvl1pPr indent="228600"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1pPr>
            <a:lvl2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2pPr>
            <a:lvl3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9pPr>
          </a:lstStyle>
          <a:p>
            <a:r>
              <a:rPr lang="en-US" altLang="zh-CN" sz="3600" b="1" dirty="0">
                <a:latin typeface="楷体_GB2312" pitchFamily="49" charset="-122"/>
                <a:ea typeface="楷体_GB2312" pitchFamily="49" charset="-122"/>
              </a:rPr>
              <a:t>⑴</a:t>
            </a:r>
            <a:r>
              <a:rPr lang="zh-CN" altLang="en-US" sz="3600" b="1" dirty="0">
                <a:latin typeface="楷体_GB2312" pitchFamily="49" charset="-122"/>
                <a:ea typeface="楷体_GB2312" pitchFamily="49" charset="-122"/>
              </a:rPr>
              <a:t>一瓶牛奶和一块巧克力一共多少元</a:t>
            </a:r>
            <a:r>
              <a:rPr lang="zh-CN" altLang="en-US" sz="3600" b="1" dirty="0" smtClean="0">
                <a:latin typeface="楷体_GB2312" pitchFamily="49" charset="-122"/>
                <a:ea typeface="楷体_GB2312" pitchFamily="49" charset="-122"/>
              </a:rPr>
              <a:t>？</a:t>
            </a:r>
            <a:endParaRPr lang="zh-CN" altLang="en-US" sz="3600" b="1" dirty="0">
              <a:latin typeface="楷体_GB2312" pitchFamily="49" charset="-122"/>
              <a:ea typeface="楷体_GB2312" pitchFamily="49" charset="-122"/>
            </a:endParaRPr>
          </a:p>
          <a:p>
            <a:endParaRPr lang="zh-CN" altLang="en-US" sz="3600" b="1" dirty="0">
              <a:latin typeface="楷体_GB2312" pitchFamily="49" charset="-122"/>
              <a:ea typeface="楷体_GB2312" pitchFamily="49" charset="-122"/>
            </a:endParaRPr>
          </a:p>
          <a:p>
            <a:r>
              <a:rPr lang="en-US" altLang="zh-CN" sz="3600" b="1" dirty="0">
                <a:latin typeface="楷体_GB2312" pitchFamily="49" charset="-122"/>
                <a:ea typeface="楷体_GB2312" pitchFamily="49" charset="-122"/>
              </a:rPr>
              <a:t>⑵</a:t>
            </a:r>
            <a:r>
              <a:rPr lang="zh-CN" altLang="en-US" sz="3600" b="1" dirty="0">
                <a:latin typeface="楷体_GB2312" pitchFamily="49" charset="-122"/>
                <a:ea typeface="楷体_GB2312" pitchFamily="49" charset="-122"/>
              </a:rPr>
              <a:t>一块巧克力比一只面包多多少元？</a:t>
            </a:r>
          </a:p>
          <a:p>
            <a:endParaRPr lang="zh-CN" altLang="en-US" sz="3600" b="1" dirty="0">
              <a:latin typeface="楷体_GB2312" pitchFamily="49" charset="-122"/>
              <a:ea typeface="楷体_GB2312" pitchFamily="49" charset="-122"/>
            </a:endParaRPr>
          </a:p>
          <a:p>
            <a:r>
              <a:rPr lang="en-US" altLang="zh-CN" sz="3600" b="1" dirty="0">
                <a:latin typeface="楷体_GB2312" pitchFamily="49" charset="-122"/>
                <a:ea typeface="楷体_GB2312" pitchFamily="49" charset="-122"/>
              </a:rPr>
              <a:t>⑶</a:t>
            </a:r>
            <a:r>
              <a:rPr lang="zh-CN" altLang="en-US" sz="3600" b="1" dirty="0">
                <a:latin typeface="楷体_GB2312" pitchFamily="49" charset="-122"/>
                <a:ea typeface="楷体_GB2312" pitchFamily="49" charset="-122"/>
              </a:rPr>
              <a:t>买</a:t>
            </a:r>
            <a:r>
              <a:rPr lang="en-US" altLang="zh-CN" sz="3600" b="1" dirty="0">
                <a:latin typeface="楷体_GB2312" pitchFamily="49" charset="-122"/>
                <a:ea typeface="楷体_GB2312" pitchFamily="49" charset="-122"/>
              </a:rPr>
              <a:t>10</a:t>
            </a:r>
            <a:r>
              <a:rPr lang="zh-CN" altLang="en-US" sz="3600" b="1" dirty="0">
                <a:latin typeface="楷体_GB2312" pitchFamily="49" charset="-122"/>
                <a:ea typeface="楷体_GB2312" pitchFamily="49" charset="-122"/>
              </a:rPr>
              <a:t>瓶牛奶要多少元？</a:t>
            </a:r>
          </a:p>
          <a:p>
            <a:endParaRPr lang="zh-CN" altLang="en-US" sz="3600" b="1" dirty="0">
              <a:latin typeface="楷体_GB2312" pitchFamily="49" charset="-122"/>
              <a:ea typeface="楷体_GB2312" pitchFamily="49" charset="-122"/>
            </a:endParaRPr>
          </a:p>
          <a:p>
            <a:r>
              <a:rPr lang="en-US" altLang="zh-CN" sz="3600" b="1" dirty="0">
                <a:latin typeface="楷体_GB2312" pitchFamily="49" charset="-122"/>
                <a:ea typeface="楷体_GB2312" pitchFamily="49" charset="-122"/>
              </a:rPr>
              <a:t>⑷80</a:t>
            </a:r>
            <a:r>
              <a:rPr lang="zh-CN" altLang="en-US" sz="3600" b="1" dirty="0">
                <a:latin typeface="楷体_GB2312" pitchFamily="49" charset="-122"/>
                <a:ea typeface="楷体_GB2312" pitchFamily="49" charset="-122"/>
              </a:rPr>
              <a:t>元可以买多少块巧克力？</a:t>
            </a:r>
          </a:p>
        </p:txBody>
      </p:sp>
      <p:sp>
        <p:nvSpPr>
          <p:cNvPr id="336917" name="矩形 336916"/>
          <p:cNvSpPr>
            <a:spLocks noChangeArrowheads="1"/>
          </p:cNvSpPr>
          <p:nvPr/>
        </p:nvSpPr>
        <p:spPr bwMode="auto">
          <a:xfrm>
            <a:off x="4698479" y="2348880"/>
            <a:ext cx="14732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1pPr>
            <a:lvl2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2pPr>
            <a:lvl3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9pPr>
          </a:lstStyle>
          <a:p>
            <a:r>
              <a:rPr lang="en-US" altLang="zh-CN" sz="4400" b="1" dirty="0" err="1">
                <a:solidFill>
                  <a:srgbClr val="FF0000"/>
                </a:solidFill>
                <a:latin typeface="Arial" pitchFamily="34" charset="0"/>
                <a:ea typeface="楷体_GB2312" pitchFamily="49" charset="-122"/>
                <a:sym typeface="宋体" pitchFamily="2" charset="-122"/>
              </a:rPr>
              <a:t>ɑ</a:t>
            </a:r>
            <a:r>
              <a:rPr lang="en-US" altLang="zh-CN" sz="3600" b="1" dirty="0" err="1">
                <a:solidFill>
                  <a:srgbClr val="FF0000"/>
                </a:solidFill>
                <a:latin typeface="Arial" pitchFamily="34" charset="0"/>
                <a:ea typeface="楷体_GB2312" pitchFamily="49" charset="-122"/>
              </a:rPr>
              <a:t>+b</a:t>
            </a:r>
            <a:r>
              <a:rPr lang="en-US" altLang="zh-CN" sz="3600" b="1" dirty="0">
                <a:solidFill>
                  <a:srgbClr val="FF0000"/>
                </a:solidFill>
                <a:latin typeface="Arial" pitchFamily="34" charset="0"/>
                <a:ea typeface="楷体_GB2312" pitchFamily="49" charset="-122"/>
              </a:rPr>
              <a:t> </a:t>
            </a:r>
          </a:p>
        </p:txBody>
      </p:sp>
      <p:sp>
        <p:nvSpPr>
          <p:cNvPr id="336918" name="矩形 336917"/>
          <p:cNvSpPr>
            <a:spLocks noChangeArrowheads="1"/>
          </p:cNvSpPr>
          <p:nvPr/>
        </p:nvSpPr>
        <p:spPr bwMode="auto">
          <a:xfrm>
            <a:off x="4784998" y="3582119"/>
            <a:ext cx="13001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1pPr>
            <a:lvl2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2pPr>
            <a:lvl3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9pPr>
          </a:lstStyle>
          <a:p>
            <a:r>
              <a:rPr lang="en-US" altLang="zh-CN" sz="3600" b="1" dirty="0">
                <a:solidFill>
                  <a:srgbClr val="FF0000"/>
                </a:solidFill>
                <a:latin typeface="Arial" pitchFamily="34" charset="0"/>
                <a:ea typeface="楷体_GB2312" pitchFamily="49" charset="-122"/>
              </a:rPr>
              <a:t>b</a:t>
            </a:r>
            <a:r>
              <a:rPr lang="zh-CN" altLang="en-US" sz="3600" b="1" dirty="0">
                <a:solidFill>
                  <a:srgbClr val="FF0000"/>
                </a:solidFill>
                <a:latin typeface="Arial" pitchFamily="34" charset="0"/>
                <a:ea typeface="楷体_GB2312" pitchFamily="49" charset="-122"/>
              </a:rPr>
              <a:t>－</a:t>
            </a:r>
            <a:r>
              <a:rPr lang="en-US" altLang="zh-CN" sz="3600" b="1" dirty="0">
                <a:solidFill>
                  <a:srgbClr val="FF0000"/>
                </a:solidFill>
                <a:latin typeface="Arial" pitchFamily="34" charset="0"/>
                <a:ea typeface="楷体_GB2312" pitchFamily="49" charset="-122"/>
              </a:rPr>
              <a:t>3 </a:t>
            </a:r>
          </a:p>
        </p:txBody>
      </p:sp>
      <p:sp>
        <p:nvSpPr>
          <p:cNvPr id="336919" name="矩形 336918"/>
          <p:cNvSpPr>
            <a:spLocks noChangeArrowheads="1"/>
          </p:cNvSpPr>
          <p:nvPr/>
        </p:nvSpPr>
        <p:spPr bwMode="auto">
          <a:xfrm>
            <a:off x="4698479" y="4581128"/>
            <a:ext cx="1120775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1pPr>
            <a:lvl2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2pPr>
            <a:lvl3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9pPr>
          </a:lstStyle>
          <a:p>
            <a:r>
              <a:rPr lang="en-US" altLang="zh-CN" sz="3600" b="1" dirty="0">
                <a:solidFill>
                  <a:srgbClr val="FF0000"/>
                </a:solidFill>
                <a:latin typeface="Arial" pitchFamily="34" charset="0"/>
                <a:ea typeface="楷体_GB2312" pitchFamily="49" charset="-122"/>
              </a:rPr>
              <a:t>10</a:t>
            </a:r>
            <a:r>
              <a:rPr lang="en-US" altLang="zh-CN" sz="4800" b="1" dirty="0">
                <a:solidFill>
                  <a:srgbClr val="FF0000"/>
                </a:solidFill>
                <a:latin typeface="Arial" pitchFamily="34" charset="0"/>
                <a:ea typeface="楷体_GB2312" pitchFamily="49" charset="-122"/>
                <a:sym typeface="宋体" pitchFamily="2" charset="-122"/>
              </a:rPr>
              <a:t>ɑ</a:t>
            </a:r>
            <a:r>
              <a:rPr lang="en-US" altLang="zh-CN" sz="3600" b="1" dirty="0">
                <a:solidFill>
                  <a:srgbClr val="FF0000"/>
                </a:solidFill>
                <a:latin typeface="Arial" pitchFamily="34" charset="0"/>
                <a:ea typeface="楷体_GB2312" pitchFamily="49" charset="-122"/>
              </a:rPr>
              <a:t> </a:t>
            </a:r>
          </a:p>
        </p:txBody>
      </p:sp>
      <p:sp>
        <p:nvSpPr>
          <p:cNvPr id="336920" name="矩形 336919"/>
          <p:cNvSpPr>
            <a:spLocks noChangeArrowheads="1"/>
          </p:cNvSpPr>
          <p:nvPr/>
        </p:nvSpPr>
        <p:spPr bwMode="auto">
          <a:xfrm>
            <a:off x="4698479" y="5733256"/>
            <a:ext cx="15541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1pPr>
            <a:lvl2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2pPr>
            <a:lvl3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9pPr>
          </a:lstStyle>
          <a:p>
            <a:r>
              <a:rPr lang="en-US" altLang="zh-CN" sz="3600" b="1" dirty="0">
                <a:solidFill>
                  <a:srgbClr val="FF0000"/>
                </a:solidFill>
                <a:latin typeface="Arial" pitchFamily="34" charset="0"/>
                <a:ea typeface="楷体_GB2312" pitchFamily="49" charset="-122"/>
              </a:rPr>
              <a:t>80÷b </a:t>
            </a:r>
          </a:p>
        </p:txBody>
      </p:sp>
    </p:spTree>
    <p:extLst>
      <p:ext uri="{BB962C8B-B14F-4D97-AF65-F5344CB8AC3E}">
        <p14:creationId xmlns:p14="http://schemas.microsoft.com/office/powerpoint/2010/main" val="1744663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36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36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36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36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6917" grpId="0"/>
      <p:bldP spid="336918" grpId="0"/>
      <p:bldP spid="336919" grpId="0"/>
      <p:bldP spid="33692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文本框 1"/>
          <p:cNvSpPr txBox="1">
            <a:spLocks noChangeArrowheads="1"/>
          </p:cNvSpPr>
          <p:nvPr/>
        </p:nvSpPr>
        <p:spPr bwMode="auto">
          <a:xfrm>
            <a:off x="611188" y="495300"/>
            <a:ext cx="7747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1pPr>
            <a:lvl2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2pPr>
            <a:lvl3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9pPr>
          </a:lstStyle>
          <a:p>
            <a:r>
              <a:rPr lang="zh-CN" altLang="en-US" sz="2800" dirty="0"/>
              <a:t>一共有</a:t>
            </a:r>
            <a:r>
              <a:rPr lang="en-US" altLang="zh-CN" sz="2800" dirty="0"/>
              <a:t>20</a:t>
            </a:r>
            <a:r>
              <a:rPr lang="zh-CN" altLang="en-US" sz="2800" dirty="0"/>
              <a:t>颗巧克力，藏了</a:t>
            </a:r>
            <a:r>
              <a:rPr lang="en-US" altLang="zh-CN" sz="4000" b="1" dirty="0">
                <a:latin typeface="Arial" pitchFamily="34" charset="0"/>
                <a:ea typeface="楷体_GB2312" pitchFamily="49" charset="-122"/>
                <a:sym typeface="宋体" pitchFamily="2" charset="-122"/>
              </a:rPr>
              <a:t>ɑ</a:t>
            </a:r>
            <a:r>
              <a:rPr lang="zh-CN" altLang="en-US" sz="2800" dirty="0"/>
              <a:t>颗，还剩多少颗？</a:t>
            </a:r>
          </a:p>
        </p:txBody>
      </p:sp>
      <p:sp>
        <p:nvSpPr>
          <p:cNvPr id="29698" name="文本框 2"/>
          <p:cNvSpPr txBox="1">
            <a:spLocks noChangeArrowheads="1"/>
          </p:cNvSpPr>
          <p:nvPr/>
        </p:nvSpPr>
        <p:spPr bwMode="auto">
          <a:xfrm>
            <a:off x="698500" y="1825625"/>
            <a:ext cx="7747000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1pPr>
            <a:lvl2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2pPr>
            <a:lvl3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9pPr>
          </a:lstStyle>
          <a:p>
            <a:r>
              <a:rPr lang="zh-CN" altLang="en-US" sz="2800"/>
              <a:t>一颗巧克力</a:t>
            </a:r>
            <a:r>
              <a:rPr lang="en-US" altLang="zh-CN" sz="2800"/>
              <a:t>n</a:t>
            </a:r>
            <a:r>
              <a:rPr lang="zh-CN" altLang="en-US" sz="2800"/>
              <a:t>元，买</a:t>
            </a:r>
            <a:r>
              <a:rPr lang="en-US" altLang="zh-CN" sz="2800"/>
              <a:t>35</a:t>
            </a:r>
            <a:r>
              <a:rPr lang="zh-CN" altLang="en-US" sz="2800"/>
              <a:t>颗巧克力需要多少钱？</a:t>
            </a:r>
          </a:p>
        </p:txBody>
      </p:sp>
      <p:sp>
        <p:nvSpPr>
          <p:cNvPr id="29699" name="文本框 3"/>
          <p:cNvSpPr txBox="1">
            <a:spLocks noChangeArrowheads="1"/>
          </p:cNvSpPr>
          <p:nvPr/>
        </p:nvSpPr>
        <p:spPr bwMode="auto">
          <a:xfrm>
            <a:off x="698500" y="3325813"/>
            <a:ext cx="7747000" cy="98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1pPr>
            <a:lvl2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2pPr>
            <a:lvl3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9pPr>
          </a:lstStyle>
          <a:p>
            <a:r>
              <a:rPr lang="zh-CN" altLang="en-US" sz="2800"/>
              <a:t>把</a:t>
            </a:r>
            <a:r>
              <a:rPr lang="en-US" altLang="zh-CN" sz="2800"/>
              <a:t>c</a:t>
            </a:r>
            <a:r>
              <a:rPr lang="zh-CN" altLang="en-US" sz="2800"/>
              <a:t>颗巧克力平均分给</a:t>
            </a:r>
            <a:r>
              <a:rPr lang="en-US" altLang="zh-CN" sz="2800"/>
              <a:t>12</a:t>
            </a:r>
            <a:r>
              <a:rPr lang="zh-CN" altLang="en-US" sz="2800"/>
              <a:t>个小朋友，每个小朋友有多少颗？</a:t>
            </a:r>
          </a:p>
        </p:txBody>
      </p:sp>
      <p:sp>
        <p:nvSpPr>
          <p:cNvPr id="29700" name="文本框 4"/>
          <p:cNvSpPr txBox="1">
            <a:spLocks noChangeArrowheads="1"/>
          </p:cNvSpPr>
          <p:nvPr/>
        </p:nvSpPr>
        <p:spPr bwMode="auto">
          <a:xfrm>
            <a:off x="698500" y="5062538"/>
            <a:ext cx="7747000" cy="98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1pPr>
            <a:lvl2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2pPr>
            <a:lvl3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9pPr>
          </a:lstStyle>
          <a:p>
            <a:r>
              <a:rPr lang="zh-CN" altLang="en-US" sz="2800"/>
              <a:t>一个盒子里</a:t>
            </a:r>
            <a:r>
              <a:rPr lang="en-US" altLang="zh-CN" sz="2800"/>
              <a:t>10</a:t>
            </a:r>
            <a:r>
              <a:rPr lang="zh-CN" altLang="en-US" sz="2800"/>
              <a:t>颗巧克力，另一个盒子有</a:t>
            </a:r>
            <a:r>
              <a:rPr lang="en-US" altLang="zh-CN" sz="2800" b="1">
                <a:latin typeface="宋体" pitchFamily="2" charset="-122"/>
                <a:sym typeface="宋体" pitchFamily="2" charset="-122"/>
              </a:rPr>
              <a:t>χ</a:t>
            </a:r>
            <a:r>
              <a:rPr lang="zh-CN" altLang="en-US" sz="2800"/>
              <a:t>颗，一共多少颗？</a:t>
            </a:r>
          </a:p>
        </p:txBody>
      </p:sp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3216275" y="1041400"/>
            <a:ext cx="357981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1pPr>
            <a:lvl2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2pPr>
            <a:lvl3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9pPr>
          </a:lstStyle>
          <a:p>
            <a:r>
              <a:rPr lang="en-US" altLang="zh-CN" sz="4000" b="1">
                <a:solidFill>
                  <a:srgbClr val="FF0000"/>
                </a:solidFill>
                <a:latin typeface="Arial" pitchFamily="34" charset="0"/>
                <a:ea typeface="楷体_GB2312" pitchFamily="49" charset="-122"/>
                <a:sym typeface="宋体" pitchFamily="2" charset="-122"/>
              </a:rPr>
              <a:t>20</a:t>
            </a:r>
            <a:r>
              <a:rPr lang="zh-CN" altLang="en-US" sz="4000" b="1">
                <a:solidFill>
                  <a:srgbClr val="FF0000"/>
                </a:solidFill>
                <a:latin typeface="Arial" pitchFamily="34" charset="0"/>
                <a:ea typeface="楷体_GB2312" pitchFamily="49" charset="-122"/>
                <a:sym typeface="宋体" pitchFamily="2" charset="-122"/>
              </a:rPr>
              <a:t>－</a:t>
            </a:r>
            <a:r>
              <a:rPr lang="en-US" altLang="zh-CN" sz="5400" b="1">
                <a:solidFill>
                  <a:srgbClr val="FF0000"/>
                </a:solidFill>
                <a:latin typeface="Arial" pitchFamily="34" charset="0"/>
                <a:ea typeface="楷体_GB2312" pitchFamily="49" charset="-122"/>
                <a:sym typeface="宋体" pitchFamily="2" charset="-122"/>
              </a:rPr>
              <a:t>ɑ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3357563" y="2571750"/>
            <a:ext cx="3297237" cy="75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1pPr>
            <a:lvl2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2pPr>
            <a:lvl3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9pPr>
          </a:lstStyle>
          <a:p>
            <a:r>
              <a:rPr lang="en-US" altLang="zh-CN" sz="4000">
                <a:solidFill>
                  <a:srgbClr val="FF0000"/>
                </a:solidFill>
              </a:rPr>
              <a:t>35n</a:t>
            </a:r>
          </a:p>
        </p:txBody>
      </p:sp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3216275" y="4189413"/>
            <a:ext cx="3094038" cy="754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1pPr>
            <a:lvl2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2pPr>
            <a:lvl3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9pPr>
          </a:lstStyle>
          <a:p>
            <a:r>
              <a:rPr lang="en-US" altLang="zh-CN" sz="4000">
                <a:solidFill>
                  <a:srgbClr val="FF0000"/>
                </a:solidFill>
              </a:rPr>
              <a:t>c</a:t>
            </a:r>
            <a:r>
              <a:rPr lang="zh-CN" altLang="en-US" sz="4000">
                <a:solidFill>
                  <a:srgbClr val="FF0000"/>
                </a:solidFill>
              </a:rPr>
              <a:t>÷</a:t>
            </a:r>
            <a:r>
              <a:rPr lang="en-US" altLang="zh-CN" sz="400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5" name="文本框 4"/>
          <p:cNvSpPr txBox="1">
            <a:spLocks noChangeArrowheads="1"/>
          </p:cNvSpPr>
          <p:nvPr/>
        </p:nvSpPr>
        <p:spPr bwMode="auto">
          <a:xfrm>
            <a:off x="3048000" y="5861050"/>
            <a:ext cx="2714625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1pPr>
            <a:lvl2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2pPr>
            <a:lvl3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 Black" pitchFamily="34" charset="0"/>
                <a:ea typeface="宋体" pitchFamily="2" charset="-122"/>
              </a:defRPr>
            </a:lvl9pPr>
          </a:lstStyle>
          <a:p>
            <a:r>
              <a:rPr lang="en-US" altLang="zh-CN" sz="4000">
                <a:solidFill>
                  <a:srgbClr val="FF0000"/>
                </a:solidFill>
              </a:rPr>
              <a:t>10</a:t>
            </a:r>
            <a:r>
              <a:rPr lang="zh-CN" altLang="en-US" sz="4000">
                <a:solidFill>
                  <a:srgbClr val="FF0000"/>
                </a:solidFill>
              </a:rPr>
              <a:t>＋</a:t>
            </a:r>
            <a:r>
              <a:rPr lang="en-US" altLang="zh-CN" sz="4400" b="1">
                <a:solidFill>
                  <a:srgbClr val="FF0000"/>
                </a:solidFill>
                <a:latin typeface="宋体" pitchFamily="2" charset="-122"/>
                <a:sym typeface="宋体" pitchFamily="2" charset="-122"/>
              </a:rPr>
              <a:t>χ</a:t>
            </a:r>
          </a:p>
        </p:txBody>
      </p:sp>
    </p:spTree>
    <p:extLst>
      <p:ext uri="{BB962C8B-B14F-4D97-AF65-F5344CB8AC3E}">
        <p14:creationId xmlns:p14="http://schemas.microsoft.com/office/powerpoint/2010/main" val="3093302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9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10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10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10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7" grpId="0"/>
      <p:bldP spid="29698" grpId="0"/>
      <p:bldP spid="29699" grpId="0"/>
      <p:bldP spid="29700" grpId="0"/>
      <p:bldP spid="2" grpId="0"/>
      <p:bldP spid="3" grpId="0"/>
      <p:bldP spid="4" grpId="0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755650" y="1628775"/>
            <a:ext cx="7488238" cy="313932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400" b="1" dirty="0" smtClean="0">
                <a:latin typeface="Arial" pitchFamily="34" charset="0"/>
                <a:ea typeface="楷体_GB2312" pitchFamily="49" charset="-122"/>
              </a:rPr>
              <a:t>收获：</a:t>
            </a:r>
            <a:endParaRPr lang="zh-CN" altLang="en-US" sz="4400" b="1" dirty="0">
              <a:latin typeface="Arial" pitchFamily="34" charset="0"/>
              <a:ea typeface="楷体_GB2312" pitchFamily="49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400" b="1" dirty="0">
                <a:latin typeface="Arial" pitchFamily="34" charset="0"/>
                <a:ea typeface="楷体_GB2312" pitchFamily="49" charset="-122"/>
              </a:rPr>
              <a:t>      今天学习了用字母表示数，你现在对字母表示数有哪些认识？</a:t>
            </a:r>
          </a:p>
        </p:txBody>
      </p:sp>
    </p:spTree>
    <p:extLst>
      <p:ext uri="{BB962C8B-B14F-4D97-AF65-F5344CB8AC3E}">
        <p14:creationId xmlns:p14="http://schemas.microsoft.com/office/powerpoint/2010/main" val="89024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688" y="1000125"/>
            <a:ext cx="7286625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7953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图片 3792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303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3356992"/>
            <a:ext cx="4703762" cy="212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6635" y="1332042"/>
            <a:ext cx="1438275" cy="1871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0961" y="1325324"/>
            <a:ext cx="1430337" cy="1871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0823" y="1325324"/>
            <a:ext cx="1327150" cy="180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585" y="1325324"/>
            <a:ext cx="1416050" cy="1871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398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09" name="组合 1"/>
          <p:cNvGrpSpPr>
            <a:grpSpLocks/>
          </p:cNvGrpSpPr>
          <p:nvPr/>
        </p:nvGrpSpPr>
        <p:grpSpPr bwMode="auto">
          <a:xfrm rot="-652727">
            <a:off x="130175" y="223838"/>
            <a:ext cx="1512888" cy="1139825"/>
            <a:chOff x="3851920" y="188640"/>
            <a:chExt cx="3024336" cy="1440160"/>
          </a:xfrm>
        </p:grpSpPr>
        <p:sp>
          <p:nvSpPr>
            <p:cNvPr id="3" name="圆角矩形 2"/>
            <p:cNvSpPr/>
            <p:nvPr/>
          </p:nvSpPr>
          <p:spPr>
            <a:xfrm>
              <a:off x="3851915" y="763442"/>
              <a:ext cx="3024334" cy="864497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4" name="矩形 3"/>
            <p:cNvSpPr/>
            <p:nvPr/>
          </p:nvSpPr>
          <p:spPr>
            <a:xfrm>
              <a:off x="4558926" y="764914"/>
              <a:ext cx="1754341" cy="816634"/>
            </a:xfrm>
            <a:prstGeom prst="rect">
              <a:avLst/>
            </a:prstGeom>
            <a:noFill/>
          </p:spPr>
          <p:txBody>
            <a:bodyPr wrap="none">
              <a:spAutoFit/>
              <a:scene3d>
                <a:camera prst="orthographicFront"/>
                <a:lightRig rig="brightRoom" dir="t"/>
              </a:scene3d>
              <a:sp3d contourW="6350" prstMaterial="plastic">
                <a:bevelT w="20320" h="20320" prst="angle"/>
                <a:contourClr>
                  <a:schemeClr val="accent1">
                    <a:tint val="100000"/>
                    <a:shade val="100000"/>
                    <a:hueMod val="100000"/>
                    <a:satMod val="100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3600" dirty="0">
                  <a:solidFill>
                    <a:srgbClr val="0070C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+mn-cs"/>
                </a:rPr>
                <a:t>例</a:t>
              </a:r>
              <a:r>
                <a:rPr lang="en-US" altLang="zh-CN" sz="3600" dirty="0">
                  <a:solidFill>
                    <a:srgbClr val="0070C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+mn-cs"/>
                </a:rPr>
                <a:t>1</a:t>
              </a:r>
              <a:endParaRPr lang="zh-CN" altLang="en-US" sz="3600" b="1" cap="all" dirty="0">
                <a:ln/>
                <a:solidFill>
                  <a:srgbClr val="0070C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宋体" panose="02010600030101010101" pitchFamily="2" charset="-122"/>
                <a:ea typeface="宋体" panose="02010600030101010101" pitchFamily="2" charset="-122"/>
                <a:cs typeface="+mn-cs"/>
              </a:endParaRPr>
            </a:p>
          </p:txBody>
        </p:sp>
        <p:cxnSp>
          <p:nvCxnSpPr>
            <p:cNvPr id="5" name="直接连接符 4"/>
            <p:cNvCxnSpPr/>
            <p:nvPr/>
          </p:nvCxnSpPr>
          <p:spPr>
            <a:xfrm flipV="1">
              <a:off x="4477210" y="178724"/>
              <a:ext cx="866363" cy="575662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接连接符 5"/>
            <p:cNvCxnSpPr/>
            <p:nvPr/>
          </p:nvCxnSpPr>
          <p:spPr>
            <a:xfrm flipH="1" flipV="1">
              <a:off x="5351624" y="190463"/>
              <a:ext cx="656913" cy="569645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755575" y="2550815"/>
            <a:ext cx="6985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3600" b="1" dirty="0">
                <a:latin typeface="黑体" pitchFamily="49" charset="-122"/>
                <a:ea typeface="黑体" pitchFamily="49" charset="-122"/>
              </a:rPr>
              <a:t>摆</a:t>
            </a:r>
            <a:r>
              <a:rPr lang="en-US" altLang="zh-CN" sz="3600" b="1" dirty="0">
                <a:latin typeface="黑体" pitchFamily="49" charset="-122"/>
                <a:ea typeface="黑体" pitchFamily="49" charset="-122"/>
              </a:rPr>
              <a:t>1</a:t>
            </a:r>
            <a:r>
              <a:rPr lang="zh-CN" altLang="en-US" sz="3600" b="1" dirty="0">
                <a:latin typeface="黑体" pitchFamily="49" charset="-122"/>
                <a:ea typeface="黑体" pitchFamily="49" charset="-122"/>
              </a:rPr>
              <a:t>个三角形用</a:t>
            </a:r>
            <a:r>
              <a:rPr lang="en-US" altLang="zh-CN" sz="3600" b="1" dirty="0">
                <a:solidFill>
                  <a:srgbClr val="0070C0"/>
                </a:solidFill>
                <a:latin typeface="黑体" pitchFamily="49" charset="-122"/>
                <a:ea typeface="黑体" pitchFamily="49" charset="-122"/>
              </a:rPr>
              <a:t>3</a:t>
            </a:r>
            <a:r>
              <a:rPr lang="zh-CN" altLang="en-US" sz="3600" b="1" dirty="0">
                <a:latin typeface="黑体" pitchFamily="49" charset="-122"/>
                <a:ea typeface="黑体" pitchFamily="49" charset="-122"/>
              </a:rPr>
              <a:t>根小棒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755897" y="3187452"/>
            <a:ext cx="6985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3600" b="1" dirty="0">
                <a:latin typeface="黑体" pitchFamily="49" charset="-122"/>
                <a:ea typeface="黑体" pitchFamily="49" charset="-122"/>
              </a:rPr>
              <a:t>摆</a:t>
            </a:r>
            <a:r>
              <a:rPr lang="en-US" altLang="zh-CN" sz="3600" b="1" dirty="0">
                <a:solidFill>
                  <a:srgbClr val="0070C0"/>
                </a:solidFill>
                <a:latin typeface="黑体" pitchFamily="49" charset="-122"/>
                <a:ea typeface="黑体" pitchFamily="49" charset="-122"/>
              </a:rPr>
              <a:t>2</a:t>
            </a:r>
            <a:r>
              <a:rPr lang="zh-CN" altLang="en-US" sz="3600" b="1" dirty="0">
                <a:latin typeface="黑体" pitchFamily="49" charset="-122"/>
                <a:ea typeface="黑体" pitchFamily="49" charset="-122"/>
              </a:rPr>
              <a:t>个三角形用小棒的根数是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6516215" y="3216166"/>
            <a:ext cx="272732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3600" b="1" dirty="0">
                <a:latin typeface="黑体" pitchFamily="2" charset="-122"/>
                <a:ea typeface="黑体" pitchFamily="2" charset="-122"/>
              </a:rPr>
              <a:t>2</a:t>
            </a:r>
            <a:r>
              <a:rPr lang="en-US" altLang="zh-CN" sz="3600" b="1" dirty="0">
                <a:latin typeface="黑体" pitchFamily="2" charset="-122"/>
                <a:ea typeface="黑体" pitchFamily="2" charset="-122"/>
                <a:sym typeface="Wingdings 2" pitchFamily="18" charset="2"/>
              </a:rPr>
              <a:t></a:t>
            </a:r>
            <a:r>
              <a:rPr lang="en-US" altLang="zh-CN" sz="3600" b="1" dirty="0">
                <a:solidFill>
                  <a:schemeClr val="bg2">
                    <a:lumMod val="50000"/>
                  </a:schemeClr>
                </a:solidFill>
                <a:latin typeface="黑体" pitchFamily="2" charset="-122"/>
                <a:ea typeface="黑体" pitchFamily="2" charset="-122"/>
                <a:sym typeface="Wingdings 2" pitchFamily="18" charset="2"/>
              </a:rPr>
              <a:t>3</a:t>
            </a:r>
            <a:endParaRPr lang="zh-CN" altLang="en-US" sz="3600" b="1" dirty="0">
              <a:solidFill>
                <a:schemeClr val="bg2">
                  <a:lumMod val="50000"/>
                </a:schemeClr>
              </a:solidFill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755576" y="3800941"/>
            <a:ext cx="6985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zh-CN" altLang="en-US" sz="3600" b="1" dirty="0">
                <a:latin typeface="黑体" pitchFamily="2" charset="-122"/>
                <a:ea typeface="黑体" pitchFamily="2" charset="-122"/>
              </a:rPr>
              <a:t>摆</a:t>
            </a:r>
            <a:r>
              <a:rPr lang="en-US" altLang="zh-CN" sz="3600" b="1" dirty="0">
                <a:solidFill>
                  <a:srgbClr val="0070C0"/>
                </a:solidFill>
                <a:latin typeface="黑体" pitchFamily="2" charset="-122"/>
                <a:ea typeface="黑体" pitchFamily="2" charset="-122"/>
              </a:rPr>
              <a:t>3</a:t>
            </a:r>
            <a:r>
              <a:rPr lang="zh-CN" altLang="en-US" sz="3600" b="1" dirty="0">
                <a:latin typeface="黑体" pitchFamily="2" charset="-122"/>
                <a:ea typeface="黑体" pitchFamily="2" charset="-122"/>
              </a:rPr>
              <a:t>个三角形用小棒的根数是</a:t>
            </a:r>
            <a:endParaRPr lang="zh-CN" altLang="en-US" sz="3600" b="1" dirty="0">
              <a:solidFill>
                <a:schemeClr val="bg2">
                  <a:lumMod val="50000"/>
                </a:schemeClr>
              </a:solidFill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755575" y="4365104"/>
            <a:ext cx="6985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zh-CN" altLang="en-US" sz="3600" b="1" dirty="0">
                <a:latin typeface="黑体" pitchFamily="2" charset="-122"/>
                <a:ea typeface="黑体" pitchFamily="2" charset="-122"/>
              </a:rPr>
              <a:t>摆</a:t>
            </a:r>
            <a:r>
              <a:rPr lang="en-US" altLang="zh-CN" sz="3600" b="1" dirty="0">
                <a:solidFill>
                  <a:srgbClr val="0070C0"/>
                </a:solidFill>
                <a:latin typeface="黑体" pitchFamily="2" charset="-122"/>
                <a:ea typeface="黑体" pitchFamily="2" charset="-122"/>
              </a:rPr>
              <a:t>4</a:t>
            </a:r>
            <a:r>
              <a:rPr lang="zh-CN" altLang="en-US" sz="3600" b="1" dirty="0">
                <a:latin typeface="黑体" pitchFamily="2" charset="-122"/>
                <a:ea typeface="黑体" pitchFamily="2" charset="-122"/>
              </a:rPr>
              <a:t>个三角形用小棒的根数是</a:t>
            </a:r>
            <a:endParaRPr lang="zh-CN" altLang="en-US" sz="3600" b="1" dirty="0">
              <a:solidFill>
                <a:schemeClr val="bg2">
                  <a:lumMod val="50000"/>
                </a:schemeClr>
              </a:solidFill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4962250" y="1501726"/>
            <a:ext cx="9779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800" dirty="0">
                <a:latin typeface="黑体" pitchFamily="49" charset="-122"/>
                <a:ea typeface="黑体" pitchFamily="49" charset="-122"/>
              </a:rPr>
              <a:t>……</a:t>
            </a:r>
            <a:endParaRPr lang="zh-CN" altLang="en-US" sz="2800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1260103" y="5069904"/>
            <a:ext cx="976312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800">
                <a:latin typeface="黑体" pitchFamily="49" charset="-122"/>
                <a:ea typeface="黑体" pitchFamily="49" charset="-122"/>
              </a:rPr>
              <a:t>……</a:t>
            </a:r>
            <a:endParaRPr lang="zh-CN" altLang="en-US" sz="280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6525195" y="3833783"/>
            <a:ext cx="272732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3600" b="1" dirty="0">
                <a:latin typeface="黑体" pitchFamily="2" charset="-122"/>
                <a:ea typeface="黑体" pitchFamily="2" charset="-122"/>
              </a:rPr>
              <a:t>3</a:t>
            </a:r>
            <a:r>
              <a:rPr lang="en-US" altLang="zh-CN" sz="3600" b="1" dirty="0">
                <a:latin typeface="黑体" pitchFamily="2" charset="-122"/>
                <a:ea typeface="黑体" pitchFamily="2" charset="-122"/>
                <a:sym typeface="Wingdings 2" pitchFamily="18" charset="2"/>
              </a:rPr>
              <a:t></a:t>
            </a:r>
            <a:r>
              <a:rPr lang="en-US" altLang="zh-CN" sz="3600" b="1" dirty="0">
                <a:solidFill>
                  <a:schemeClr val="bg2">
                    <a:lumMod val="50000"/>
                  </a:schemeClr>
                </a:solidFill>
                <a:latin typeface="黑体" pitchFamily="2" charset="-122"/>
                <a:ea typeface="黑体" pitchFamily="2" charset="-122"/>
                <a:sym typeface="Wingdings 2" pitchFamily="18" charset="2"/>
              </a:rPr>
              <a:t>3</a:t>
            </a:r>
            <a:endParaRPr lang="zh-CN" altLang="en-US" sz="3600" b="1" dirty="0">
              <a:solidFill>
                <a:schemeClr val="bg2">
                  <a:lumMod val="50000"/>
                </a:schemeClr>
              </a:solidFill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6522837" y="4426331"/>
            <a:ext cx="272732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3600" b="1" dirty="0">
                <a:latin typeface="黑体" pitchFamily="2" charset="-122"/>
                <a:ea typeface="黑体" pitchFamily="2" charset="-122"/>
              </a:rPr>
              <a:t>4</a:t>
            </a:r>
            <a:r>
              <a:rPr lang="en-US" altLang="zh-CN" sz="3600" b="1" dirty="0">
                <a:latin typeface="黑体" pitchFamily="2" charset="-122"/>
                <a:ea typeface="黑体" pitchFamily="2" charset="-122"/>
                <a:sym typeface="Wingdings 2" pitchFamily="18" charset="2"/>
              </a:rPr>
              <a:t></a:t>
            </a:r>
            <a:r>
              <a:rPr lang="en-US" altLang="zh-CN" sz="3600" b="1" dirty="0">
                <a:solidFill>
                  <a:schemeClr val="bg2">
                    <a:lumMod val="50000"/>
                  </a:schemeClr>
                </a:solidFill>
                <a:latin typeface="黑体" pitchFamily="2" charset="-122"/>
                <a:ea typeface="黑体" pitchFamily="2" charset="-122"/>
                <a:sym typeface="Wingdings 2" pitchFamily="18" charset="2"/>
              </a:rPr>
              <a:t>3</a:t>
            </a:r>
            <a:endParaRPr lang="zh-CN" altLang="en-US" sz="3600" b="1" dirty="0">
              <a:solidFill>
                <a:schemeClr val="bg2">
                  <a:lumMod val="50000"/>
                </a:schemeClr>
              </a:solidFill>
              <a:latin typeface="黑体" pitchFamily="2" charset="-122"/>
              <a:ea typeface="黑体" pitchFamily="2" charset="-122"/>
            </a:endParaRPr>
          </a:p>
        </p:txBody>
      </p:sp>
      <p:pic>
        <p:nvPicPr>
          <p:cNvPr id="34" name="Picture 4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0696" y="1340768"/>
            <a:ext cx="858481" cy="807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4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1349" y="1340768"/>
            <a:ext cx="858481" cy="807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4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7453" y="1356147"/>
            <a:ext cx="858481" cy="807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Picture 4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3557" y="1356147"/>
            <a:ext cx="858481" cy="807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" name="Picture 4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5765" y="1356147"/>
            <a:ext cx="858481" cy="807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1" grpId="0"/>
      <p:bldP spid="22" grpId="0"/>
      <p:bldP spid="27" grpId="0"/>
      <p:bldP spid="33" grpId="0"/>
      <p:bldP spid="35" grpId="0"/>
      <p:bldP spid="36" grpId="0"/>
      <p:bldP spid="38" grpId="0"/>
      <p:bldP spid="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807228"/>
              </p:ext>
            </p:extLst>
          </p:nvPr>
        </p:nvGraphicFramePr>
        <p:xfrm>
          <a:off x="1691680" y="764704"/>
          <a:ext cx="5040560" cy="4965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5952"/>
                <a:gridCol w="2424608"/>
              </a:tblGrid>
              <a:tr h="447824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600" dirty="0" smtClean="0"/>
                        <a:t>摆三角形的个数</a:t>
                      </a:r>
                      <a:endParaRPr lang="zh-CN" alt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600" dirty="0" smtClean="0"/>
                        <a:t>需要小棒的根数</a:t>
                      </a:r>
                      <a:endParaRPr lang="zh-CN" altLang="en-US" sz="3600" dirty="0"/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600" b="1" dirty="0" smtClean="0"/>
                        <a:t>1</a:t>
                      </a:r>
                      <a:endParaRPr lang="zh-CN" altLang="en-US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600" b="1" dirty="0" smtClean="0"/>
                        <a:t>1</a:t>
                      </a:r>
                      <a:r>
                        <a:rPr lang="en-US" altLang="zh-CN" sz="3600" b="1" dirty="0" smtClean="0">
                          <a:latin typeface="黑体" pitchFamily="2" charset="-122"/>
                          <a:ea typeface="黑体" pitchFamily="2" charset="-122"/>
                          <a:sym typeface="Wingdings 2" pitchFamily="18" charset="2"/>
                        </a:rPr>
                        <a:t>3</a:t>
                      </a:r>
                      <a:endParaRPr lang="zh-CN" altLang="en-US" sz="3600" b="1" dirty="0"/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600" b="1" dirty="0" smtClean="0"/>
                        <a:t>2</a:t>
                      </a:r>
                      <a:endParaRPr lang="zh-CN" altLang="en-US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600" b="1" smtClean="0"/>
                        <a:t>2</a:t>
                      </a:r>
                      <a:r>
                        <a:rPr lang="en-US" altLang="zh-CN" sz="3600" b="1" smtClean="0">
                          <a:latin typeface="黑体" pitchFamily="2" charset="-122"/>
                          <a:ea typeface="黑体" pitchFamily="2" charset="-122"/>
                          <a:sym typeface="Wingdings 2" pitchFamily="18" charset="2"/>
                        </a:rPr>
                        <a:t>3</a:t>
                      </a:r>
                      <a:endParaRPr lang="zh-CN" altLang="en-US" sz="3600" b="1" dirty="0"/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600" b="1" dirty="0" smtClean="0"/>
                        <a:t>3</a:t>
                      </a:r>
                      <a:endParaRPr lang="zh-CN" altLang="en-US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600" b="1" smtClean="0"/>
                        <a:t>3</a:t>
                      </a:r>
                      <a:r>
                        <a:rPr lang="en-US" altLang="zh-CN" sz="3600" b="1" smtClean="0">
                          <a:latin typeface="黑体" pitchFamily="2" charset="-122"/>
                          <a:ea typeface="黑体" pitchFamily="2" charset="-122"/>
                          <a:sym typeface="Wingdings 2" pitchFamily="18" charset="2"/>
                        </a:rPr>
                        <a:t>3</a:t>
                      </a:r>
                      <a:endParaRPr lang="zh-CN" altLang="en-US" sz="3600" b="1" dirty="0"/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600" b="1" dirty="0" smtClean="0"/>
                        <a:t>4</a:t>
                      </a:r>
                      <a:endParaRPr lang="zh-CN" altLang="en-US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600" b="1" dirty="0" smtClean="0"/>
                        <a:t>4</a:t>
                      </a:r>
                      <a:r>
                        <a:rPr lang="en-US" altLang="zh-CN" sz="3600" b="1" dirty="0" smtClean="0">
                          <a:latin typeface="黑体" pitchFamily="2" charset="-122"/>
                          <a:ea typeface="黑体" pitchFamily="2" charset="-122"/>
                          <a:sym typeface="Wingdings 2" pitchFamily="18" charset="2"/>
                        </a:rPr>
                        <a:t>3</a:t>
                      </a:r>
                      <a:endParaRPr lang="zh-CN" altLang="en-US" sz="3600" b="1" dirty="0"/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600" b="1" dirty="0" smtClean="0"/>
                        <a:t>5</a:t>
                      </a:r>
                      <a:endParaRPr lang="zh-CN" altLang="en-US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600" b="1" dirty="0" smtClean="0"/>
                        <a:t>5</a:t>
                      </a:r>
                      <a:r>
                        <a:rPr lang="en-US" altLang="zh-CN" sz="3600" b="1" dirty="0" smtClean="0">
                          <a:latin typeface="黑体" pitchFamily="2" charset="-122"/>
                          <a:ea typeface="黑体" pitchFamily="2" charset="-122"/>
                          <a:sym typeface="Wingdings 2" pitchFamily="18" charset="2"/>
                        </a:rPr>
                        <a:t>3</a:t>
                      </a:r>
                      <a:endParaRPr lang="zh-CN" altLang="en-US" sz="3600" b="1" dirty="0"/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endParaRPr lang="zh-CN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3140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图片 3792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7" name="Picture 5" descr="u=2865533656,266469395&amp;fm=23&amp;gp=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2276475"/>
            <a:ext cx="2011363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8" name="Text Box 7"/>
          <p:cNvSpPr txBox="1">
            <a:spLocks noChangeArrowheads="1"/>
          </p:cNvSpPr>
          <p:nvPr/>
        </p:nvSpPr>
        <p:spPr bwMode="auto">
          <a:xfrm>
            <a:off x="1116013" y="4868863"/>
            <a:ext cx="1008062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rgbClr val="FFFF99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rgbClr val="FFFF99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rgbClr val="FFFF99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rgbClr val="FFFF99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rgbClr val="FFFF99"/>
                </a:solidFill>
                <a:latin typeface="Arial" charset="0"/>
                <a:ea typeface="宋体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99"/>
                </a:solidFill>
                <a:latin typeface="Arial" charset="0"/>
                <a:ea typeface="宋体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99"/>
                </a:solidFill>
                <a:latin typeface="Arial" charset="0"/>
                <a:ea typeface="宋体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99"/>
                </a:solidFill>
                <a:latin typeface="Arial" charset="0"/>
                <a:ea typeface="宋体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99"/>
                </a:solidFill>
                <a:latin typeface="Arial" charset="0"/>
                <a:ea typeface="宋体" charset="-122"/>
              </a:defRPr>
            </a:lvl9pPr>
          </a:lstStyle>
          <a:p>
            <a:pPr algn="l" eaLnBrk="1" hangingPunct="1">
              <a:lnSpc>
                <a:spcPct val="80000"/>
              </a:lnSpc>
              <a:spcBef>
                <a:spcPct val="50000"/>
              </a:spcBef>
            </a:pPr>
            <a:r>
              <a:rPr lang="zh-CN" altLang="en-US" sz="2800" b="1">
                <a:solidFill>
                  <a:srgbClr val="0000FF"/>
                </a:solidFill>
                <a:ea typeface="楷体" pitchFamily="49" charset="-122"/>
              </a:rPr>
              <a:t>韦达</a:t>
            </a:r>
          </a:p>
        </p:txBody>
      </p:sp>
      <p:sp>
        <p:nvSpPr>
          <p:cNvPr id="16389" name="Text Box 6"/>
          <p:cNvSpPr txBox="1">
            <a:spLocks noChangeArrowheads="1"/>
          </p:cNvSpPr>
          <p:nvPr/>
        </p:nvSpPr>
        <p:spPr bwMode="auto">
          <a:xfrm>
            <a:off x="2625725" y="801688"/>
            <a:ext cx="6049963" cy="521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rgbClr val="FFFF99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rgbClr val="FFFF99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rgbClr val="FFFF99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rgbClr val="FFFF99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rgbClr val="FFFF99"/>
                </a:solidFill>
                <a:latin typeface="Arial" charset="0"/>
                <a:ea typeface="宋体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99"/>
                </a:solidFill>
                <a:latin typeface="Arial" charset="0"/>
                <a:ea typeface="宋体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99"/>
                </a:solidFill>
                <a:latin typeface="Arial" charset="0"/>
                <a:ea typeface="宋体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99"/>
                </a:solidFill>
                <a:latin typeface="Arial" charset="0"/>
                <a:ea typeface="宋体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99"/>
                </a:solidFill>
                <a:latin typeface="Arial" charset="0"/>
                <a:ea typeface="宋体" charset="-122"/>
              </a:defRPr>
            </a:lvl9pPr>
          </a:lstStyle>
          <a:p>
            <a:pPr algn="l" eaLnBrk="1" hangingPunct="1">
              <a:lnSpc>
                <a:spcPct val="120000"/>
              </a:lnSpc>
              <a:spcBef>
                <a:spcPct val="50000"/>
              </a:spcBef>
            </a:pPr>
            <a:r>
              <a:rPr lang="en-US" altLang="zh-CN" sz="2800" b="1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    </a:t>
            </a:r>
            <a:r>
              <a:rPr lang="zh-CN" altLang="en-US" sz="2800" b="1" dirty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你知道最早有意识地系统使用字母来表示数的人是谁吗？他就是法国数学家韦达。韦达一生致力于对数学的研究，做出了很多重要贡献，成为那个时代最伟大的数学家。自从韦达系统使用字母表示数后，引出了大量的数学发现，解决了很多古代的复杂问题。这种用字母代替数的思想就是代数思想，人们因此称韦达是“代数之父”。</a:t>
            </a:r>
          </a:p>
        </p:txBody>
      </p:sp>
      <p:sp>
        <p:nvSpPr>
          <p:cNvPr id="16390" name="Rectangle 5">
            <a:hlinkClick r:id="rId5" action="ppaction://hlinkfile"/>
          </p:cNvPr>
          <p:cNvSpPr>
            <a:spLocks noChangeArrowheads="1"/>
          </p:cNvSpPr>
          <p:nvPr/>
        </p:nvSpPr>
        <p:spPr bwMode="auto">
          <a:xfrm rot="20784661" flipH="1">
            <a:off x="23813" y="260350"/>
            <a:ext cx="2055812" cy="654050"/>
          </a:xfrm>
          <a:prstGeom prst="rect">
            <a:avLst/>
          </a:prstGeom>
          <a:solidFill>
            <a:srgbClr val="FFFF00">
              <a:alpha val="69019"/>
            </a:srgbClr>
          </a:solidFill>
          <a:ln w="9525">
            <a:solidFill>
              <a:srgbClr val="969696"/>
            </a:solidFill>
            <a:miter lim="800000"/>
            <a:headEnd/>
            <a:tailEnd/>
          </a:ln>
        </p:spPr>
        <p:txBody>
          <a:bodyPr lIns="90170" tIns="46990" rIns="90170" bIns="46990" anchor="ctr">
            <a:spAutoFit/>
          </a:bodyPr>
          <a:lstStyle>
            <a:lvl1pPr eaLnBrk="0" hangingPunct="0">
              <a:defRPr>
                <a:solidFill>
                  <a:srgbClr val="FFFF99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rgbClr val="FFFF99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rgbClr val="FFFF99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rgbClr val="FFFF99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rgbClr val="FFFF99"/>
                </a:solidFill>
                <a:latin typeface="Arial" charset="0"/>
                <a:ea typeface="宋体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99"/>
                </a:solidFill>
                <a:latin typeface="Arial" charset="0"/>
                <a:ea typeface="宋体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99"/>
                </a:solidFill>
                <a:latin typeface="Arial" charset="0"/>
                <a:ea typeface="宋体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99"/>
                </a:solidFill>
                <a:latin typeface="Arial" charset="0"/>
                <a:ea typeface="宋体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99"/>
                </a:solidFill>
                <a:latin typeface="Arial" charset="0"/>
                <a:ea typeface="宋体" charset="-122"/>
              </a:defRPr>
            </a:lvl9pPr>
          </a:lstStyle>
          <a:p>
            <a:pPr algn="l" eaLnBrk="1" hangingPunct="1">
              <a:spcBef>
                <a:spcPct val="50000"/>
              </a:spcBef>
              <a:buFont typeface="Arial" charset="0"/>
              <a:buNone/>
            </a:pPr>
            <a:r>
              <a:rPr lang="zh-CN" altLang="en-US" sz="3600" b="1">
                <a:solidFill>
                  <a:schemeClr val="tx1"/>
                </a:solidFill>
                <a:latin typeface="Comic Sans MS" pitchFamily="66" charset="0"/>
                <a:ea typeface="隶书" pitchFamily="49" charset="-122"/>
              </a:rPr>
              <a:t>你知道吗</a:t>
            </a: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rot="20280000" flipH="1" flipV="1">
            <a:off x="1128713" y="-131763"/>
            <a:ext cx="276225" cy="334963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</a:ln>
        </p:spPr>
        <p:txBody>
          <a:bodyPr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>
              <a:solidFill>
                <a:sysClr val="windowText" lastClr="000000"/>
              </a:solidFill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 rot="20280000" flipH="1">
            <a:off x="627063" y="-6350"/>
            <a:ext cx="447675" cy="26352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</a:ln>
        </p:spPr>
        <p:txBody>
          <a:bodyPr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>
              <a:solidFill>
                <a:sysClr val="windowText" lastClr="000000"/>
              </a:solidFill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10" name="Oval 10"/>
          <p:cNvSpPr>
            <a:spLocks noChangeArrowheads="1"/>
          </p:cNvSpPr>
          <p:nvPr/>
        </p:nvSpPr>
        <p:spPr bwMode="auto">
          <a:xfrm rot="20280000" flipH="1">
            <a:off x="960438" y="-123825"/>
            <a:ext cx="150812" cy="204788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</a:ln>
        </p:spPr>
        <p:txBody>
          <a:bodyPr wrap="none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>
              <a:solidFill>
                <a:sysClr val="windowText" lastClr="000000"/>
              </a:solidFill>
              <a:latin typeface="Calibri" pitchFamily="34" charset="0"/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30884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548702"/>
            <a:ext cx="75608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同学们比赛剪图形，小军剪的                 比小芳剪的     多</a:t>
            </a:r>
            <a:r>
              <a:rPr lang="en-US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个</a:t>
            </a:r>
            <a:r>
              <a:rPr lang="en-US" altLang="zh-CN" sz="3200" dirty="0" smtClean="0"/>
              <a:t>,</a:t>
            </a:r>
            <a:endParaRPr lang="zh-CN" altLang="en-US" sz="3200" dirty="0"/>
          </a:p>
        </p:txBody>
      </p:sp>
      <p:sp>
        <p:nvSpPr>
          <p:cNvPr id="3" name="矩形 2"/>
          <p:cNvSpPr/>
          <p:nvPr/>
        </p:nvSpPr>
        <p:spPr>
          <a:xfrm>
            <a:off x="6886179" y="638324"/>
            <a:ext cx="936104" cy="504056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3347710" y="1196752"/>
            <a:ext cx="648072" cy="675186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5148064" y="2052045"/>
            <a:ext cx="936104" cy="504056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1763688" y="1988840"/>
            <a:ext cx="648072" cy="675186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TextBox 6"/>
          <p:cNvSpPr txBox="1"/>
          <p:nvPr/>
        </p:nvSpPr>
        <p:spPr>
          <a:xfrm>
            <a:off x="1007604" y="2780928"/>
            <a:ext cx="24122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（  ）个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39038" y="2780928"/>
            <a:ext cx="2509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（    ）个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19672" y="2708920"/>
            <a:ext cx="576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n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40052" y="2780928"/>
            <a:ext cx="1260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n+3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06265" y="4180437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小丽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2" name="等腰三角形 11"/>
          <p:cNvSpPr/>
          <p:nvPr/>
        </p:nvSpPr>
        <p:spPr>
          <a:xfrm>
            <a:off x="2195736" y="4180437"/>
            <a:ext cx="720080" cy="620759"/>
          </a:xfrm>
          <a:prstGeom prst="triangl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959124" y="5085184"/>
            <a:ext cx="28207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（ </a:t>
            </a:r>
            <a:r>
              <a:rPr lang="en-US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n-4</a:t>
            </a:r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）个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50681" y="4293096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小华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703540" y="5197843"/>
            <a:ext cx="31808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（ </a:t>
            </a:r>
            <a:r>
              <a:rPr lang="en-US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n</a:t>
            </a:r>
            <a:r>
              <a:rPr lang="en-US" altLang="zh-CN" sz="3600" b="1" dirty="0" smtClean="0">
                <a:latin typeface="黑体" pitchFamily="2" charset="-122"/>
                <a:ea typeface="黑体" pitchFamily="2" charset="-122"/>
                <a:sym typeface="Wingdings 2" pitchFamily="18" charset="2"/>
              </a:rPr>
              <a:t></a:t>
            </a:r>
            <a:r>
              <a:rPr lang="en-US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en-US" altLang="zh-CN" sz="3600" b="1" dirty="0" smtClean="0">
                <a:latin typeface="黑体" pitchFamily="2" charset="-122"/>
                <a:ea typeface="黑体" pitchFamily="2" charset="-122"/>
                <a:sym typeface="Wingdings 2" pitchFamily="18" charset="2"/>
              </a:rPr>
              <a:t> </a:t>
            </a:r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）</a:t>
            </a:r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个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7" name="正五边形 16"/>
          <p:cNvSpPr/>
          <p:nvPr/>
        </p:nvSpPr>
        <p:spPr>
          <a:xfrm>
            <a:off x="6156175" y="4235895"/>
            <a:ext cx="730003" cy="760731"/>
          </a:xfrm>
          <a:prstGeom prst="pentagon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3164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 animBg="1"/>
      <p:bldP spid="13" grpId="0"/>
      <p:bldP spid="14" grpId="0"/>
      <p:bldP spid="16" grpId="0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539552" y="188640"/>
            <a:ext cx="226215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zh-CN" altLang="en-US" sz="5400" b="1" dirty="0">
                <a:ln w="11430"/>
                <a:gradFill>
                  <a:gsLst>
                    <a:gs pos="0">
                      <a:srgbClr val="654A76">
                        <a:tint val="90000"/>
                        <a:satMod val="120000"/>
                      </a:srgbClr>
                    </a:gs>
                    <a:gs pos="25000">
                      <a:srgbClr val="654A76">
                        <a:tint val="93000"/>
                        <a:satMod val="120000"/>
                      </a:srgbClr>
                    </a:gs>
                    <a:gs pos="50000">
                      <a:srgbClr val="654A76">
                        <a:shade val="89000"/>
                        <a:satMod val="110000"/>
                      </a:srgbClr>
                    </a:gs>
                    <a:gs pos="75000">
                      <a:srgbClr val="654A76">
                        <a:tint val="93000"/>
                        <a:satMod val="120000"/>
                      </a:srgbClr>
                    </a:gs>
                    <a:gs pos="100000">
                      <a:srgbClr val="654A76">
                        <a:tint val="90000"/>
                        <a:satMod val="120000"/>
                      </a:srgb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试一试</a:t>
            </a:r>
          </a:p>
        </p:txBody>
      </p:sp>
      <p:sp>
        <p:nvSpPr>
          <p:cNvPr id="4" name="矩形 3"/>
          <p:cNvSpPr/>
          <p:nvPr/>
        </p:nvSpPr>
        <p:spPr>
          <a:xfrm>
            <a:off x="323528" y="980728"/>
            <a:ext cx="856895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（</a:t>
            </a:r>
            <a:r>
              <a:rPr lang="en-US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）</a:t>
            </a:r>
            <a:r>
              <a:rPr lang="zh-CN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一</a:t>
            </a:r>
            <a:r>
              <a:rPr lang="zh-CN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件上衣</a:t>
            </a:r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a</a:t>
            </a:r>
            <a:r>
              <a:rPr lang="zh-CN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元，一条裤子比上衣便宜</a:t>
            </a:r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12</a:t>
            </a:r>
            <a:r>
              <a:rPr lang="zh-CN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元，一条裤子</a:t>
            </a:r>
            <a:r>
              <a:rPr lang="zh-CN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（</a:t>
            </a:r>
            <a:r>
              <a:rPr lang="en-US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    </a:t>
            </a:r>
            <a:r>
              <a:rPr lang="zh-CN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）元</a:t>
            </a:r>
            <a:r>
              <a:rPr lang="zh-CN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zh-CN" altLang="zh-CN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（</a:t>
            </a:r>
            <a:r>
              <a:rPr lang="en-US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）</a:t>
            </a:r>
            <a:r>
              <a:rPr lang="zh-CN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小</a:t>
            </a:r>
            <a:r>
              <a:rPr lang="zh-CN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刚每天看书</a:t>
            </a:r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15</a:t>
            </a:r>
            <a:r>
              <a:rPr lang="zh-CN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页，</a:t>
            </a:r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n</a:t>
            </a:r>
            <a:r>
              <a:rPr lang="zh-CN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天看</a:t>
            </a:r>
            <a:r>
              <a:rPr lang="zh-CN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（</a:t>
            </a:r>
            <a:r>
              <a:rPr lang="en-US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    </a:t>
            </a:r>
            <a:r>
              <a:rPr lang="zh-CN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）页。</a:t>
            </a:r>
          </a:p>
          <a:p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（</a:t>
            </a:r>
            <a:r>
              <a:rPr lang="en-US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）</a:t>
            </a:r>
            <a:r>
              <a:rPr lang="zh-CN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食堂</a:t>
            </a:r>
            <a:r>
              <a:rPr lang="zh-CN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每天运进大米</a:t>
            </a:r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c</a:t>
            </a:r>
            <a:r>
              <a:rPr lang="zh-CN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吨，</a:t>
            </a:r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d</a:t>
            </a:r>
            <a:r>
              <a:rPr lang="zh-CN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天一共运进（</a:t>
            </a:r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en-US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  </a:t>
            </a:r>
            <a:r>
              <a:rPr lang="zh-CN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）吨。</a:t>
            </a:r>
          </a:p>
          <a:p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（</a:t>
            </a:r>
            <a:r>
              <a:rPr lang="en-US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4</a:t>
            </a:r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）</a:t>
            </a:r>
            <a:r>
              <a:rPr lang="zh-CN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一</a:t>
            </a:r>
            <a:r>
              <a:rPr lang="zh-CN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辆公共汽车上</a:t>
            </a:r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35</a:t>
            </a:r>
            <a:r>
              <a:rPr lang="zh-CN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人，到立新车站下车</a:t>
            </a:r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x</a:t>
            </a:r>
            <a:r>
              <a:rPr lang="zh-CN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人，上车</a:t>
            </a:r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y</a:t>
            </a:r>
            <a:r>
              <a:rPr lang="zh-CN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人，现在车上有</a:t>
            </a:r>
            <a:r>
              <a:rPr lang="zh-CN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（</a:t>
            </a:r>
            <a:r>
              <a:rPr lang="en-US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     </a:t>
            </a:r>
            <a:r>
              <a:rPr lang="zh-CN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）人。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39952" y="1556791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a-12</a:t>
            </a:r>
            <a:endParaRPr lang="zh-CN" altLang="en-US" sz="36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282301" y="2060848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15</a:t>
            </a:r>
            <a:r>
              <a:rPr lang="en-US" altLang="zh-CN" sz="3600" b="1" dirty="0" smtClean="0">
                <a:solidFill>
                  <a:srgbClr val="FF0000"/>
                </a:solidFill>
                <a:latin typeface="黑体" pitchFamily="2" charset="-122"/>
                <a:ea typeface="黑体" pitchFamily="2" charset="-122"/>
                <a:sym typeface="Wingdings 2" pitchFamily="18" charset="2"/>
              </a:rPr>
              <a:t></a:t>
            </a:r>
            <a:r>
              <a:rPr lang="en-US" altLang="zh-CN" sz="36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n</a:t>
            </a:r>
            <a:endParaRPr lang="zh-CN" altLang="en-US" sz="36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09325" y="3717032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err="1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c</a:t>
            </a:r>
            <a:r>
              <a:rPr lang="en-US" altLang="zh-CN" sz="3600" b="1" dirty="0" err="1" smtClean="0">
                <a:solidFill>
                  <a:srgbClr val="FF0000"/>
                </a:solidFill>
                <a:latin typeface="黑体" pitchFamily="2" charset="-122"/>
                <a:ea typeface="黑体" pitchFamily="2" charset="-122"/>
                <a:sym typeface="Wingdings 2" pitchFamily="18" charset="2"/>
              </a:rPr>
              <a:t></a:t>
            </a:r>
            <a:r>
              <a:rPr lang="en-US" altLang="zh-CN" sz="3600" b="1" dirty="0" err="1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d</a:t>
            </a:r>
            <a:endParaRPr lang="zh-CN" altLang="en-US" sz="36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36296" y="4849379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35-x+y</a:t>
            </a:r>
            <a:endParaRPr lang="zh-CN" altLang="en-US" sz="36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06512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zh-CN" altLang="en-US">
              <a:cs typeface="+mj-cs"/>
            </a:endParaRPr>
          </a:p>
        </p:txBody>
      </p:sp>
      <p:sp>
        <p:nvSpPr>
          <p:cNvPr id="21507" name="内容占位符 2"/>
          <p:cNvSpPr>
            <a:spLocks noGrp="1"/>
          </p:cNvSpPr>
          <p:nvPr>
            <p:ph idx="1"/>
          </p:nvPr>
        </p:nvSpPr>
        <p:spPr>
          <a:xfrm>
            <a:off x="250825" y="1600200"/>
            <a:ext cx="8642350" cy="4724400"/>
          </a:xfrm>
        </p:spPr>
        <p:txBody>
          <a:bodyPr/>
          <a:lstStyle/>
          <a:p>
            <a:pPr marL="0" indent="0" eaLnBrk="1" hangingPunct="1">
              <a:buFont typeface="Cambria" pitchFamily="18" charset="0"/>
              <a:buNone/>
            </a:pPr>
            <a:r>
              <a:rPr lang="zh-CN" altLang="en-US" sz="2800" dirty="0" smtClean="0">
                <a:latin typeface="黑体" pitchFamily="49" charset="-122"/>
                <a:ea typeface="黑体" pitchFamily="49" charset="-122"/>
              </a:rPr>
              <a:t> </a:t>
            </a:r>
            <a:r>
              <a:rPr lang="zh-CN" altLang="en-US" dirty="0" smtClean="0">
                <a:latin typeface="黑体" pitchFamily="49" charset="-122"/>
                <a:ea typeface="黑体" pitchFamily="49" charset="-122"/>
              </a:rPr>
              <a:t> </a:t>
            </a:r>
          </a:p>
        </p:txBody>
      </p:sp>
      <p:grpSp>
        <p:nvGrpSpPr>
          <p:cNvPr id="21508" name="组合 3"/>
          <p:cNvGrpSpPr>
            <a:grpSpLocks/>
          </p:cNvGrpSpPr>
          <p:nvPr/>
        </p:nvGrpSpPr>
        <p:grpSpPr bwMode="auto">
          <a:xfrm rot="-652727">
            <a:off x="129368" y="216067"/>
            <a:ext cx="1512887" cy="1146992"/>
            <a:chOff x="3851915" y="178724"/>
            <a:chExt cx="3024334" cy="1449215"/>
          </a:xfrm>
        </p:grpSpPr>
        <p:sp>
          <p:nvSpPr>
            <p:cNvPr id="5" name="圆角矩形 4"/>
            <p:cNvSpPr/>
            <p:nvPr/>
          </p:nvSpPr>
          <p:spPr>
            <a:xfrm>
              <a:off x="3851915" y="763442"/>
              <a:ext cx="3024334" cy="864497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6" name="矩形 5"/>
            <p:cNvSpPr/>
            <p:nvPr/>
          </p:nvSpPr>
          <p:spPr>
            <a:xfrm>
              <a:off x="4559349" y="764914"/>
              <a:ext cx="1753491" cy="816634"/>
            </a:xfrm>
            <a:prstGeom prst="rect">
              <a:avLst/>
            </a:prstGeom>
            <a:noFill/>
          </p:spPr>
          <p:txBody>
            <a:bodyPr wrap="none">
              <a:spAutoFit/>
              <a:scene3d>
                <a:camera prst="orthographicFront"/>
                <a:lightRig rig="brightRoom" dir="t"/>
              </a:scene3d>
              <a:sp3d contourW="6350" prstMaterial="plastic">
                <a:bevelT w="20320" h="20320" prst="angle"/>
                <a:contourClr>
                  <a:schemeClr val="accent1">
                    <a:tint val="100000"/>
                    <a:shade val="100000"/>
                    <a:hueMod val="100000"/>
                    <a:satMod val="100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3600" dirty="0" smtClean="0">
                  <a:solidFill>
                    <a:srgbClr val="0070C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+mn-cs"/>
                </a:rPr>
                <a:t>例</a:t>
              </a:r>
              <a:r>
                <a:rPr lang="en-US" altLang="zh-CN" sz="3600" dirty="0">
                  <a:solidFill>
                    <a:srgbClr val="0070C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+mn-cs"/>
                </a:rPr>
                <a:t>2</a:t>
              </a:r>
              <a:endParaRPr lang="zh-CN" altLang="en-US" sz="3600" b="1" cap="all" dirty="0">
                <a:ln/>
                <a:solidFill>
                  <a:srgbClr val="0070C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宋体" panose="02010600030101010101" pitchFamily="2" charset="-122"/>
                <a:ea typeface="宋体" panose="02010600030101010101" pitchFamily="2" charset="-122"/>
                <a:cs typeface="+mn-cs"/>
              </a:endParaRPr>
            </a:p>
          </p:txBody>
        </p:sp>
        <p:cxnSp>
          <p:nvCxnSpPr>
            <p:cNvPr id="7" name="直接连接符 6"/>
            <p:cNvCxnSpPr/>
            <p:nvPr/>
          </p:nvCxnSpPr>
          <p:spPr>
            <a:xfrm flipV="1">
              <a:off x="4477210" y="178724"/>
              <a:ext cx="866363" cy="575662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接连接符 7"/>
            <p:cNvCxnSpPr/>
            <p:nvPr/>
          </p:nvCxnSpPr>
          <p:spPr>
            <a:xfrm flipH="1" flipV="1">
              <a:off x="5351624" y="190463"/>
              <a:ext cx="656913" cy="569645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820738" y="4490145"/>
            <a:ext cx="4381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3600" b="1" dirty="0">
                <a:solidFill>
                  <a:schemeClr val="bg2">
                    <a:lumMod val="50000"/>
                  </a:schemeClr>
                </a:solidFill>
                <a:latin typeface="黑体" pitchFamily="2" charset="-122"/>
                <a:ea typeface="黑体" pitchFamily="2" charset="-122"/>
              </a:rPr>
              <a:t>ɑ</a:t>
            </a:r>
            <a:endParaRPr lang="zh-CN" altLang="en-US" sz="3600" b="1" dirty="0">
              <a:solidFill>
                <a:schemeClr val="bg2">
                  <a:lumMod val="50000"/>
                </a:schemeClr>
              </a:solidFill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11188" y="1628576"/>
            <a:ext cx="7894637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3600" b="1" dirty="0">
                <a:latin typeface="黑体" pitchFamily="49" charset="-122"/>
                <a:ea typeface="黑体" pitchFamily="49" charset="-122"/>
              </a:rPr>
              <a:t>用</a:t>
            </a:r>
            <a:r>
              <a:rPr lang="en-US" altLang="zh-CN" sz="3600" b="1" dirty="0">
                <a:latin typeface="黑体" pitchFamily="49" charset="-122"/>
                <a:ea typeface="黑体" pitchFamily="49" charset="-122"/>
              </a:rPr>
              <a:t>ɑ</a:t>
            </a:r>
            <a:r>
              <a:rPr lang="zh-CN" altLang="en-US" sz="3600" b="1" dirty="0">
                <a:latin typeface="黑体" pitchFamily="49" charset="-122"/>
                <a:ea typeface="黑体" pitchFamily="49" charset="-122"/>
              </a:rPr>
              <a:t>表示正方形的边长，</a:t>
            </a:r>
            <a:r>
              <a:rPr lang="en-US" altLang="zh-CN" sz="3600" b="1" dirty="0">
                <a:latin typeface="黑体" pitchFamily="49" charset="-122"/>
                <a:ea typeface="黑体" pitchFamily="49" charset="-122"/>
              </a:rPr>
              <a:t>C</a:t>
            </a:r>
            <a:r>
              <a:rPr lang="zh-CN" altLang="en-US" sz="3600" b="1" dirty="0">
                <a:latin typeface="黑体" pitchFamily="49" charset="-122"/>
                <a:ea typeface="黑体" pitchFamily="49" charset="-122"/>
              </a:rPr>
              <a:t>表示周长，</a:t>
            </a:r>
            <a:r>
              <a:rPr lang="en-US" altLang="zh-CN" sz="3600" b="1" dirty="0">
                <a:latin typeface="黑体" pitchFamily="49" charset="-122"/>
                <a:ea typeface="黑体" pitchFamily="49" charset="-122"/>
              </a:rPr>
              <a:t>S</a:t>
            </a:r>
            <a:r>
              <a:rPr lang="zh-CN" altLang="en-US" sz="3600" b="1" dirty="0">
                <a:latin typeface="黑体" pitchFamily="49" charset="-122"/>
                <a:ea typeface="黑体" pitchFamily="49" charset="-122"/>
              </a:rPr>
              <a:t>表示面积。你能用字母表示正方形的周长和面积吗？</a:t>
            </a:r>
          </a:p>
        </p:txBody>
      </p:sp>
      <p:grpSp>
        <p:nvGrpSpPr>
          <p:cNvPr id="20" name="组合 19"/>
          <p:cNvGrpSpPr>
            <a:grpSpLocks/>
          </p:cNvGrpSpPr>
          <p:nvPr/>
        </p:nvGrpSpPr>
        <p:grpSpPr bwMode="auto">
          <a:xfrm>
            <a:off x="677863" y="3790057"/>
            <a:ext cx="798512" cy="863600"/>
            <a:chOff x="605339" y="2780928"/>
            <a:chExt cx="798309" cy="864096"/>
          </a:xfrm>
        </p:grpSpPr>
        <p:cxnSp>
          <p:nvCxnSpPr>
            <p:cNvPr id="14" name="直接连接符 13"/>
            <p:cNvCxnSpPr/>
            <p:nvPr/>
          </p:nvCxnSpPr>
          <p:spPr>
            <a:xfrm>
              <a:off x="605339" y="2780928"/>
              <a:ext cx="0" cy="86409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接连接符 15"/>
            <p:cNvCxnSpPr/>
            <p:nvPr/>
          </p:nvCxnSpPr>
          <p:spPr>
            <a:xfrm>
              <a:off x="605339" y="2780928"/>
              <a:ext cx="790374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连接符 17"/>
            <p:cNvCxnSpPr/>
            <p:nvPr/>
          </p:nvCxnSpPr>
          <p:spPr>
            <a:xfrm>
              <a:off x="1403648" y="2780928"/>
              <a:ext cx="0" cy="86409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接连接符 18"/>
            <p:cNvCxnSpPr/>
            <p:nvPr/>
          </p:nvCxnSpPr>
          <p:spPr>
            <a:xfrm>
              <a:off x="611687" y="3645024"/>
              <a:ext cx="790374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1468438" y="3709789"/>
            <a:ext cx="321468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3600" b="1" dirty="0">
                <a:latin typeface="黑体" pitchFamily="49" charset="-122"/>
                <a:ea typeface="黑体" pitchFamily="49" charset="-122"/>
              </a:rPr>
              <a:t>周长是边长</a:t>
            </a:r>
            <a:r>
              <a:rPr lang="zh-CN" altLang="en-US" sz="3600" b="1" dirty="0">
                <a:latin typeface="黑体" pitchFamily="49" charset="-122"/>
                <a:ea typeface="黑体" pitchFamily="49" charset="-122"/>
                <a:sym typeface="Wingdings 2" pitchFamily="18" charset="2"/>
              </a:rPr>
              <a:t></a:t>
            </a:r>
            <a:r>
              <a:rPr lang="en-US" altLang="zh-CN" sz="3600" b="1" dirty="0">
                <a:latin typeface="黑体" pitchFamily="49" charset="-122"/>
                <a:ea typeface="黑体" pitchFamily="49" charset="-122"/>
                <a:sym typeface="Wingdings 2" pitchFamily="18" charset="2"/>
              </a:rPr>
              <a:t>4</a:t>
            </a:r>
            <a:endParaRPr lang="zh-CN" altLang="en-US" sz="3600" b="1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4860032" y="3709788"/>
            <a:ext cx="415061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CN" altLang="en-US" sz="3600" b="1" dirty="0">
                <a:latin typeface="黑体" pitchFamily="49" charset="-122"/>
                <a:ea typeface="黑体" pitchFamily="49" charset="-122"/>
              </a:rPr>
              <a:t>面积是边长</a:t>
            </a:r>
            <a:r>
              <a:rPr lang="zh-CN" altLang="en-US" sz="3600" b="1" dirty="0">
                <a:latin typeface="黑体" pitchFamily="49" charset="-122"/>
                <a:ea typeface="黑体" pitchFamily="49" charset="-122"/>
                <a:sym typeface="Wingdings 2" pitchFamily="18" charset="2"/>
              </a:rPr>
              <a:t>边长</a:t>
            </a:r>
            <a:endParaRPr lang="zh-CN" altLang="en-US" sz="3600" b="1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1645345" y="4201790"/>
            <a:ext cx="321468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600" b="1" dirty="0" smtClean="0">
                <a:latin typeface="黑体" pitchFamily="49" charset="-122"/>
                <a:ea typeface="黑体" pitchFamily="49" charset="-122"/>
              </a:rPr>
              <a:t>C =</a:t>
            </a:r>
            <a:r>
              <a:rPr lang="en-US" altLang="zh-CN" sz="3600" b="1" dirty="0" smtClean="0">
                <a:solidFill>
                  <a:schemeClr val="bg2">
                    <a:lumMod val="50000"/>
                  </a:schemeClr>
                </a:solidFill>
                <a:latin typeface="黑体" pitchFamily="2" charset="-122"/>
                <a:ea typeface="黑体" pitchFamily="2" charset="-122"/>
              </a:rPr>
              <a:t>ɑ</a:t>
            </a:r>
            <a:r>
              <a:rPr lang="zh-CN" altLang="en-US" sz="3600" b="1" dirty="0">
                <a:latin typeface="黑体" pitchFamily="49" charset="-122"/>
                <a:ea typeface="黑体" pitchFamily="49" charset="-122"/>
                <a:sym typeface="Wingdings 2" pitchFamily="18" charset="2"/>
              </a:rPr>
              <a:t> </a:t>
            </a:r>
            <a:r>
              <a:rPr lang="zh-CN" altLang="en-US" sz="3600" b="1" dirty="0" smtClean="0">
                <a:latin typeface="黑体" pitchFamily="49" charset="-122"/>
                <a:ea typeface="黑体" pitchFamily="49" charset="-122"/>
                <a:sym typeface="Wingdings 2" pitchFamily="18" charset="2"/>
              </a:rPr>
              <a:t> </a:t>
            </a:r>
            <a:r>
              <a:rPr lang="en-US" altLang="zh-CN" sz="3600" b="1" dirty="0" smtClean="0">
                <a:latin typeface="黑体" pitchFamily="49" charset="-122"/>
                <a:ea typeface="黑体" pitchFamily="49" charset="-122"/>
                <a:sym typeface="Wingdings 2" pitchFamily="18" charset="2"/>
              </a:rPr>
              <a:t>4</a:t>
            </a:r>
            <a:endParaRPr lang="zh-CN" altLang="en-US" sz="3600" b="1" dirty="0">
              <a:solidFill>
                <a:schemeClr val="bg2">
                  <a:lumMod val="50000"/>
                </a:schemeClr>
              </a:solidFill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5004048" y="4189784"/>
            <a:ext cx="321468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600" b="1" dirty="0" smtClean="0">
                <a:latin typeface="黑体" pitchFamily="49" charset="-122"/>
                <a:ea typeface="黑体" pitchFamily="49" charset="-122"/>
              </a:rPr>
              <a:t>S=</a:t>
            </a:r>
            <a:r>
              <a:rPr lang="en-US" altLang="zh-CN" sz="3600" b="1" dirty="0">
                <a:solidFill>
                  <a:schemeClr val="bg2">
                    <a:lumMod val="50000"/>
                  </a:schemeClr>
                </a:solidFill>
                <a:latin typeface="黑体" pitchFamily="2" charset="-122"/>
                <a:ea typeface="黑体" pitchFamily="2" charset="-122"/>
              </a:rPr>
              <a:t> ɑ</a:t>
            </a:r>
            <a:r>
              <a:rPr lang="zh-CN" altLang="en-US" sz="3600" b="1" dirty="0">
                <a:latin typeface="黑体" pitchFamily="49" charset="-122"/>
                <a:ea typeface="黑体" pitchFamily="49" charset="-122"/>
                <a:sym typeface="Wingdings 2" pitchFamily="18" charset="2"/>
              </a:rPr>
              <a:t> </a:t>
            </a:r>
            <a:r>
              <a:rPr lang="zh-CN" altLang="en-US" sz="3600" b="1" dirty="0" smtClean="0">
                <a:latin typeface="黑体" pitchFamily="49" charset="-122"/>
                <a:ea typeface="黑体" pitchFamily="49" charset="-122"/>
                <a:sym typeface="Wingdings 2" pitchFamily="18" charset="2"/>
              </a:rPr>
              <a:t></a:t>
            </a:r>
            <a:r>
              <a:rPr lang="en-US" altLang="zh-CN" sz="3600" b="1" dirty="0">
                <a:solidFill>
                  <a:schemeClr val="bg2">
                    <a:lumMod val="50000"/>
                  </a:schemeClr>
                </a:solidFill>
                <a:latin typeface="黑体" pitchFamily="2" charset="-122"/>
                <a:ea typeface="黑体" pitchFamily="2" charset="-122"/>
              </a:rPr>
              <a:t> ɑ</a:t>
            </a:r>
            <a:r>
              <a:rPr lang="zh-CN" altLang="en-US" sz="3600" b="1" dirty="0">
                <a:latin typeface="黑体" pitchFamily="49" charset="-122"/>
                <a:ea typeface="黑体" pitchFamily="49" charset="-122"/>
                <a:sym typeface="Wingdings 2" pitchFamily="18" charset="2"/>
              </a:rPr>
              <a:t> </a:t>
            </a:r>
            <a:endParaRPr lang="zh-CN" altLang="en-US" sz="3600" b="1" dirty="0"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22" grpId="0"/>
      <p:bldP spid="23" grpId="0"/>
      <p:bldP spid="21" grpId="0"/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12951" y="332656"/>
            <a:ext cx="172819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en-US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  <a:sym typeface="Wingdings 2" pitchFamily="18" charset="2"/>
              </a:rPr>
              <a:t>3</a:t>
            </a:r>
          </a:p>
          <a:p>
            <a:r>
              <a:rPr lang="en-US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  <a:sym typeface="Wingdings 2" pitchFamily="18" charset="2"/>
              </a:rPr>
              <a:t>33</a:t>
            </a:r>
          </a:p>
          <a:p>
            <a:r>
              <a:rPr lang="en-US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  <a:sym typeface="Wingdings 2" pitchFamily="18" charset="2"/>
              </a:rPr>
              <a:t>a4</a:t>
            </a:r>
          </a:p>
          <a:p>
            <a:r>
              <a:rPr lang="en-US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  <a:sym typeface="Wingdings 2" pitchFamily="18" charset="2"/>
              </a:rPr>
              <a:t>4a</a:t>
            </a:r>
          </a:p>
          <a:p>
            <a:r>
              <a:rPr lang="en-US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  <a:sym typeface="Wingdings 2" pitchFamily="18" charset="2"/>
              </a:rPr>
              <a:t>n+3</a:t>
            </a:r>
          </a:p>
          <a:p>
            <a:r>
              <a:rPr lang="en-US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  <a:sym typeface="Wingdings 2" pitchFamily="18" charset="2"/>
              </a:rPr>
              <a:t>n-4</a:t>
            </a:r>
          </a:p>
          <a:p>
            <a:r>
              <a:rPr lang="en-US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  <a:sym typeface="Wingdings 2" pitchFamily="18" charset="2"/>
              </a:rPr>
              <a:t>n</a:t>
            </a: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  <a:sym typeface="Wingdings 2" pitchFamily="18" charset="2"/>
              </a:rPr>
              <a:t>2</a:t>
            </a:r>
            <a:endParaRPr lang="en-US" altLang="zh-CN" sz="3200" b="1" dirty="0" smtClean="0">
              <a:latin typeface="黑体" panose="02010609060101010101" pitchFamily="49" charset="-122"/>
              <a:ea typeface="黑体" panose="02010609060101010101" pitchFamily="49" charset="-122"/>
              <a:sym typeface="Wingdings 2" pitchFamily="18" charset="2"/>
            </a:endParaRPr>
          </a:p>
          <a:p>
            <a:r>
              <a:rPr lang="en-US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  <a:sym typeface="Wingdings 2" pitchFamily="18" charset="2"/>
              </a:rPr>
              <a:t>a-12</a:t>
            </a:r>
          </a:p>
          <a:p>
            <a:r>
              <a:rPr lang="en-US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  <a:sym typeface="Wingdings 2" pitchFamily="18" charset="2"/>
              </a:rPr>
              <a:t>15n</a:t>
            </a:r>
          </a:p>
          <a:p>
            <a:r>
              <a:rPr lang="en-US" altLang="zh-CN" sz="3200" b="1" dirty="0" err="1" smtClean="0">
                <a:latin typeface="黑体" panose="02010609060101010101" pitchFamily="49" charset="-122"/>
                <a:ea typeface="黑体" panose="02010609060101010101" pitchFamily="49" charset="-122"/>
                <a:sym typeface="Wingdings 2" pitchFamily="18" charset="2"/>
              </a:rPr>
              <a:t>cd</a:t>
            </a:r>
            <a:endParaRPr lang="en-US" altLang="zh-CN" sz="3200" b="1" dirty="0" smtClean="0">
              <a:latin typeface="黑体" panose="02010609060101010101" pitchFamily="49" charset="-122"/>
              <a:ea typeface="黑体" panose="02010609060101010101" pitchFamily="49" charset="-122"/>
              <a:sym typeface="Wingdings 2" pitchFamily="18" charset="2"/>
            </a:endParaRPr>
          </a:p>
          <a:p>
            <a:r>
              <a:rPr lang="en-US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  <a:sym typeface="Wingdings 2" pitchFamily="18" charset="2"/>
              </a:rPr>
              <a:t>35-x+y</a:t>
            </a:r>
          </a:p>
          <a:p>
            <a:r>
              <a:rPr lang="en-US" altLang="zh-CN" sz="3200" b="1" dirty="0" err="1" smtClean="0">
                <a:latin typeface="黑体" panose="02010609060101010101" pitchFamily="49" charset="-122"/>
                <a:ea typeface="黑体" panose="02010609060101010101" pitchFamily="49" charset="-122"/>
                <a:sym typeface="Wingdings 2" pitchFamily="18" charset="2"/>
              </a:rPr>
              <a:t>aa</a:t>
            </a:r>
            <a:endParaRPr lang="zh-CN" altLang="en-US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08693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行云流水">
  <a:themeElements>
    <a:clrScheme name="行云流水">
      <a:dk1>
        <a:sysClr val="windowText" lastClr="000000"/>
      </a:dk1>
      <a:lt1>
        <a:sysClr val="window" lastClr="FFFFFF"/>
      </a:lt1>
      <a:dk2>
        <a:srgbClr val="411401"/>
      </a:dk2>
      <a:lt2>
        <a:srgbClr val="FFE6E6"/>
      </a:lt2>
      <a:accent1>
        <a:srgbClr val="A24A48"/>
      </a:accent1>
      <a:accent2>
        <a:srgbClr val="B2935C"/>
      </a:accent2>
      <a:accent3>
        <a:srgbClr val="6A9A9A"/>
      </a:accent3>
      <a:accent4>
        <a:srgbClr val="B2B787"/>
      </a:accent4>
      <a:accent5>
        <a:srgbClr val="91644B"/>
      </a:accent5>
      <a:accent6>
        <a:srgbClr val="654A76"/>
      </a:accent6>
      <a:hlink>
        <a:srgbClr val="00A800"/>
      </a:hlink>
      <a:folHlink>
        <a:srgbClr val="FF00FF"/>
      </a:folHlink>
    </a:clrScheme>
    <a:fontScheme name="行云流水">
      <a:majorFont>
        <a:latin typeface="Cambria"/>
        <a:ea typeface=""/>
        <a:cs typeface=""/>
        <a:font script="Jpan" typeface="ＭＳ Ｐゴシック"/>
        <a:font script="Hang" typeface="맑은 고딕"/>
        <a:font script="Hans" typeface="华文行楷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明朝"/>
        <a:font script="Hang" typeface="HY견명조"/>
        <a:font script="Hans" typeface="华文行楷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行云流水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  <a:satMod val="130000"/>
              </a:schemeClr>
            </a:gs>
            <a:gs pos="50000">
              <a:schemeClr val="phClr">
                <a:tint val="45000"/>
                <a:satMod val="220000"/>
              </a:schemeClr>
            </a:gs>
            <a:gs pos="100000">
              <a:schemeClr val="phClr">
                <a:tint val="90000"/>
                <a:satMod val="13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100000"/>
                <a:shade val="90000"/>
                <a:hueMod val="100000"/>
                <a:satMod val="200000"/>
              </a:schemeClr>
            </a:gs>
            <a:gs pos="50000">
              <a:schemeClr val="phClr">
                <a:tint val="100000"/>
                <a:shade val="60000"/>
                <a:hueMod val="100000"/>
                <a:satMod val="180000"/>
              </a:schemeClr>
            </a:gs>
            <a:gs pos="100000">
              <a:schemeClr val="phClr">
                <a:tint val="100000"/>
                <a:shade val="90000"/>
                <a:hueMod val="100000"/>
                <a:satMod val="2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50600">
              <a:schemeClr val="phClr">
                <a:alpha val="40000"/>
              </a:schemeClr>
            </a:glow>
          </a:effectLst>
        </a:effectStyle>
        <a:effectStyle>
          <a:effectLst>
            <a:glow rad="101600">
              <a:schemeClr val="phClr">
                <a:alpha val="60000"/>
              </a:schemeClr>
            </a:glow>
          </a:effectLst>
          <a:scene3d>
            <a:camera prst="isometricLeftDown" fov="0">
              <a:rot lat="0" lon="0" rev="0"/>
            </a:camera>
            <a:lightRig rig="harsh" dir="tl">
              <a:rot lat="0" lon="0" rev="14280000"/>
            </a:lightRig>
          </a:scene3d>
          <a:sp3d prstMaterial="flat">
            <a:bevelT w="38100" h="50800" prst="softRound"/>
          </a:sp3d>
        </a:effectStyle>
        <a:effectStyle>
          <a:effectLst>
            <a:glow>
              <a:schemeClr val="phClr"/>
            </a:glow>
          </a:effectLst>
          <a:scene3d>
            <a:camera prst="isometricLeftDown">
              <a:rot lat="0" lon="0" rev="0"/>
            </a:camera>
            <a:lightRig rig="harsh" dir="tl">
              <a:rot lat="0" lon="0" rev="14280000"/>
            </a:lightRig>
          </a:scene3d>
          <a:sp3d extrusionH="63500" contourW="38100" prstMaterial="flat">
            <a:bevelT w="50800" h="635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hueMod val="100000"/>
                <a:satMod val="300000"/>
              </a:schemeClr>
            </a:gs>
            <a:gs pos="72000">
              <a:schemeClr val="phClr">
                <a:tint val="100000"/>
                <a:shade val="100000"/>
                <a:hueMod val="100000"/>
                <a:satMod val="100000"/>
              </a:schemeClr>
            </a:gs>
            <a:gs pos="81000">
              <a:schemeClr val="phClr">
                <a:tint val="98000"/>
                <a:shade val="100000"/>
                <a:hueMod val="100000"/>
                <a:satMod val="15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39000"/>
                <a:hueMod val="100000"/>
                <a:satMod val="150000"/>
              </a:schemeClr>
              <a:schemeClr val="phClr">
                <a:tint val="90000"/>
                <a:shade val="100000"/>
                <a:hueMod val="100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Calligraphy</Template>
  <TotalTime>1359</TotalTime>
  <Words>829</Words>
  <Application>Microsoft Office PowerPoint</Application>
  <PresentationFormat>全屏显示(4:3)</PresentationFormat>
  <Paragraphs>191</Paragraphs>
  <Slides>19</Slides>
  <Notes>18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0" baseType="lpstr">
      <vt:lpstr>行云流水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用字母表示数</dc:title>
  <dc:creator>Administrator</dc:creator>
  <cp:lastModifiedBy>朱菲</cp:lastModifiedBy>
  <cp:revision>100</cp:revision>
  <dcterms:created xsi:type="dcterms:W3CDTF">2017-11-19T03:33:34Z</dcterms:created>
  <dcterms:modified xsi:type="dcterms:W3CDTF">2020-12-13T04:37:53Z</dcterms:modified>
</cp:coreProperties>
</file>