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83" r:id="rId7"/>
    <p:sldId id="263" r:id="rId8"/>
    <p:sldId id="264" r:id="rId9"/>
    <p:sldId id="265" r:id="rId10"/>
    <p:sldId id="266" r:id="rId11"/>
    <p:sldId id="318" r:id="rId12"/>
    <p:sldId id="268" r:id="rId13"/>
    <p:sldId id="319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322" r:id="rId22"/>
    <p:sldId id="321" r:id="rId23"/>
    <p:sldId id="325" r:id="rId24"/>
    <p:sldId id="279" r:id="rId25"/>
    <p:sldId id="323" r:id="rId26"/>
    <p:sldId id="326" r:id="rId27"/>
    <p:sldId id="282" r:id="rId28"/>
    <p:sldId id="303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">
          <p15:clr>
            <a:srgbClr val="A4A3A4"/>
          </p15:clr>
        </p15:guide>
        <p15:guide id="2" orient="horz" pos="1729">
          <p15:clr>
            <a:srgbClr val="A4A3A4"/>
          </p15:clr>
        </p15:guide>
        <p15:guide id="3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793"/>
    <a:srgbClr val="FFFF00"/>
    <a:srgbClr val="3DC8CF"/>
    <a:srgbClr val="156D6B"/>
    <a:srgbClr val="177977"/>
    <a:srgbClr val="89D7B4"/>
    <a:srgbClr val="89B9F1"/>
    <a:srgbClr val="82B3F0"/>
    <a:srgbClr val="006A72"/>
    <a:srgbClr val="D7B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26"/>
      </p:cViewPr>
      <p:guideLst>
        <p:guide orient="horz" pos="1356"/>
        <p:guide orient="horz" pos="1729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47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83813C-92BA-4C3C-8E60-F4345B7D23FE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2024-12-11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6716-4BCE-4240-AB3C-95B96A765ED6}" type="datetimeFigureOut">
              <a:rPr lang="zh-CN" altLang="en-US" smtClean="0"/>
              <a:t>2024-12-11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10A2-996E-4D3A-A30F-8052D97F97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4a"/><Relationship Id="rId7" Type="http://schemas.openxmlformats.org/officeDocument/2006/relationships/image" Target="../media/image1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4"/>
          <a:stretch>
            <a:fillRect/>
          </a:stretch>
        </p:blipFill>
        <p:spPr>
          <a:xfrm>
            <a:off x="0" y="4764881"/>
            <a:ext cx="9256734" cy="3783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9069" r="51875" b="55001"/>
          <a:stretch>
            <a:fillRect/>
          </a:stretch>
        </p:blipFill>
        <p:spPr>
          <a:xfrm>
            <a:off x="1750668" y="4339293"/>
            <a:ext cx="447649" cy="4991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51296" r="10521" b="17959"/>
          <a:stretch>
            <a:fillRect/>
          </a:stretch>
        </p:blipFill>
        <p:spPr>
          <a:xfrm>
            <a:off x="519734" y="4265545"/>
            <a:ext cx="1247737" cy="5737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216074" y="363256"/>
            <a:ext cx="432148" cy="382044"/>
          </a:xfrm>
          <a:prstGeom prst="rect">
            <a:avLst/>
          </a:prstGeom>
          <a:solidFill>
            <a:srgbClr val="3DC8C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Text Box 2"/>
          <p:cNvSpPr txBox="1"/>
          <p:nvPr/>
        </p:nvSpPr>
        <p:spPr>
          <a:xfrm>
            <a:off x="611505" y="1353185"/>
            <a:ext cx="8034020" cy="1153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5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5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Unit 8  </a:t>
            </a:r>
            <a:r>
              <a:rPr lang="zh-CN" altLang="en-US" sz="45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Chinese New Ye</a:t>
            </a:r>
            <a:r>
              <a:rPr lang="zh-CN" altLang="en-US" sz="405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</a:t>
            </a:r>
          </a:p>
          <a:p>
            <a:pPr algn="ctr"/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(Grammar </a:t>
            </a:r>
            <a:r>
              <a:rPr lang="en-US" altLang="zh-CN" sz="24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time &amp; Fun time)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"/>
          <p:cNvSpPr txBox="1"/>
          <p:nvPr/>
        </p:nvSpPr>
        <p:spPr>
          <a:xfrm>
            <a:off x="1394460" y="1087120"/>
            <a:ext cx="73463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I       am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going  to     buy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some flowers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tomorrow morning.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6" name="Text Box 3"/>
          <p:cNvSpPr txBox="1"/>
          <p:nvPr/>
        </p:nvSpPr>
        <p:spPr>
          <a:xfrm>
            <a:off x="1394222" y="1429941"/>
            <a:ext cx="5362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We     are      going  to    have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party  next week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 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7" name="Text Box 4"/>
          <p:cNvSpPr txBox="1"/>
          <p:nvPr/>
        </p:nvSpPr>
        <p:spPr>
          <a:xfrm>
            <a:off x="1394222" y="1772841"/>
            <a:ext cx="562332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He      is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     going  to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watch   a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film  this evening. 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8" name="Text Box 5"/>
          <p:cNvSpPr txBox="1"/>
          <p:nvPr/>
        </p:nvSpPr>
        <p:spPr>
          <a:xfrm>
            <a:off x="1394222" y="2115741"/>
            <a:ext cx="5362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She     is        going  to   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visit     Beijing  next month.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9" name="Text Box 6"/>
          <p:cNvSpPr txBox="1"/>
          <p:nvPr/>
        </p:nvSpPr>
        <p:spPr>
          <a:xfrm>
            <a:off x="1325166" y="2458641"/>
            <a:ext cx="6853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They   a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re      going  to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make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some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cakes  the day after tomorrow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  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2028825" y="1039416"/>
            <a:ext cx="531019" cy="188952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Rectangle 8"/>
          <p:cNvSpPr/>
          <p:nvPr/>
        </p:nvSpPr>
        <p:spPr>
          <a:xfrm>
            <a:off x="2667000" y="1046560"/>
            <a:ext cx="954881" cy="1889522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Rectangle 9"/>
          <p:cNvSpPr/>
          <p:nvPr/>
        </p:nvSpPr>
        <p:spPr>
          <a:xfrm>
            <a:off x="3702685" y="1047750"/>
            <a:ext cx="681990" cy="1888490"/>
          </a:xfrm>
          <a:prstGeom prst="rect">
            <a:avLst/>
          </a:prstGeom>
          <a:noFill/>
          <a:ln w="381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2093119" y="3067050"/>
            <a:ext cx="60602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800" b="1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2510314" y="3067050"/>
            <a:ext cx="121801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going  to</a:t>
            </a:r>
          </a:p>
        </p:txBody>
      </p:sp>
      <p:sp>
        <p:nvSpPr>
          <p:cNvPr id="8204" name="Text Box 12"/>
          <p:cNvSpPr txBox="1"/>
          <p:nvPr/>
        </p:nvSpPr>
        <p:spPr>
          <a:xfrm>
            <a:off x="3606403" y="3088481"/>
            <a:ext cx="1354931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533633" y="138113"/>
            <a:ext cx="1658541" cy="457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Read and find</a:t>
            </a:r>
          </a:p>
        </p:txBody>
      </p:sp>
      <p:sp>
        <p:nvSpPr>
          <p:cNvPr id="2" name="Text Box 12"/>
          <p:cNvSpPr txBox="1"/>
          <p:nvPr/>
        </p:nvSpPr>
        <p:spPr>
          <a:xfrm>
            <a:off x="1394222" y="3079319"/>
            <a:ext cx="9763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主语</a:t>
            </a:r>
            <a:r>
              <a:rPr lang="en-US" altLang="zh-CN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7194" name="Rectangle 7"/>
          <p:cNvSpPr/>
          <p:nvPr/>
        </p:nvSpPr>
        <p:spPr>
          <a:xfrm>
            <a:off x="1419225" y="1054894"/>
            <a:ext cx="531019" cy="1889522"/>
          </a:xfrm>
          <a:prstGeom prst="rect">
            <a:avLst/>
          </a:prstGeom>
          <a:noFill/>
          <a:ln w="3810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5" name="文本框 7194"/>
          <p:cNvSpPr txBox="1"/>
          <p:nvPr/>
        </p:nvSpPr>
        <p:spPr>
          <a:xfrm>
            <a:off x="3543300" y="374015"/>
            <a:ext cx="4104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试着找找</a:t>
            </a:r>
            <a:r>
              <a:rPr lang="zh-CN" altLang="en-US" sz="2400" b="1" i="1" dirty="0">
                <a:solidFill>
                  <a:srgbClr val="D047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一般将来时</a:t>
            </a:r>
            <a:r>
              <a:rPr lang="zh-CN" altLang="en-US" sz="1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的句型结构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 animBg="1"/>
      <p:bldP spid="8200" grpId="0" bldLvl="0" animBg="1"/>
      <p:bldP spid="8201" grpId="0" bldLvl="0" animBg="1"/>
      <p:bldP spid="8202" grpId="0" bldLvl="0"/>
      <p:bldP spid="8203" grpId="0" bldLvl="0"/>
      <p:bldP spid="8204" grpId="0" bldLvl="0"/>
      <p:bldP spid="2" grpId="0" bldLvl="0"/>
      <p:bldP spid="7194" grpId="0" bldLvl="0" animBg="1"/>
      <p:bldP spid="7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"/>
          <p:cNvSpPr txBox="1"/>
          <p:nvPr/>
        </p:nvSpPr>
        <p:spPr>
          <a:xfrm>
            <a:off x="1394460" y="1087120"/>
            <a:ext cx="73463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I       am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going  to     buy 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some flowers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tomorrow morning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6" name="Text Box 3"/>
          <p:cNvSpPr txBox="1"/>
          <p:nvPr/>
        </p:nvSpPr>
        <p:spPr>
          <a:xfrm>
            <a:off x="1394222" y="1429941"/>
            <a:ext cx="5362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We     are      going  to    have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party  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next week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 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7" name="Text Box 4"/>
          <p:cNvSpPr txBox="1"/>
          <p:nvPr/>
        </p:nvSpPr>
        <p:spPr>
          <a:xfrm>
            <a:off x="1394222" y="1772841"/>
            <a:ext cx="562332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He      is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     going  to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watch   a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film  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this evening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 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8" name="Text Box 5"/>
          <p:cNvSpPr txBox="1"/>
          <p:nvPr/>
        </p:nvSpPr>
        <p:spPr>
          <a:xfrm>
            <a:off x="1394222" y="2115741"/>
            <a:ext cx="5362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She     is        going  to   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visit     Beijing  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next month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9" name="Text Box 6"/>
          <p:cNvSpPr txBox="1"/>
          <p:nvPr/>
        </p:nvSpPr>
        <p:spPr>
          <a:xfrm>
            <a:off x="1325166" y="2458641"/>
            <a:ext cx="6853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They   a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re      going  to    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make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some 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cakes  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the day after tomorrow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2028825" y="1039416"/>
            <a:ext cx="531019" cy="188952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Rectangle 8"/>
          <p:cNvSpPr/>
          <p:nvPr/>
        </p:nvSpPr>
        <p:spPr>
          <a:xfrm>
            <a:off x="2667000" y="1046560"/>
            <a:ext cx="954881" cy="1889522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Rectangle 9"/>
          <p:cNvSpPr/>
          <p:nvPr/>
        </p:nvSpPr>
        <p:spPr>
          <a:xfrm>
            <a:off x="3702685" y="1047750"/>
            <a:ext cx="681990" cy="1888490"/>
          </a:xfrm>
          <a:prstGeom prst="rect">
            <a:avLst/>
          </a:prstGeom>
          <a:noFill/>
          <a:ln w="381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2093119" y="3067050"/>
            <a:ext cx="60602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800" b="1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2510314" y="3067050"/>
            <a:ext cx="121801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going  to</a:t>
            </a:r>
          </a:p>
        </p:txBody>
      </p:sp>
      <p:sp>
        <p:nvSpPr>
          <p:cNvPr id="8204" name="Text Box 12"/>
          <p:cNvSpPr txBox="1"/>
          <p:nvPr/>
        </p:nvSpPr>
        <p:spPr>
          <a:xfrm>
            <a:off x="3606403" y="3088481"/>
            <a:ext cx="1354931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800" b="1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528899" y="138113"/>
            <a:ext cx="1658541" cy="457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Read and find</a:t>
            </a:r>
          </a:p>
        </p:txBody>
      </p:sp>
      <p:sp>
        <p:nvSpPr>
          <p:cNvPr id="2" name="Text Box 12"/>
          <p:cNvSpPr txBox="1"/>
          <p:nvPr/>
        </p:nvSpPr>
        <p:spPr>
          <a:xfrm>
            <a:off x="1394222" y="3099197"/>
            <a:ext cx="9763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主语</a:t>
            </a:r>
            <a:r>
              <a:rPr lang="en-US" altLang="zh-CN" sz="1800" b="1" dirty="0">
                <a:solidFill>
                  <a:srgbClr val="D047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7194" name="Rectangle 7"/>
          <p:cNvSpPr/>
          <p:nvPr/>
        </p:nvSpPr>
        <p:spPr>
          <a:xfrm>
            <a:off x="1419225" y="1054894"/>
            <a:ext cx="531019" cy="1889522"/>
          </a:xfrm>
          <a:prstGeom prst="rect">
            <a:avLst/>
          </a:prstGeom>
          <a:noFill/>
          <a:ln w="3810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54532" y="882015"/>
            <a:ext cx="3274573" cy="2185035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5AA0D9-B27E-4598-B70F-2AD890F6F161}"/>
              </a:ext>
            </a:extLst>
          </p:cNvPr>
          <p:cNvSpPr txBox="1"/>
          <p:nvPr/>
        </p:nvSpPr>
        <p:spPr>
          <a:xfrm>
            <a:off x="3543300" y="374015"/>
            <a:ext cx="4104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试着找找</a:t>
            </a:r>
            <a:r>
              <a:rPr lang="zh-CN" altLang="en-US" sz="2400" b="1" i="1" dirty="0">
                <a:solidFill>
                  <a:srgbClr val="D047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一般将来时</a:t>
            </a:r>
            <a:r>
              <a:rPr lang="zh-CN" altLang="en-US" sz="1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的句型结构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3"/>
          <p:cNvSpPr txBox="1"/>
          <p:nvPr/>
        </p:nvSpPr>
        <p:spPr>
          <a:xfrm>
            <a:off x="1350645" y="1141730"/>
            <a:ext cx="6487795" cy="1245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一般将来时：</a:t>
            </a:r>
          </a:p>
          <a:p>
            <a:endParaRPr lang="en-US" altLang="zh-CN" sz="27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1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4" name="WordArt 7"/>
          <p:cNvSpPr>
            <a:spLocks noTextEdit="1"/>
          </p:cNvSpPr>
          <p:nvPr/>
        </p:nvSpPr>
        <p:spPr>
          <a:xfrm>
            <a:off x="3139916" y="169784"/>
            <a:ext cx="3143250" cy="8310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/>
            <a:r>
              <a:rPr lang="zh-CN" altLang="en-US" sz="4050" b="1"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4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Grammar</a:t>
            </a:r>
          </a:p>
        </p:txBody>
      </p:sp>
      <p:sp>
        <p:nvSpPr>
          <p:cNvPr id="67590" name="Text Box 13"/>
          <p:cNvSpPr txBox="1"/>
          <p:nvPr/>
        </p:nvSpPr>
        <p:spPr>
          <a:xfrm>
            <a:off x="1367155" y="2644140"/>
            <a:ext cx="6471285" cy="506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结构：</a:t>
            </a:r>
            <a:r>
              <a:rPr lang="en-US" altLang="zh-CN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going to +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动词原形</a:t>
            </a:r>
          </a:p>
        </p:txBody>
      </p:sp>
      <p:sp>
        <p:nvSpPr>
          <p:cNvPr id="67591" name="Text Box 13"/>
          <p:cNvSpPr txBox="1"/>
          <p:nvPr/>
        </p:nvSpPr>
        <p:spPr>
          <a:xfrm>
            <a:off x="1367155" y="3701415"/>
            <a:ext cx="6470650" cy="829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注意点：</a:t>
            </a:r>
          </a:p>
          <a:p>
            <a:r>
              <a:rPr lang="en-US" altLang="zh-CN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动词要根据主语而变化！</a:t>
            </a:r>
          </a:p>
        </p:txBody>
      </p:sp>
      <p:grpSp>
        <p:nvGrpSpPr>
          <p:cNvPr id="67596" name="组合 67595"/>
          <p:cNvGrpSpPr/>
          <p:nvPr/>
        </p:nvGrpSpPr>
        <p:grpSpPr>
          <a:xfrm>
            <a:off x="5204222" y="2865835"/>
            <a:ext cx="2733675" cy="2149077"/>
            <a:chOff x="3256" y="2206"/>
            <a:chExt cx="2296" cy="1805"/>
          </a:xfrm>
        </p:grpSpPr>
        <p:sp>
          <p:nvSpPr>
            <p:cNvPr id="13318" name="圆角矩形 67592"/>
            <p:cNvSpPr/>
            <p:nvPr/>
          </p:nvSpPr>
          <p:spPr>
            <a:xfrm>
              <a:off x="3256" y="2206"/>
              <a:ext cx="2024" cy="1805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9" name="Text Box 3"/>
            <p:cNvSpPr txBox="1"/>
            <p:nvPr/>
          </p:nvSpPr>
          <p:spPr>
            <a:xfrm>
              <a:off x="3333" y="2279"/>
              <a:ext cx="2219" cy="1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I</a:t>
              </a:r>
              <a:r>
                <a:rPr lang="en-US" altLang="zh-CN" sz="1800" b="1" i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1800" b="1" i="1" u="sng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</a:t>
              </a:r>
              <a:r>
                <a:rPr lang="en-US" altLang="zh-CN" sz="1800" b="1" i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going to</a:t>
              </a:r>
              <a:r>
                <a:rPr lang="en-US" altLang="zh-CN" sz="1800" b="1" i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…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 </a:t>
              </a:r>
              <a:r>
                <a:rPr lang="en-US" altLang="zh-CN" sz="1800" b="1" u="sng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going to…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She </a:t>
              </a:r>
              <a:r>
                <a:rPr lang="en-US" altLang="zh-CN" sz="1800" b="1" u="sng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going to…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They </a:t>
              </a:r>
              <a:r>
                <a:rPr lang="en-US" altLang="zh-CN" sz="1800" b="1" u="sng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going to…</a:t>
              </a:r>
              <a:r>
                <a:rPr lang="en-US" altLang="zh-CN" sz="105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We </a:t>
              </a:r>
              <a:r>
                <a:rPr lang="en-US" altLang="zh-CN" sz="1800" b="1" u="sng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 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going to…   </a:t>
              </a:r>
              <a:endParaRPr lang="en-US" altLang="zh-CN" sz="2625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67597" name="文本框 67596"/>
          <p:cNvSpPr txBox="1"/>
          <p:nvPr/>
        </p:nvSpPr>
        <p:spPr>
          <a:xfrm>
            <a:off x="5518547" y="2952750"/>
            <a:ext cx="5810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am</a:t>
            </a:r>
          </a:p>
        </p:txBody>
      </p:sp>
      <p:sp>
        <p:nvSpPr>
          <p:cNvPr id="67598" name="文本框 67597"/>
          <p:cNvSpPr txBox="1"/>
          <p:nvPr/>
        </p:nvSpPr>
        <p:spPr>
          <a:xfrm>
            <a:off x="5811441" y="3784997"/>
            <a:ext cx="36314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67599" name="文本框 67598"/>
          <p:cNvSpPr txBox="1"/>
          <p:nvPr/>
        </p:nvSpPr>
        <p:spPr>
          <a:xfrm>
            <a:off x="5734050" y="3358753"/>
            <a:ext cx="4191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67600" name="文本框 67599"/>
          <p:cNvSpPr txBox="1"/>
          <p:nvPr/>
        </p:nvSpPr>
        <p:spPr>
          <a:xfrm>
            <a:off x="5970985" y="4160044"/>
            <a:ext cx="5810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67601" name="文本框 67600"/>
          <p:cNvSpPr txBox="1"/>
          <p:nvPr/>
        </p:nvSpPr>
        <p:spPr>
          <a:xfrm>
            <a:off x="5842397" y="4577954"/>
            <a:ext cx="5810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67602" name="Text Box 13"/>
          <p:cNvSpPr txBox="1"/>
          <p:nvPr/>
        </p:nvSpPr>
        <p:spPr>
          <a:xfrm>
            <a:off x="1593215" y="1205865"/>
            <a:ext cx="642747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表示将来</a:t>
            </a:r>
            <a:r>
              <a:rPr lang="zh-CN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某一时间将要发生的动作或存在的状态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，在句中通常会有表示将来的时间状语，如</a:t>
            </a:r>
            <a:r>
              <a:rPr lang="en-US" altLang="zh-CN" sz="21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tomorrow, next week…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ldLvl="0" animBg="1"/>
      <p:bldP spid="67591" grpId="0" bldLvl="0" animBg="1"/>
      <p:bldP spid="67597" grpId="0"/>
      <p:bldP spid="67598" grpId="0"/>
      <p:bldP spid="67599" grpId="0"/>
      <p:bldP spid="67600" grpId="0"/>
      <p:bldP spid="67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3"/>
          <p:cNvSpPr txBox="1"/>
          <p:nvPr/>
        </p:nvSpPr>
        <p:spPr>
          <a:xfrm>
            <a:off x="1097559" y="1198851"/>
            <a:ext cx="7227963" cy="1245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特殊疑问句：</a:t>
            </a:r>
          </a:p>
          <a:p>
            <a:endParaRPr lang="en-US" altLang="zh-CN" sz="27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1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4" name="WordArt 7"/>
          <p:cNvSpPr>
            <a:spLocks noTextEdit="1"/>
          </p:cNvSpPr>
          <p:nvPr/>
        </p:nvSpPr>
        <p:spPr>
          <a:xfrm>
            <a:off x="3139916" y="169784"/>
            <a:ext cx="3143250" cy="8310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/>
            <a:r>
              <a:rPr lang="zh-CN" altLang="en-US" sz="4050" b="1"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4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Grammar</a:t>
            </a:r>
          </a:p>
        </p:txBody>
      </p:sp>
      <p:sp>
        <p:nvSpPr>
          <p:cNvPr id="67602" name="Text Box 13"/>
          <p:cNvSpPr txBox="1"/>
          <p:nvPr/>
        </p:nvSpPr>
        <p:spPr>
          <a:xfrm>
            <a:off x="1117100" y="1583690"/>
            <a:ext cx="6679732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What+ be+ 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主语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going to + 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其他？</a:t>
            </a:r>
          </a:p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eg: What are you going to eat at Chinese New Year?</a:t>
            </a:r>
          </a:p>
        </p:txBody>
      </p:sp>
      <p:sp>
        <p:nvSpPr>
          <p:cNvPr id="2" name="Text Box 13"/>
          <p:cNvSpPr txBox="1"/>
          <p:nvPr/>
        </p:nvSpPr>
        <p:spPr>
          <a:xfrm>
            <a:off x="1097559" y="2843530"/>
            <a:ext cx="7227963" cy="1245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陈述句：</a:t>
            </a:r>
          </a:p>
          <a:p>
            <a:endParaRPr lang="en-US" altLang="zh-CN" sz="2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1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13"/>
          <p:cNvSpPr txBox="1"/>
          <p:nvPr/>
        </p:nvSpPr>
        <p:spPr>
          <a:xfrm>
            <a:off x="1107076" y="3351530"/>
            <a:ext cx="64274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主语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be+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going to + 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其他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eg: I am  going to eat tangyuan at Chinese New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/>
          <p:nvPr/>
        </p:nvSpPr>
        <p:spPr>
          <a:xfrm>
            <a:off x="1683544" y="1123950"/>
            <a:ext cx="5736431" cy="402431"/>
          </a:xfrm>
          <a:prstGeom prst="flowChartAlternateProcess">
            <a:avLst/>
          </a:prstGeom>
          <a:solidFill>
            <a:srgbClr val="FFFF99">
              <a:alpha val="58038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1689497" y="1123950"/>
            <a:ext cx="534947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are they going to buy at Chinese New Year?</a:t>
            </a:r>
          </a:p>
        </p:txBody>
      </p:sp>
      <p:graphicFrame>
        <p:nvGraphicFramePr>
          <p:cNvPr id="9220" name="Group 4"/>
          <p:cNvGraphicFramePr>
            <a:graphicFrameLocks noGrp="1"/>
          </p:cNvGraphicFramePr>
          <p:nvPr/>
        </p:nvGraphicFramePr>
        <p:xfrm>
          <a:off x="1683544" y="2188369"/>
          <a:ext cx="5885180" cy="2562225"/>
        </p:xfrm>
        <a:graphic>
          <a:graphicData uri="http://schemas.openxmlformats.org/drawingml/2006/table">
            <a:tbl>
              <a:tblPr/>
              <a:tblGrid>
                <a:gridCol w="92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2" name="Text Box 37"/>
          <p:cNvSpPr txBox="1"/>
          <p:nvPr/>
        </p:nvSpPr>
        <p:spPr>
          <a:xfrm>
            <a:off x="7380685" y="3436144"/>
            <a:ext cx="2400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925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36303"/>
              </p:ext>
            </p:extLst>
          </p:nvPr>
        </p:nvGraphicFramePr>
        <p:xfrm>
          <a:off x="1689497" y="1707356"/>
          <a:ext cx="5886450" cy="390525"/>
        </p:xfrm>
        <a:graphic>
          <a:graphicData uri="http://schemas.openxmlformats.org/drawingml/2006/table">
            <a:tbl>
              <a:tblPr/>
              <a:tblGrid>
                <a:gridCol w="97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627" marR="67627" marT="35242" marB="3524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87" name="Text Box 52"/>
          <p:cNvSpPr txBox="1"/>
          <p:nvPr/>
        </p:nvSpPr>
        <p:spPr>
          <a:xfrm>
            <a:off x="2699147" y="1707356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going to</a:t>
            </a:r>
            <a:endParaRPr lang="zh-CN" altLang="zh-CN" sz="18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88" name="Text Box 53"/>
          <p:cNvSpPr txBox="1"/>
          <p:nvPr/>
        </p:nvSpPr>
        <p:spPr>
          <a:xfrm>
            <a:off x="7380685" y="1762125"/>
            <a:ext cx="2400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18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70" name="Text Box 54"/>
          <p:cNvSpPr txBox="1"/>
          <p:nvPr/>
        </p:nvSpPr>
        <p:spPr>
          <a:xfrm>
            <a:off x="1731169" y="2356247"/>
            <a:ext cx="538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b="1">
                <a:latin typeface="Times New Roman" panose="02020603050405020304" pitchFamily="18" charset="0"/>
                <a:ea typeface="宋体" panose="02010600030101010101" pitchFamily="2" charset="-122"/>
              </a:rPr>
              <a:t>’m</a:t>
            </a:r>
            <a:endParaRPr lang="zh-CN" altLang="zh-CN" sz="1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71" name="Text Box 55"/>
          <p:cNvSpPr txBox="1"/>
          <p:nvPr/>
        </p:nvSpPr>
        <p:spPr>
          <a:xfrm>
            <a:off x="1700213" y="2842022"/>
            <a:ext cx="7753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</a:t>
            </a:r>
            <a:r>
              <a:rPr lang="en-US" altLang="zh-CN" sz="18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</a:t>
            </a:r>
          </a:p>
        </p:txBody>
      </p:sp>
      <p:sp>
        <p:nvSpPr>
          <p:cNvPr id="9272" name="Text Box 56"/>
          <p:cNvSpPr txBox="1"/>
          <p:nvPr/>
        </p:nvSpPr>
        <p:spPr>
          <a:xfrm>
            <a:off x="1700213" y="3381375"/>
            <a:ext cx="99893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They</a:t>
            </a:r>
            <a:r>
              <a:rPr lang="en-US" altLang="zh-CN" sz="18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</a:t>
            </a:r>
            <a:endParaRPr lang="zh-CN" altLang="zh-C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3" name="Text Box 57"/>
          <p:cNvSpPr txBox="1"/>
          <p:nvPr/>
        </p:nvSpPr>
        <p:spPr>
          <a:xfrm>
            <a:off x="1689497" y="3868341"/>
            <a:ext cx="6273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</a:t>
            </a:r>
            <a:r>
              <a:rPr lang="en-US" altLang="zh-CN" sz="18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9274" name="Text Box 58"/>
          <p:cNvSpPr txBox="1"/>
          <p:nvPr/>
        </p:nvSpPr>
        <p:spPr>
          <a:xfrm>
            <a:off x="1731169" y="4407694"/>
            <a:ext cx="703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She</a:t>
            </a:r>
            <a:r>
              <a:rPr lang="en-US" altLang="zh-CN" sz="18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9275" name="Text Box 59"/>
          <p:cNvSpPr txBox="1"/>
          <p:nvPr/>
        </p:nvSpPr>
        <p:spPr>
          <a:xfrm>
            <a:off x="2699147" y="3264694"/>
            <a:ext cx="9639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going to</a:t>
            </a:r>
          </a:p>
        </p:txBody>
      </p:sp>
      <p:sp>
        <p:nvSpPr>
          <p:cNvPr id="9276" name="Text Box 60"/>
          <p:cNvSpPr txBox="1"/>
          <p:nvPr/>
        </p:nvSpPr>
        <p:spPr>
          <a:xfrm>
            <a:off x="3765947" y="2356247"/>
            <a:ext cx="5511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buy</a:t>
            </a:r>
          </a:p>
        </p:txBody>
      </p:sp>
      <p:sp>
        <p:nvSpPr>
          <p:cNvPr id="9277" name="Text Box 61"/>
          <p:cNvSpPr txBox="1"/>
          <p:nvPr/>
        </p:nvSpPr>
        <p:spPr>
          <a:xfrm>
            <a:off x="3765947" y="2842022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have</a:t>
            </a:r>
            <a:endParaRPr lang="zh-CN" altLang="zh-C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8" name="Text Box 62"/>
          <p:cNvSpPr txBox="1"/>
          <p:nvPr/>
        </p:nvSpPr>
        <p:spPr>
          <a:xfrm>
            <a:off x="3765947" y="3381375"/>
            <a:ext cx="716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1800" b="1" err="1">
                <a:latin typeface="Times New Roman" panose="02020603050405020304" pitchFamily="18" charset="0"/>
                <a:ea typeface="宋体" panose="02010600030101010101" pitchFamily="2" charset="-122"/>
              </a:rPr>
              <a:t>ak</a:t>
            </a:r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zh-CN" altLang="zh-C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9" name="Text Box 63"/>
          <p:cNvSpPr txBox="1"/>
          <p:nvPr/>
        </p:nvSpPr>
        <p:spPr>
          <a:xfrm>
            <a:off x="3765947" y="4064794"/>
            <a:ext cx="767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watch</a:t>
            </a:r>
          </a:p>
        </p:txBody>
      </p:sp>
      <p:sp>
        <p:nvSpPr>
          <p:cNvPr id="9280" name="Text Box 64"/>
          <p:cNvSpPr txBox="1"/>
          <p:nvPr/>
        </p:nvSpPr>
        <p:spPr>
          <a:xfrm>
            <a:off x="4585097" y="2356247"/>
            <a:ext cx="14465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 flowers</a:t>
            </a:r>
          </a:p>
        </p:txBody>
      </p:sp>
      <p:sp>
        <p:nvSpPr>
          <p:cNvPr id="9281" name="Text Box 65"/>
          <p:cNvSpPr txBox="1"/>
          <p:nvPr/>
        </p:nvSpPr>
        <p:spPr>
          <a:xfrm>
            <a:off x="4585097" y="2842022"/>
            <a:ext cx="13639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big dinner</a:t>
            </a:r>
          </a:p>
        </p:txBody>
      </p:sp>
      <p:sp>
        <p:nvSpPr>
          <p:cNvPr id="9282" name="Text Box 66"/>
          <p:cNvSpPr txBox="1"/>
          <p:nvPr/>
        </p:nvSpPr>
        <p:spPr>
          <a:xfrm>
            <a:off x="4585097" y="3381375"/>
            <a:ext cx="2755106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 cakes and </a:t>
            </a:r>
            <a:r>
              <a:rPr lang="zh-CN" altLang="zh-CN" sz="1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tangyuan</a:t>
            </a:r>
          </a:p>
        </p:txBody>
      </p:sp>
      <p:sp>
        <p:nvSpPr>
          <p:cNvPr id="9283" name="Text Box 67"/>
          <p:cNvSpPr txBox="1"/>
          <p:nvPr/>
        </p:nvSpPr>
        <p:spPr>
          <a:xfrm>
            <a:off x="4598194" y="3868341"/>
            <a:ext cx="1351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lion dance</a:t>
            </a:r>
          </a:p>
        </p:txBody>
      </p:sp>
      <p:sp>
        <p:nvSpPr>
          <p:cNvPr id="9284" name="Text Box 68"/>
          <p:cNvSpPr txBox="1"/>
          <p:nvPr/>
        </p:nvSpPr>
        <p:spPr>
          <a:xfrm>
            <a:off x="4598194" y="4407694"/>
            <a:ext cx="11182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fireworks</a:t>
            </a:r>
          </a:p>
        </p:txBody>
      </p:sp>
      <p:sp>
        <p:nvSpPr>
          <p:cNvPr id="9285" name="Text Box 69"/>
          <p:cNvSpPr txBox="1"/>
          <p:nvPr/>
        </p:nvSpPr>
        <p:spPr>
          <a:xfrm>
            <a:off x="1689497" y="1123950"/>
            <a:ext cx="459994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is he going to eat at Chinese New Year?</a:t>
            </a:r>
          </a:p>
        </p:txBody>
      </p:sp>
      <p:sp>
        <p:nvSpPr>
          <p:cNvPr id="9286" name="Text Box 70"/>
          <p:cNvSpPr txBox="1"/>
          <p:nvPr/>
        </p:nvSpPr>
        <p:spPr>
          <a:xfrm>
            <a:off x="1700213" y="1123950"/>
            <a:ext cx="5801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is she going to watch on Chinese New Year’s Day?</a:t>
            </a:r>
          </a:p>
        </p:txBody>
      </p:sp>
      <p:sp>
        <p:nvSpPr>
          <p:cNvPr id="9287" name="Text Box 71"/>
          <p:cNvSpPr txBox="1"/>
          <p:nvPr/>
        </p:nvSpPr>
        <p:spPr>
          <a:xfrm>
            <a:off x="1672828" y="1123950"/>
            <a:ext cx="5684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What are you going to do on Chinese New Year’s Eve?</a:t>
            </a:r>
          </a:p>
        </p:txBody>
      </p:sp>
      <p:sp>
        <p:nvSpPr>
          <p:cNvPr id="14407" name="Rectangle 10"/>
          <p:cNvSpPr/>
          <p:nvPr/>
        </p:nvSpPr>
        <p:spPr>
          <a:xfrm>
            <a:off x="709057" y="195898"/>
            <a:ext cx="1889522" cy="45720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Read and 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match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806 -0.321019 " pathEditMode="relative" rAng="0" ptsTypes="">
                                      <p:cBhvr>
                                        <p:cTn id="11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000139 -0.123704 " pathEditMode="relative" rAng="0" ptsTypes="">
                                      <p:cBhvr>
                                        <p:cTn id="15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93 L -0.000833 -0.125648 " pathEditMode="relative" rAng="0" ptsTypes="">
                                      <p:cBhvr>
                                        <p:cTn id="18" dur="1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2153 -0.417685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4167 -0.218148 " pathEditMode="relative" rAng="0" ptsTypes="">
                                      <p:cBhvr>
                                        <p:cTn id="45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4653 -0.218148 " pathEditMode="relative" rAng="0" ptsTypes="">
                                      <p:cBhvr>
                                        <p:cTn id="48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185 L -0.006736 -0.524444 " pathEditMode="relative" rAng="0" ptsTypes="">
                                      <p:cBhvr>
                                        <p:cTn id="70" dur="1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000185 L -0.010556 -0.455833 " pathEditMode="relative" rAng="0" ptsTypes="">
                                      <p:cBhvr>
                                        <p:cTn id="74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6528 -0.417685 " pathEditMode="relative" rAng="0" ptsTypes="">
                                      <p:cBhvr>
                                        <p:cTn id="77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0.20122 -0.52068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417 -0.150556 " pathEditMode="relative" rAng="0" ptsTypes="">
                                      <p:cBhvr>
                                        <p:cTn id="105" dur="10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2569 -0.321019 " pathEditMode="relative" rAng="0" ptsTypes="">
                                      <p:cBhvr>
                                        <p:cTn id="109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403 -0.322963 " pathEditMode="relative" rAng="0" ptsTypes="">
                                      <p:cBhvr>
                                        <p:cTn id="112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002778 -0.193241 " pathEditMode="relative" rAng="0" ptsTypes="">
                                      <p:cBhvr>
                                        <p:cTn id="116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70" grpId="0"/>
      <p:bldP spid="9271" grpId="0"/>
      <p:bldP spid="9272" grpId="0"/>
      <p:bldP spid="9272" grpId="1"/>
      <p:bldP spid="9273" grpId="0"/>
      <p:bldP spid="9273" grpId="1"/>
      <p:bldP spid="9274" grpId="0"/>
      <p:bldP spid="9274" grpId="1"/>
      <p:bldP spid="9275" grpId="0" bldLvl="0"/>
      <p:bldP spid="9276" grpId="0"/>
      <p:bldP spid="9276" grpId="1"/>
      <p:bldP spid="9277" grpId="0"/>
      <p:bldP spid="9277" grpId="1"/>
      <p:bldP spid="9278" grpId="0"/>
      <p:bldP spid="9279" grpId="0"/>
      <p:bldP spid="9279" grpId="1"/>
      <p:bldP spid="9280" grpId="0"/>
      <p:bldP spid="9280" grpId="1"/>
      <p:bldP spid="9281" grpId="0"/>
      <p:bldP spid="9281" grpId="1"/>
      <p:bldP spid="9282" grpId="0"/>
      <p:bldP spid="9283" grpId="0"/>
      <p:bldP spid="9283" grpId="1"/>
      <p:bldP spid="9284" grpId="0"/>
      <p:bldP spid="9284" grpId="1"/>
      <p:bldP spid="9285" grpId="0"/>
      <p:bldP spid="9285" grpId="1"/>
      <p:bldP spid="9286" grpId="0"/>
      <p:bldP spid="9286" grpId="1"/>
      <p:bldP spid="92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占位符 62466"/>
          <p:cNvSpPr>
            <a:spLocks noGrp="1"/>
          </p:cNvSpPr>
          <p:nvPr>
            <p:ph idx="1"/>
          </p:nvPr>
        </p:nvSpPr>
        <p:spPr>
          <a:xfrm>
            <a:off x="1528763" y="1238171"/>
            <a:ext cx="6390085" cy="991790"/>
          </a:xfrm>
        </p:spPr>
        <p:txBody>
          <a:bodyPr anchor="t"/>
          <a:lstStyle/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.—What           you going to                  Chinese New Year?</a:t>
            </a:r>
          </a:p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—We are            to            a lion dance.</a:t>
            </a:r>
          </a:p>
          <a:p>
            <a:pPr>
              <a:buNone/>
            </a:pP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dirty="0"/>
          </a:p>
        </p:txBody>
      </p:sp>
      <p:sp>
        <p:nvSpPr>
          <p:cNvPr id="15362" name="文本框 62467"/>
          <p:cNvSpPr txBox="1"/>
          <p:nvPr/>
        </p:nvSpPr>
        <p:spPr>
          <a:xfrm>
            <a:off x="2952154" y="368420"/>
            <a:ext cx="42939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填入适当的词，完成句子</a:t>
            </a:r>
          </a:p>
        </p:txBody>
      </p:sp>
      <p:sp>
        <p:nvSpPr>
          <p:cNvPr id="15363" name="直接连接符 62468"/>
          <p:cNvSpPr/>
          <p:nvPr/>
        </p:nvSpPr>
        <p:spPr>
          <a:xfrm>
            <a:off x="2566988" y="1558529"/>
            <a:ext cx="57031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4" name="直接连接符 62469"/>
          <p:cNvSpPr/>
          <p:nvPr/>
        </p:nvSpPr>
        <p:spPr>
          <a:xfrm>
            <a:off x="2706291" y="1906191"/>
            <a:ext cx="703659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直接连接符 62470"/>
          <p:cNvSpPr/>
          <p:nvPr/>
        </p:nvSpPr>
        <p:spPr>
          <a:xfrm>
            <a:off x="3788569" y="1914525"/>
            <a:ext cx="57031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6" name="直接连接符 62471"/>
          <p:cNvSpPr/>
          <p:nvPr/>
        </p:nvSpPr>
        <p:spPr>
          <a:xfrm>
            <a:off x="4508897" y="1558529"/>
            <a:ext cx="438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7" name="直接连接符 62472"/>
          <p:cNvSpPr/>
          <p:nvPr/>
        </p:nvSpPr>
        <p:spPr>
          <a:xfrm>
            <a:off x="5025629" y="1544241"/>
            <a:ext cx="4286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8" name="矩形 62473"/>
          <p:cNvSpPr/>
          <p:nvPr/>
        </p:nvSpPr>
        <p:spPr>
          <a:xfrm>
            <a:off x="1528763" y="2309813"/>
            <a:ext cx="6515100" cy="99179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2.—What  are they going      eat      Chinese New Year’s Day?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—They         going to           tangyuan.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75" name="文本框 62474"/>
          <p:cNvSpPr txBox="1"/>
          <p:nvPr/>
        </p:nvSpPr>
        <p:spPr>
          <a:xfrm>
            <a:off x="2599135" y="1269206"/>
            <a:ext cx="70365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62476" name="文本框 62475"/>
          <p:cNvSpPr txBox="1"/>
          <p:nvPr/>
        </p:nvSpPr>
        <p:spPr>
          <a:xfrm>
            <a:off x="4519613" y="1269206"/>
            <a:ext cx="70366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</a:t>
            </a:r>
          </a:p>
        </p:txBody>
      </p:sp>
      <p:sp>
        <p:nvSpPr>
          <p:cNvPr id="62477" name="文本框 62476"/>
          <p:cNvSpPr txBox="1"/>
          <p:nvPr/>
        </p:nvSpPr>
        <p:spPr>
          <a:xfrm>
            <a:off x="5032772" y="1258185"/>
            <a:ext cx="70365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</a:t>
            </a:r>
          </a:p>
        </p:txBody>
      </p:sp>
      <p:sp>
        <p:nvSpPr>
          <p:cNvPr id="62478" name="文本框 62477"/>
          <p:cNvSpPr txBox="1"/>
          <p:nvPr/>
        </p:nvSpPr>
        <p:spPr>
          <a:xfrm>
            <a:off x="2736572" y="1623060"/>
            <a:ext cx="8331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going</a:t>
            </a:r>
          </a:p>
        </p:txBody>
      </p:sp>
      <p:sp>
        <p:nvSpPr>
          <p:cNvPr id="62479" name="文本框 62478"/>
          <p:cNvSpPr txBox="1"/>
          <p:nvPr/>
        </p:nvSpPr>
        <p:spPr>
          <a:xfrm>
            <a:off x="3692128" y="1633538"/>
            <a:ext cx="86082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watch</a:t>
            </a:r>
          </a:p>
        </p:txBody>
      </p:sp>
      <p:sp>
        <p:nvSpPr>
          <p:cNvPr id="15374" name="直接连接符 62479"/>
          <p:cNvSpPr/>
          <p:nvPr/>
        </p:nvSpPr>
        <p:spPr>
          <a:xfrm>
            <a:off x="4145756" y="2612231"/>
            <a:ext cx="302419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75" name="直接连接符 62480"/>
          <p:cNvSpPr/>
          <p:nvPr/>
        </p:nvSpPr>
        <p:spPr>
          <a:xfrm>
            <a:off x="2468166" y="2944416"/>
            <a:ext cx="4810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76" name="直接连接符 62481"/>
          <p:cNvSpPr/>
          <p:nvPr/>
        </p:nvSpPr>
        <p:spPr>
          <a:xfrm>
            <a:off x="4882754" y="2620566"/>
            <a:ext cx="250031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77" name="直接连接符 62482"/>
          <p:cNvSpPr/>
          <p:nvPr/>
        </p:nvSpPr>
        <p:spPr>
          <a:xfrm>
            <a:off x="3899297" y="2944416"/>
            <a:ext cx="5143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84" name="文本框 62483"/>
          <p:cNvSpPr txBox="1"/>
          <p:nvPr/>
        </p:nvSpPr>
        <p:spPr>
          <a:xfrm>
            <a:off x="4105275" y="2330054"/>
            <a:ext cx="49291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</a:t>
            </a:r>
          </a:p>
        </p:txBody>
      </p:sp>
      <p:sp>
        <p:nvSpPr>
          <p:cNvPr id="62485" name="文本框 62484"/>
          <p:cNvSpPr txBox="1"/>
          <p:nvPr/>
        </p:nvSpPr>
        <p:spPr>
          <a:xfrm>
            <a:off x="4786313" y="2339579"/>
            <a:ext cx="49291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</a:t>
            </a:r>
          </a:p>
        </p:txBody>
      </p:sp>
      <p:sp>
        <p:nvSpPr>
          <p:cNvPr id="62486" name="文本框 62485"/>
          <p:cNvSpPr txBox="1"/>
          <p:nvPr/>
        </p:nvSpPr>
        <p:spPr>
          <a:xfrm>
            <a:off x="2470547" y="2662238"/>
            <a:ext cx="70365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62487" name="文本框 62486"/>
          <p:cNvSpPr txBox="1"/>
          <p:nvPr/>
        </p:nvSpPr>
        <p:spPr>
          <a:xfrm>
            <a:off x="3886200" y="2672953"/>
            <a:ext cx="70366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eat</a:t>
            </a:r>
          </a:p>
        </p:txBody>
      </p:sp>
      <p:sp>
        <p:nvSpPr>
          <p:cNvPr id="15382" name="矩形 62487"/>
          <p:cNvSpPr/>
          <p:nvPr/>
        </p:nvSpPr>
        <p:spPr>
          <a:xfrm>
            <a:off x="1475185" y="3519488"/>
            <a:ext cx="6390084" cy="99179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3.—What        he going          buy           Christmas ?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—          going to          some cards.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3" name="直接连接符 62488"/>
          <p:cNvSpPr/>
          <p:nvPr/>
        </p:nvSpPr>
        <p:spPr>
          <a:xfrm>
            <a:off x="2526506" y="3790950"/>
            <a:ext cx="41314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84" name="直接连接符 62490"/>
          <p:cNvSpPr/>
          <p:nvPr/>
        </p:nvSpPr>
        <p:spPr>
          <a:xfrm>
            <a:off x="3414713" y="4140930"/>
            <a:ext cx="459581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85" name="直接连接符 62491"/>
          <p:cNvSpPr/>
          <p:nvPr/>
        </p:nvSpPr>
        <p:spPr>
          <a:xfrm>
            <a:off x="4002881" y="3798094"/>
            <a:ext cx="41314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86" name="直接连接符 62492"/>
          <p:cNvSpPr/>
          <p:nvPr/>
        </p:nvSpPr>
        <p:spPr>
          <a:xfrm>
            <a:off x="5028010" y="3771900"/>
            <a:ext cx="41314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87" name="直接连接符 62493"/>
          <p:cNvSpPr/>
          <p:nvPr/>
        </p:nvSpPr>
        <p:spPr>
          <a:xfrm>
            <a:off x="1920479" y="4143269"/>
            <a:ext cx="5524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95" name="文本框 62494"/>
          <p:cNvSpPr txBox="1"/>
          <p:nvPr/>
        </p:nvSpPr>
        <p:spPr>
          <a:xfrm>
            <a:off x="2590800" y="3519488"/>
            <a:ext cx="70366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62496" name="文本框 62495"/>
          <p:cNvSpPr txBox="1"/>
          <p:nvPr/>
        </p:nvSpPr>
        <p:spPr>
          <a:xfrm>
            <a:off x="4042172" y="3511153"/>
            <a:ext cx="70365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</a:t>
            </a:r>
          </a:p>
        </p:txBody>
      </p:sp>
      <p:sp>
        <p:nvSpPr>
          <p:cNvPr id="62497" name="文本框 62496"/>
          <p:cNvSpPr txBox="1"/>
          <p:nvPr/>
        </p:nvSpPr>
        <p:spPr>
          <a:xfrm>
            <a:off x="5032772" y="3508772"/>
            <a:ext cx="703659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</a:t>
            </a:r>
          </a:p>
        </p:txBody>
      </p:sp>
      <p:sp>
        <p:nvSpPr>
          <p:cNvPr id="62501" name="文本框 62500"/>
          <p:cNvSpPr txBox="1"/>
          <p:nvPr/>
        </p:nvSpPr>
        <p:spPr>
          <a:xfrm>
            <a:off x="1903377" y="3831233"/>
            <a:ext cx="70366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He’s</a:t>
            </a:r>
          </a:p>
        </p:txBody>
      </p:sp>
      <p:sp>
        <p:nvSpPr>
          <p:cNvPr id="62502" name="文本框 62501"/>
          <p:cNvSpPr txBox="1"/>
          <p:nvPr/>
        </p:nvSpPr>
        <p:spPr>
          <a:xfrm>
            <a:off x="3358754" y="3840045"/>
            <a:ext cx="70366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buy</a:t>
            </a:r>
          </a:p>
        </p:txBody>
      </p:sp>
      <p:grpSp>
        <p:nvGrpSpPr>
          <p:cNvPr id="62507" name="组合 62506"/>
          <p:cNvGrpSpPr/>
          <p:nvPr/>
        </p:nvGrpSpPr>
        <p:grpSpPr>
          <a:xfrm>
            <a:off x="3860440" y="1577181"/>
            <a:ext cx="4935140" cy="3128963"/>
            <a:chOff x="672" y="829"/>
            <a:chExt cx="4145" cy="2628"/>
          </a:xfrm>
        </p:grpSpPr>
        <p:sp>
          <p:nvSpPr>
            <p:cNvPr id="15394" name="圆角矩形 62503"/>
            <p:cNvSpPr/>
            <p:nvPr/>
          </p:nvSpPr>
          <p:spPr>
            <a:xfrm>
              <a:off x="672" y="829"/>
              <a:ext cx="4145" cy="26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0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5" name="WordArt 7"/>
            <p:cNvSpPr>
              <a:spLocks noTextEdit="1"/>
            </p:cNvSpPr>
            <p:nvPr/>
          </p:nvSpPr>
          <p:spPr>
            <a:xfrm>
              <a:off x="1619" y="829"/>
              <a:ext cx="2020" cy="57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  <a:normAutofit/>
            </a:bodyPr>
            <a:lstStyle/>
            <a:p>
              <a:pPr algn="ctr"/>
              <a:r>
                <a:rPr lang="zh-CN" altLang="en-US" sz="3300" b="1">
                  <a:ln w="254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</a:rPr>
                <a:t>on &amp; at</a:t>
              </a:r>
            </a:p>
          </p:txBody>
        </p:sp>
        <p:sp>
          <p:nvSpPr>
            <p:cNvPr id="15396" name="Text Box 3"/>
            <p:cNvSpPr txBox="1"/>
            <p:nvPr/>
          </p:nvSpPr>
          <p:spPr>
            <a:xfrm>
              <a:off x="848" y="1451"/>
              <a:ext cx="3797" cy="18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on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Children’s </a:t>
              </a:r>
              <a:r>
                <a:rPr lang="en-US" altLang="zh-CN" sz="1800" b="1">
                  <a:solidFill>
                    <a:srgbClr val="FF33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Day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/  Teachers’ </a:t>
              </a:r>
              <a:r>
                <a:rPr lang="en-US" altLang="zh-CN" sz="1800" b="1">
                  <a:solidFill>
                    <a:srgbClr val="FF33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Day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 Christmas </a:t>
              </a:r>
              <a:r>
                <a:rPr lang="en-US" altLang="zh-CN" sz="1800" b="1">
                  <a:solidFill>
                    <a:srgbClr val="FF33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Eve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/ New Year’s </a:t>
              </a:r>
              <a:r>
                <a:rPr lang="en-US" altLang="zh-CN" sz="1800" b="1">
                  <a:solidFill>
                    <a:srgbClr val="FF33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Eve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  …</a:t>
              </a:r>
              <a:endParaRPr lang="zh-CN" altLang="en-US" sz="1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at</a:t>
              </a: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Christmas / Chinese New Year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  Halloween / Easter</a:t>
              </a:r>
              <a:r>
                <a:rPr lang="en-US" altLang="zh-CN" sz="2625" b="1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2625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    …</a:t>
              </a:r>
            </a:p>
          </p:txBody>
        </p:sp>
      </p:grpSp>
      <p:sp>
        <p:nvSpPr>
          <p:cNvPr id="62509" name="椭圆 62508"/>
          <p:cNvSpPr/>
          <p:nvPr/>
        </p:nvSpPr>
        <p:spPr>
          <a:xfrm>
            <a:off x="7259396" y="2225641"/>
            <a:ext cx="571500" cy="5703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98" name="Rectangle 10"/>
          <p:cNvSpPr/>
          <p:nvPr/>
        </p:nvSpPr>
        <p:spPr>
          <a:xfrm>
            <a:off x="643017" y="146368"/>
            <a:ext cx="2244328" cy="45720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Read and 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  <p:bldP spid="62476" grpId="0"/>
      <p:bldP spid="62477" grpId="0"/>
      <p:bldP spid="62478" grpId="0"/>
      <p:bldP spid="62479" grpId="0"/>
      <p:bldP spid="62484" grpId="0"/>
      <p:bldP spid="62485" grpId="0"/>
      <p:bldP spid="62486" grpId="0"/>
      <p:bldP spid="62487" grpId="0"/>
      <p:bldP spid="62495" grpId="0"/>
      <p:bldP spid="62496" grpId="0"/>
      <p:bldP spid="62497" grpId="0"/>
      <p:bldP spid="62501" grpId="0"/>
      <p:bldP spid="62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/>
          <p:nvPr/>
        </p:nvSpPr>
        <p:spPr>
          <a:xfrm>
            <a:off x="1043305" y="1163320"/>
            <a:ext cx="7162165" cy="737235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判断所给词或短语，是否能用</a:t>
            </a:r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be going to </a:t>
            </a:r>
            <a:r>
              <a:rPr lang="zh-CN" altLang="en-US" sz="2100" b="1">
                <a:latin typeface="Arial" panose="020B0604020202020204" pitchFamily="34" charset="0"/>
                <a:ea typeface="宋体" panose="02010600030101010101" pitchFamily="2" charset="-122"/>
              </a:rPr>
              <a:t>（一般将来时）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句型来描述。</a:t>
            </a:r>
            <a:endParaRPr lang="zh-CN" altLang="zh-CN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65747" y="2608660"/>
            <a:ext cx="5268516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fontAlgn="base" hangingPunct="1">
              <a:buFontTx/>
            </a:pPr>
            <a:r>
              <a:rPr lang="en-US" altLang="zh-CN" sz="3600" b="1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tomorrow morning</a:t>
            </a:r>
            <a:endParaRPr lang="zh-CN" altLang="en-US" sz="3600" b="1" strike="noStrike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55206" y="2609850"/>
            <a:ext cx="2558654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yesterday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3856" y="2645569"/>
            <a:ext cx="2558654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9697" y="2483644"/>
            <a:ext cx="2558654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week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3094" y="2645569"/>
            <a:ext cx="5662613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fontAlgn="base" hangingPunct="1">
              <a:buFontTx/>
            </a:pPr>
            <a:r>
              <a:rPr lang="en-US" altLang="zh-CN" sz="3600" b="1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the day after tomorrow</a:t>
            </a:r>
            <a:endParaRPr lang="zh-CN" altLang="en-US" sz="3600" b="1" strike="noStrike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86050" y="2608660"/>
            <a:ext cx="4800600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year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3665913" y="284083"/>
            <a:ext cx="3474720" cy="506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fontAlgn="base" hangingPunct="1">
              <a:buFontTx/>
            </a:pPr>
            <a:r>
              <a:rPr lang="zh-CN" altLang="en-US" sz="2700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 “</a:t>
            </a:r>
            <a:r>
              <a:rPr lang="en-US" altLang="zh-CN" sz="2700" strike="noStrike" noProof="1">
                <a:solidFill>
                  <a:srgbClr val="00B0F0"/>
                </a:solidFill>
                <a:latin typeface="Arial" panose="020B0604020202020204" pitchFamily="34" charset="0"/>
              </a:rPr>
              <a:t>Yeah</a:t>
            </a:r>
            <a:r>
              <a:rPr lang="zh-CN" altLang="en-US" sz="2700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”  </a:t>
            </a:r>
            <a:r>
              <a:rPr lang="en-US" altLang="zh-CN" sz="2700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r>
              <a:rPr lang="zh-CN" altLang="en-US" sz="2700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altLang="zh-CN" sz="2700" strike="noStrike" noProof="1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r>
              <a:rPr lang="zh-CN" altLang="en-US" sz="2700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” </a:t>
            </a:r>
            <a:endParaRPr lang="en-US" altLang="zh-CN" sz="2700" strike="noStrike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644283" y="216694"/>
            <a:ext cx="1915716" cy="458391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Think and judge</a:t>
            </a:r>
          </a:p>
        </p:txBody>
      </p:sp>
      <p:sp>
        <p:nvSpPr>
          <p:cNvPr id="3" name="矩形 13"/>
          <p:cNvSpPr/>
          <p:nvPr/>
        </p:nvSpPr>
        <p:spPr>
          <a:xfrm>
            <a:off x="2633663" y="2484835"/>
            <a:ext cx="4800600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fontAlgn="base" hangingPunct="1">
              <a:buFontTx/>
            </a:pPr>
            <a:r>
              <a:rPr lang="en-US" altLang="zh-CN" sz="3600" b="1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usually</a:t>
            </a:r>
            <a:endParaRPr lang="zh-CN" altLang="en-US" sz="3600" b="1" strike="noStrike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10"/>
          <p:cNvSpPr/>
          <p:nvPr/>
        </p:nvSpPr>
        <p:spPr>
          <a:xfrm>
            <a:off x="3362325" y="2484835"/>
            <a:ext cx="2558654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fontAlgn="base" hangingPunct="1">
              <a:buFontTx/>
            </a:pPr>
            <a:r>
              <a:rPr lang="en-US" altLang="zh-CN" sz="3600" b="1" strike="noStrike" noProof="1">
                <a:solidFill>
                  <a:srgbClr val="000000"/>
                </a:solidFill>
                <a:latin typeface="Arial" panose="020B0604020202020204" pitchFamily="34" charset="0"/>
              </a:rPr>
              <a:t>soon</a:t>
            </a:r>
            <a:endParaRPr lang="zh-CN" altLang="en-US" sz="3600" b="1" strike="noStrike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3" grpId="0" bldLvl="0" animBg="1"/>
      <p:bldP spid="3" grpId="1" bldLvl="0" animBg="1"/>
      <p:bldP spid="4" grpId="0" bldLvl="0" animBg="1"/>
      <p:bldP spid="4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文本框 70660"/>
          <p:cNvSpPr txBox="1"/>
          <p:nvPr/>
        </p:nvSpPr>
        <p:spPr>
          <a:xfrm>
            <a:off x="1485900" y="2084785"/>
            <a:ext cx="2503885" cy="4140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tomorrow morning</a:t>
            </a:r>
          </a:p>
        </p:txBody>
      </p:sp>
      <p:sp>
        <p:nvSpPr>
          <p:cNvPr id="70664" name="文本框 70663"/>
          <p:cNvSpPr txBox="1"/>
          <p:nvPr/>
        </p:nvSpPr>
        <p:spPr>
          <a:xfrm>
            <a:off x="4396978" y="1595438"/>
            <a:ext cx="2708672" cy="4140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tomorrow afternoon</a:t>
            </a:r>
          </a:p>
        </p:txBody>
      </p:sp>
      <p:sp>
        <p:nvSpPr>
          <p:cNvPr id="70665" name="文本框 70664"/>
          <p:cNvSpPr txBox="1"/>
          <p:nvPr/>
        </p:nvSpPr>
        <p:spPr>
          <a:xfrm>
            <a:off x="4601766" y="2084785"/>
            <a:ext cx="2503884" cy="4140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tomorrow evening</a:t>
            </a:r>
          </a:p>
        </p:txBody>
      </p:sp>
      <p:sp>
        <p:nvSpPr>
          <p:cNvPr id="70666" name="文本框 70665"/>
          <p:cNvSpPr txBox="1"/>
          <p:nvPr/>
        </p:nvSpPr>
        <p:spPr>
          <a:xfrm>
            <a:off x="1908572" y="1595438"/>
            <a:ext cx="1572815" cy="4140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tomorrow</a:t>
            </a:r>
            <a:r>
              <a:rPr lang="en-US" altLang="zh-CN" sz="210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0667" name="文本框 70666"/>
          <p:cNvSpPr txBox="1"/>
          <p:nvPr/>
        </p:nvSpPr>
        <p:spPr>
          <a:xfrm>
            <a:off x="1695450" y="2802731"/>
            <a:ext cx="1572816" cy="414020"/>
          </a:xfrm>
          <a:prstGeom prst="rect">
            <a:avLst/>
          </a:prstGeom>
          <a:solidFill>
            <a:srgbClr val="99FFCC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next  week</a:t>
            </a:r>
          </a:p>
        </p:txBody>
      </p:sp>
      <p:sp>
        <p:nvSpPr>
          <p:cNvPr id="70668" name="文本框 70667"/>
          <p:cNvSpPr txBox="1"/>
          <p:nvPr/>
        </p:nvSpPr>
        <p:spPr>
          <a:xfrm>
            <a:off x="3576638" y="2802731"/>
            <a:ext cx="1744266" cy="414020"/>
          </a:xfrm>
          <a:prstGeom prst="rect">
            <a:avLst/>
          </a:prstGeom>
          <a:solidFill>
            <a:srgbClr val="99FFCC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next  month</a:t>
            </a:r>
          </a:p>
        </p:txBody>
      </p:sp>
      <p:sp>
        <p:nvSpPr>
          <p:cNvPr id="70669" name="文本框 70668"/>
          <p:cNvSpPr txBox="1"/>
          <p:nvPr/>
        </p:nvSpPr>
        <p:spPr>
          <a:xfrm>
            <a:off x="5751910" y="2802731"/>
            <a:ext cx="1572815" cy="414020"/>
          </a:xfrm>
          <a:prstGeom prst="rect">
            <a:avLst/>
          </a:prstGeom>
          <a:solidFill>
            <a:srgbClr val="99FFCC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next  year</a:t>
            </a:r>
          </a:p>
        </p:txBody>
      </p:sp>
      <p:sp>
        <p:nvSpPr>
          <p:cNvPr id="70671" name="文本框 70670"/>
          <p:cNvSpPr txBox="1"/>
          <p:nvPr/>
        </p:nvSpPr>
        <p:spPr>
          <a:xfrm>
            <a:off x="2181225" y="3520678"/>
            <a:ext cx="866775" cy="4140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soon</a:t>
            </a:r>
          </a:p>
        </p:txBody>
      </p:sp>
      <p:sp>
        <p:nvSpPr>
          <p:cNvPr id="70673" name="文本框 70672"/>
          <p:cNvSpPr txBox="1"/>
          <p:nvPr/>
        </p:nvSpPr>
        <p:spPr>
          <a:xfrm>
            <a:off x="3883819" y="3520678"/>
            <a:ext cx="2987278" cy="4140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the day after tomorrow</a:t>
            </a:r>
          </a:p>
        </p:txBody>
      </p:sp>
      <p:sp>
        <p:nvSpPr>
          <p:cNvPr id="70674" name="文本框 70673"/>
          <p:cNvSpPr txBox="1"/>
          <p:nvPr/>
        </p:nvSpPr>
        <p:spPr>
          <a:xfrm>
            <a:off x="2514600" y="919163"/>
            <a:ext cx="435649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We can use “be going to”.</a:t>
            </a:r>
          </a:p>
        </p:txBody>
      </p:sp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634839" y="223320"/>
            <a:ext cx="1915716" cy="458391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Think and judge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ldLvl="0" animBg="1"/>
      <p:bldP spid="70664" grpId="0" bldLvl="0" animBg="1"/>
      <p:bldP spid="70665" grpId="0" bldLvl="0" animBg="1"/>
      <p:bldP spid="70666" grpId="0" bldLvl="0" animBg="1"/>
      <p:bldP spid="70667" grpId="0" bldLvl="0" animBg="1"/>
      <p:bldP spid="70668" grpId="0" bldLvl="0" animBg="1"/>
      <p:bldP spid="70669" grpId="0" bldLvl="0" animBg="1"/>
      <p:bldP spid="70671" grpId="0" bldLvl="0" animBg="1"/>
      <p:bldP spid="70673" grpId="0" bldLvl="0" animBg="1"/>
      <p:bldP spid="70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"/>
          <p:cNvSpPr/>
          <p:nvPr/>
        </p:nvSpPr>
        <p:spPr>
          <a:xfrm>
            <a:off x="602615" y="208280"/>
            <a:ext cx="1465580" cy="45847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  talk</a:t>
            </a:r>
          </a:p>
        </p:txBody>
      </p:sp>
      <p:sp>
        <p:nvSpPr>
          <p:cNvPr id="6147" name="Text Box 3"/>
          <p:cNvSpPr txBox="1"/>
          <p:nvPr/>
        </p:nvSpPr>
        <p:spPr>
          <a:xfrm>
            <a:off x="1507093" y="983854"/>
            <a:ext cx="541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What holiday is coming soon</a:t>
            </a:r>
            <a:r>
              <a: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？</a:t>
            </a:r>
          </a:p>
        </p:txBody>
      </p:sp>
      <p:sp>
        <p:nvSpPr>
          <p:cNvPr id="18436" name="文本框 63498"/>
          <p:cNvSpPr txBox="1"/>
          <p:nvPr/>
        </p:nvSpPr>
        <p:spPr>
          <a:xfrm>
            <a:off x="2123996" y="2594531"/>
            <a:ext cx="5112544" cy="252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4745" y="2079404"/>
            <a:ext cx="2709988" cy="2230184"/>
            <a:chOff x="5506" y="3552"/>
            <a:chExt cx="4456" cy="3598"/>
          </a:xfrm>
        </p:grpSpPr>
        <p:pic>
          <p:nvPicPr>
            <p:cNvPr id="4" name="图片 3" descr="ZRS9QP6XFS~3$7EP}`][X2U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8" y="3552"/>
              <a:ext cx="3810" cy="2535"/>
            </a:xfrm>
            <a:prstGeom prst="roundRect">
              <a:avLst/>
            </a:prstGeom>
          </p:spPr>
        </p:pic>
        <p:sp>
          <p:nvSpPr>
            <p:cNvPr id="5" name="Text Box 3"/>
            <p:cNvSpPr txBox="1"/>
            <p:nvPr/>
          </p:nvSpPr>
          <p:spPr>
            <a:xfrm>
              <a:off x="5506" y="6326"/>
              <a:ext cx="4456" cy="824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 dirty="0">
                  <a:solidFill>
                    <a:srgbClr val="FFC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Comic Sans MS" panose="030F0702030302020204" pitchFamily="66" charset="0"/>
                </a:rPr>
                <a:t>New Year’s Day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80268" y="2106240"/>
            <a:ext cx="3010535" cy="2181860"/>
            <a:chOff x="8988" y="3444"/>
            <a:chExt cx="4741" cy="343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l="13550" r="9218"/>
            <a:stretch>
              <a:fillRect/>
            </a:stretch>
          </p:blipFill>
          <p:spPr>
            <a:xfrm>
              <a:off x="9204" y="3444"/>
              <a:ext cx="3369" cy="2428"/>
            </a:xfrm>
            <a:prstGeom prst="roundRect">
              <a:avLst/>
            </a:prstGeom>
          </p:spPr>
        </p:pic>
        <p:sp>
          <p:nvSpPr>
            <p:cNvPr id="9" name="Text Box 3"/>
            <p:cNvSpPr txBox="1"/>
            <p:nvPr/>
          </p:nvSpPr>
          <p:spPr>
            <a:xfrm>
              <a:off x="8988" y="6153"/>
              <a:ext cx="4741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 dirty="0">
                  <a:solidFill>
                    <a:srgbClr val="FFC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Comic Sans MS" panose="030F0702030302020204" pitchFamily="66" charset="0"/>
                </a:rPr>
                <a:t>Chinese New Year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 descr="c:\users\dell\appdata\roaming\360se6\User Data\temp\20.jpg"/>
          <p:cNvPicPr>
            <a:picLocks noChangeAspect="1" noChangeArrowheads="1"/>
          </p:cNvPicPr>
          <p:nvPr/>
        </p:nvPicPr>
        <p:blipFill>
          <a:blip r:embed="rId4"/>
          <a:srcRect l="28270" t="2438" r="27945" b="3548"/>
          <a:stretch>
            <a:fillRect/>
          </a:stretch>
        </p:blipFill>
        <p:spPr bwMode="auto">
          <a:xfrm rot="740796">
            <a:off x="4680269" y="780770"/>
            <a:ext cx="1332961" cy="147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c:\users\dell\appdata\roaming\360se6\User Data\temp\259551-1403141F405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48184">
            <a:off x="6694828" y="831854"/>
            <a:ext cx="1353741" cy="1407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10"/>
          <p:cNvSpPr/>
          <p:nvPr/>
        </p:nvSpPr>
        <p:spPr>
          <a:xfrm>
            <a:off x="708025" y="233045"/>
            <a:ext cx="1585595" cy="45847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  listen 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r="39872"/>
          <a:stretch>
            <a:fillRect/>
          </a:stretch>
        </p:blipFill>
        <p:spPr>
          <a:xfrm>
            <a:off x="886173" y="1377296"/>
            <a:ext cx="1145146" cy="1413620"/>
          </a:xfrm>
          <a:prstGeom prst="rect">
            <a:avLst/>
          </a:prstGeom>
          <a:solidFill>
            <a:srgbClr val="156D6B"/>
          </a:solidFill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11108" y="2662496"/>
            <a:ext cx="6408362" cy="2193677"/>
          </a:xfrm>
          <a:prstGeom prst="rect">
            <a:avLst/>
          </a:prstGeom>
          <a:solidFill>
            <a:srgbClr val="98C2DC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buFontTx/>
            </a:pP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Questions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lang="en-US" altLang="zh-CN" sz="2400" b="1" noProof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</a:pP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Whose plan is it? </a:t>
            </a:r>
          </a:p>
          <a:p>
            <a:pPr>
              <a:lnSpc>
                <a:spcPct val="120000"/>
              </a:lnSpc>
              <a:buFontTx/>
            </a:pP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Why is that day so special(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特殊的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)?</a:t>
            </a:r>
          </a:p>
          <a:p>
            <a:pPr>
              <a:lnSpc>
                <a:spcPct val="120000"/>
              </a:lnSpc>
              <a:buFontTx/>
            </a:pP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2400" b="1" noProof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</a:pP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What is he going to do?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9E139A-8F00-4C15-B6C8-65D36E75F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34688">
            <a:off x="2614026" y="802534"/>
            <a:ext cx="1299629" cy="14950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F8D9DA2-3E8A-44D1-AD8D-DC554346B4B0}"/>
              </a:ext>
            </a:extLst>
          </p:cNvPr>
          <p:cNvSpPr txBox="1"/>
          <p:nvPr/>
        </p:nvSpPr>
        <p:spPr>
          <a:xfrm>
            <a:off x="5978313" y="3025054"/>
            <a:ext cx="22802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</a:pPr>
            <a:r>
              <a:rPr lang="en-US" altLang="zh-CN" sz="24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Liu Ming’s.</a:t>
            </a:r>
            <a:endParaRPr lang="en-US" altLang="zh-CN" sz="2400" b="1" noProof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5CA4A1-8AC1-4B18-956D-28704B9FFD81}"/>
              </a:ext>
            </a:extLst>
          </p:cNvPr>
          <p:cNvSpPr txBox="1"/>
          <p:nvPr/>
        </p:nvSpPr>
        <p:spPr>
          <a:xfrm>
            <a:off x="2642211" y="3882363"/>
            <a:ext cx="587833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</a:pPr>
            <a:r>
              <a:rPr lang="en-US" altLang="zh-CN" sz="24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Because it’s his mother’s birthday.</a:t>
            </a:r>
            <a:endParaRPr lang="en-US" altLang="zh-CN" sz="2400" b="1" noProof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Kris 2020.12.08">
            <a:hlinkClick r:id="" action="ppaction://media"/>
            <a:extLst>
              <a:ext uri="{FF2B5EF4-FFF2-40B4-BE49-F238E27FC236}">
                <a16:creationId xmlns:a16="http://schemas.microsoft.com/office/drawing/2014/main" id="{B0C83DD3-94EB-471C-90C1-4887FA715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55" y="465297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ldLvl="0" animBg="1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C:/Users/陈霞/AppData/Local/Temp/kaimatting/20201122110055/output_aiMatting_20201122110118.pngoutput_aiMatting_20201122110118"/>
          <p:cNvPicPr>
            <a:picLocks noGrp="1" noChangeAspect="1"/>
          </p:cNvPicPr>
          <p:nvPr>
            <p:ph idx="1"/>
          </p:nvPr>
        </p:nvPicPr>
        <p:blipFill>
          <a:blip r:embed="rId2"/>
          <a:srcRect l="42796" r="18610" b="48585"/>
          <a:stretch>
            <a:fillRect/>
          </a:stretch>
        </p:blipFill>
        <p:spPr>
          <a:xfrm rot="660000">
            <a:off x="2169795" y="416560"/>
            <a:ext cx="2207260" cy="3254375"/>
          </a:xfrm>
          <a:prstGeom prst="rect">
            <a:avLst/>
          </a:prstGeom>
        </p:spPr>
      </p:pic>
      <p:pic>
        <p:nvPicPr>
          <p:cNvPr id="7" name="图片 6" descr="C:/Users/陈霞/AppData/Local/Temp/kaimatting/20201122110221/output_aiMatting_20201122110243.pngoutput_aiMatting_20201122110243"/>
          <p:cNvPicPr>
            <a:picLocks noChangeAspect="1"/>
          </p:cNvPicPr>
          <p:nvPr/>
        </p:nvPicPr>
        <p:blipFill>
          <a:blip r:embed="rId3"/>
          <a:srcRect l="-8825" t="-2861" r="67723" b="36846"/>
          <a:stretch>
            <a:fillRect/>
          </a:stretch>
        </p:blipFill>
        <p:spPr>
          <a:xfrm rot="20340000">
            <a:off x="-40640" y="-681990"/>
            <a:ext cx="3164205" cy="5035550"/>
          </a:xfrm>
          <a:prstGeom prst="ellipse">
            <a:avLst/>
          </a:prstGeom>
        </p:spPr>
      </p:pic>
      <p:pic>
        <p:nvPicPr>
          <p:cNvPr id="8" name="图片 7" descr="C:/Users/陈霞/AppData/Local/Temp/kaimatting/20201122110309/output_aiMatting_20201122110314.pngoutput_aiMatting_20201122110314"/>
          <p:cNvPicPr>
            <a:picLocks noChangeAspect="1"/>
          </p:cNvPicPr>
          <p:nvPr/>
        </p:nvPicPr>
        <p:blipFill>
          <a:blip r:embed="rId2"/>
          <a:srcRect l="16225" t="59502" r="50854"/>
          <a:stretch>
            <a:fillRect/>
          </a:stretch>
        </p:blipFill>
        <p:spPr>
          <a:xfrm rot="1380000">
            <a:off x="2928620" y="1998980"/>
            <a:ext cx="2192655" cy="2660650"/>
          </a:xfrm>
          <a:prstGeom prst="ellipse">
            <a:avLst/>
          </a:prstGeom>
        </p:spPr>
      </p:pic>
      <p:sp>
        <p:nvSpPr>
          <p:cNvPr id="38917" name="文本框 38916"/>
          <p:cNvSpPr txBox="1"/>
          <p:nvPr/>
        </p:nvSpPr>
        <p:spPr>
          <a:xfrm>
            <a:off x="674450" y="1545194"/>
            <a:ext cx="1734740" cy="783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in September </a:t>
            </a:r>
          </a:p>
          <a:p>
            <a:pPr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or October</a:t>
            </a:r>
          </a:p>
        </p:txBody>
      </p:sp>
      <p:sp>
        <p:nvSpPr>
          <p:cNvPr id="38918" name="文本框 38917"/>
          <p:cNvSpPr txBox="1"/>
          <p:nvPr/>
        </p:nvSpPr>
        <p:spPr>
          <a:xfrm>
            <a:off x="2562066" y="1128395"/>
            <a:ext cx="1957388" cy="860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watch the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 moon</a:t>
            </a: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8919" name="文本框 38918"/>
          <p:cNvSpPr txBox="1"/>
          <p:nvPr/>
        </p:nvSpPr>
        <p:spPr>
          <a:xfrm>
            <a:off x="3375025" y="2910840"/>
            <a:ext cx="160718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family get-</a:t>
            </a:r>
          </a:p>
          <a:p>
            <a:pPr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together</a:t>
            </a:r>
          </a:p>
        </p:txBody>
      </p:sp>
      <p:sp>
        <p:nvSpPr>
          <p:cNvPr id="38923" name="矩形 38922"/>
          <p:cNvSpPr/>
          <p:nvPr/>
        </p:nvSpPr>
        <p:spPr>
          <a:xfrm>
            <a:off x="4807744" y="711994"/>
            <a:ext cx="297656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 Narrow" panose="020B0606020202030204" charset="0"/>
                <a:ea typeface="Arial Narrow" panose="020B0606020202030204" charset="0"/>
              </a:rPr>
              <a:t> Mid-Autumn Festival</a:t>
            </a:r>
          </a:p>
        </p:txBody>
      </p:sp>
      <p:pic>
        <p:nvPicPr>
          <p:cNvPr id="38924" name="图片 4"/>
          <p:cNvPicPr>
            <a:picLocks noChangeAspect="1"/>
          </p:cNvPicPr>
          <p:nvPr/>
        </p:nvPicPr>
        <p:blipFill>
          <a:blip r:embed="rId4"/>
          <a:srcRect l="5017" t="8334" r="6653" b="5916"/>
          <a:stretch>
            <a:fillRect/>
          </a:stretch>
        </p:blipFill>
        <p:spPr>
          <a:xfrm>
            <a:off x="5813822" y="2019300"/>
            <a:ext cx="1800225" cy="228242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6"/>
          <p:cNvSpPr/>
          <p:nvPr/>
        </p:nvSpPr>
        <p:spPr>
          <a:xfrm>
            <a:off x="3392610" y="728505"/>
            <a:ext cx="2845138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Liu Ming’s plan 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Rectangle 10"/>
          <p:cNvSpPr/>
          <p:nvPr/>
        </p:nvSpPr>
        <p:spPr>
          <a:xfrm>
            <a:off x="592376" y="233125"/>
            <a:ext cx="1614488" cy="45839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 say</a:t>
            </a:r>
          </a:p>
        </p:txBody>
      </p:sp>
      <p:sp>
        <p:nvSpPr>
          <p:cNvPr id="23563" name="文本框 51220"/>
          <p:cNvSpPr txBox="1"/>
          <p:nvPr/>
        </p:nvSpPr>
        <p:spPr>
          <a:xfrm>
            <a:off x="503027" y="1389199"/>
            <a:ext cx="8132445" cy="2837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    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coming.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Friday evening, he is going to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Saturday morning, he is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 Saturday afternoon, he 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21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 Saturday evening, they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</a:p>
          <a:p>
            <a:pPr>
              <a:spcBef>
                <a:spcPct val="50000"/>
              </a:spcBef>
            </a:pPr>
            <a:endParaRPr lang="en-US" altLang="zh-CN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769302" y="1386145"/>
            <a:ext cx="37496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Liu Ming's mother's birthday </a:t>
            </a:r>
          </a:p>
        </p:txBody>
      </p:sp>
      <p:sp>
        <p:nvSpPr>
          <p:cNvPr id="8" name="矩形 6"/>
          <p:cNvSpPr/>
          <p:nvPr/>
        </p:nvSpPr>
        <p:spPr>
          <a:xfrm>
            <a:off x="4708580" y="1902688"/>
            <a:ext cx="25819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buy a flower for her </a:t>
            </a:r>
          </a:p>
        </p:txBody>
      </p:sp>
      <p:sp>
        <p:nvSpPr>
          <p:cNvPr id="10" name="矩形 6"/>
          <p:cNvSpPr/>
          <p:nvPr/>
        </p:nvSpPr>
        <p:spPr>
          <a:xfrm>
            <a:off x="3807719" y="2330436"/>
            <a:ext cx="40703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going to </a:t>
            </a:r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cook</a:t>
            </a:r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breakfast for her </a:t>
            </a:r>
          </a:p>
        </p:txBody>
      </p:sp>
      <p:sp>
        <p:nvSpPr>
          <p:cNvPr id="11" name="矩形 6"/>
          <p:cNvSpPr/>
          <p:nvPr/>
        </p:nvSpPr>
        <p:spPr>
          <a:xfrm>
            <a:off x="3727537" y="2832597"/>
            <a:ext cx="3866515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going to make a card for her </a:t>
            </a:r>
          </a:p>
        </p:txBody>
      </p:sp>
      <p:sp>
        <p:nvSpPr>
          <p:cNvPr id="12" name="矩形 6"/>
          <p:cNvSpPr/>
          <p:nvPr/>
        </p:nvSpPr>
        <p:spPr>
          <a:xfrm>
            <a:off x="3690882" y="3332933"/>
            <a:ext cx="51346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 going to have a big dinner together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04C65D-EC75-4F04-9257-10AE1400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1" y="3900639"/>
            <a:ext cx="1593958" cy="10723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16805A-68FC-4E6B-A986-1340EFAA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00" y="3883136"/>
            <a:ext cx="1605280" cy="10723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150B096-B86F-4545-917A-961FE49F9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7" b="10074"/>
          <a:stretch/>
        </p:blipFill>
        <p:spPr bwMode="auto">
          <a:xfrm>
            <a:off x="6552374" y="3852526"/>
            <a:ext cx="1584663" cy="10940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DC1A832-DCCA-4F6B-BB5D-3A9B02FC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85" y="3869691"/>
            <a:ext cx="1584663" cy="10940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ris 2020.12.08">
            <a:hlinkClick r:id="" action="ppaction://media"/>
            <a:extLst>
              <a:ext uri="{FF2B5EF4-FFF2-40B4-BE49-F238E27FC236}">
                <a16:creationId xmlns:a16="http://schemas.microsoft.com/office/drawing/2014/main" id="{A2916F1D-CB29-48BD-95E1-ECBCCD6AD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9763" y="434326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6"/>
          <p:cNvSpPr/>
          <p:nvPr/>
        </p:nvSpPr>
        <p:spPr>
          <a:xfrm>
            <a:off x="3147934" y="1092835"/>
            <a:ext cx="2845138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Liu Ming’s plan 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Rectangle 10"/>
          <p:cNvSpPr/>
          <p:nvPr/>
        </p:nvSpPr>
        <p:spPr>
          <a:xfrm>
            <a:off x="592376" y="233125"/>
            <a:ext cx="1614488" cy="45839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 say</a:t>
            </a:r>
          </a:p>
        </p:txBody>
      </p:sp>
      <p:sp>
        <p:nvSpPr>
          <p:cNvPr id="23563" name="文本框 51220"/>
          <p:cNvSpPr txBox="1"/>
          <p:nvPr/>
        </p:nvSpPr>
        <p:spPr>
          <a:xfrm>
            <a:off x="289646" y="1740986"/>
            <a:ext cx="8132445" cy="28392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Liu Ming’s mother’s birthday </a:t>
            </a: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coming.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he  is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he 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, he 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21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, they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endParaRPr lang="en-US" altLang="zh-CN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04C65D-EC75-4F04-9257-10AE1400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00" y="162639"/>
            <a:ext cx="1593958" cy="10025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16805A-68FC-4E6B-A986-1340EFAA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00" y="1259378"/>
            <a:ext cx="1605280" cy="10723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150B096-B86F-4545-917A-961FE49F9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7" b="10074"/>
          <a:stretch/>
        </p:blipFill>
        <p:spPr bwMode="auto">
          <a:xfrm>
            <a:off x="7441995" y="3669946"/>
            <a:ext cx="1584663" cy="10723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DC1A832-DCCA-4F6B-BB5D-3A9B02FC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7" y="2429689"/>
            <a:ext cx="1584663" cy="10723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6">
            <a:extLst>
              <a:ext uri="{FF2B5EF4-FFF2-40B4-BE49-F238E27FC236}">
                <a16:creationId xmlns:a16="http://schemas.microsoft.com/office/drawing/2014/main" id="{323A79B2-ECB7-4615-B620-C8F8ABA0F989}"/>
              </a:ext>
            </a:extLst>
          </p:cNvPr>
          <p:cNvSpPr/>
          <p:nvPr/>
        </p:nvSpPr>
        <p:spPr>
          <a:xfrm>
            <a:off x="762868" y="2216364"/>
            <a:ext cx="25819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Friday evening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62C35F0C-5AC7-43E4-A21F-910F30454587}"/>
              </a:ext>
            </a:extLst>
          </p:cNvPr>
          <p:cNvSpPr/>
          <p:nvPr/>
        </p:nvSpPr>
        <p:spPr>
          <a:xfrm>
            <a:off x="3578140" y="2214443"/>
            <a:ext cx="3628994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going to buy a flower for her </a:t>
            </a: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9FA18956-2403-4580-AD2F-F0C67773732C}"/>
              </a:ext>
            </a:extLst>
          </p:cNvPr>
          <p:cNvSpPr/>
          <p:nvPr/>
        </p:nvSpPr>
        <p:spPr>
          <a:xfrm>
            <a:off x="721909" y="2698466"/>
            <a:ext cx="25819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Saturday morning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5C3B83A9-48F2-47DE-8475-55DCC69D6A82}"/>
              </a:ext>
            </a:extLst>
          </p:cNvPr>
          <p:cNvSpPr/>
          <p:nvPr/>
        </p:nvSpPr>
        <p:spPr>
          <a:xfrm>
            <a:off x="3385736" y="2695490"/>
            <a:ext cx="41194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going to cook breakfast for her</a:t>
            </a: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FF7280D6-B75D-48F9-8BC0-DA49DE7C6209}"/>
              </a:ext>
            </a:extLst>
          </p:cNvPr>
          <p:cNvSpPr/>
          <p:nvPr/>
        </p:nvSpPr>
        <p:spPr>
          <a:xfrm>
            <a:off x="660466" y="3191456"/>
            <a:ext cx="25819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Saturday afternoon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90F6F1AD-648E-49EC-9FD6-CD2D9B1491BD}"/>
              </a:ext>
            </a:extLst>
          </p:cNvPr>
          <p:cNvSpPr/>
          <p:nvPr/>
        </p:nvSpPr>
        <p:spPr>
          <a:xfrm>
            <a:off x="3429719" y="3169508"/>
            <a:ext cx="3937728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going to make a card for her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80EB51B2-955D-4D89-83AA-07BDE1996F76}"/>
              </a:ext>
            </a:extLst>
          </p:cNvPr>
          <p:cNvSpPr/>
          <p:nvPr/>
        </p:nvSpPr>
        <p:spPr>
          <a:xfrm>
            <a:off x="712242" y="3633844"/>
            <a:ext cx="25819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Saturday evening</a:t>
            </a: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9A3DDAEC-2BDB-4142-8EF8-CD8B82BB63A1}"/>
              </a:ext>
            </a:extLst>
          </p:cNvPr>
          <p:cNvSpPr/>
          <p:nvPr/>
        </p:nvSpPr>
        <p:spPr>
          <a:xfrm>
            <a:off x="3504267" y="3629146"/>
            <a:ext cx="3937728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 going to have a big dinner together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sz="2100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</a:p>
        </p:txBody>
      </p:sp>
      <p:pic>
        <p:nvPicPr>
          <p:cNvPr id="3" name="初恋的美好30秒 夜的钢琴曲">
            <a:hlinkClick r:id="" action="ppaction://media"/>
            <a:extLst>
              <a:ext uri="{FF2B5EF4-FFF2-40B4-BE49-F238E27FC236}">
                <a16:creationId xmlns:a16="http://schemas.microsoft.com/office/drawing/2014/main" id="{FB00946B-4114-479D-857D-A8AF447D6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3160" y="43417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44C89F-93C0-4AA4-95C6-E161F7F74353}"/>
              </a:ext>
            </a:extLst>
          </p:cNvPr>
          <p:cNvSpPr txBox="1"/>
          <p:nvPr/>
        </p:nvSpPr>
        <p:spPr>
          <a:xfrm>
            <a:off x="1507093" y="983854"/>
            <a:ext cx="606929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What do you think of Liu Ming </a:t>
            </a:r>
            <a:r>
              <a: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？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F9B315C-6467-40B1-8E61-22C7AD17875F}"/>
              </a:ext>
            </a:extLst>
          </p:cNvPr>
          <p:cNvSpPr/>
          <p:nvPr/>
        </p:nvSpPr>
        <p:spPr>
          <a:xfrm>
            <a:off x="592376" y="233125"/>
            <a:ext cx="1614488" cy="45839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 think</a:t>
            </a: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B4896F3F-D149-48F6-8D0C-97E2EB300523}"/>
              </a:ext>
            </a:extLst>
          </p:cNvPr>
          <p:cNvSpPr txBox="1"/>
          <p:nvPr/>
        </p:nvSpPr>
        <p:spPr>
          <a:xfrm>
            <a:off x="4327142" y="2177412"/>
            <a:ext cx="2325450" cy="3943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grateful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感恩的  </a:t>
            </a: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72AEE481-7F6A-42FA-9061-2280031E4023}"/>
              </a:ext>
            </a:extLst>
          </p:cNvPr>
          <p:cNvSpPr txBox="1"/>
          <p:nvPr/>
        </p:nvSpPr>
        <p:spPr>
          <a:xfrm>
            <a:off x="1614306" y="2664744"/>
            <a:ext cx="1228285" cy="3943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nice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4ECA75A9-943B-4B6C-911D-AF201D0EDF2F}"/>
              </a:ext>
            </a:extLst>
          </p:cNvPr>
          <p:cNvSpPr txBox="1"/>
          <p:nvPr/>
        </p:nvSpPr>
        <p:spPr>
          <a:xfrm>
            <a:off x="1614306" y="1967966"/>
            <a:ext cx="1228285" cy="3943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sweet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8AA58770-4D42-4EBF-834B-8D3885987C1B}"/>
              </a:ext>
            </a:extLst>
          </p:cNvPr>
          <p:cNvSpPr txBox="1"/>
          <p:nvPr/>
        </p:nvSpPr>
        <p:spPr>
          <a:xfrm>
            <a:off x="4327141" y="3059082"/>
            <a:ext cx="2974807" cy="3943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methodical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有条理的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08E767D0-1281-47AF-A46F-FAB89514477F}"/>
              </a:ext>
            </a:extLst>
          </p:cNvPr>
          <p:cNvSpPr txBox="1"/>
          <p:nvPr/>
        </p:nvSpPr>
        <p:spPr>
          <a:xfrm>
            <a:off x="1614306" y="3361522"/>
            <a:ext cx="1228285" cy="3943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good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A18442E-5C75-4A37-B032-A8E05A58840A}"/>
              </a:ext>
            </a:extLst>
          </p:cNvPr>
          <p:cNvSpPr txBox="1"/>
          <p:nvPr/>
        </p:nvSpPr>
        <p:spPr>
          <a:xfrm>
            <a:off x="5054230" y="3417532"/>
            <a:ext cx="21812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plan 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计划</a:t>
            </a:r>
          </a:p>
        </p:txBody>
      </p:sp>
    </p:spTree>
    <p:extLst>
      <p:ext uri="{BB962C8B-B14F-4D97-AF65-F5344CB8AC3E}">
        <p14:creationId xmlns:p14="http://schemas.microsoft.com/office/powerpoint/2010/main" val="804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44C89F-93C0-4AA4-95C6-E161F7F74353}"/>
              </a:ext>
            </a:extLst>
          </p:cNvPr>
          <p:cNvSpPr txBox="1"/>
          <p:nvPr/>
        </p:nvSpPr>
        <p:spPr>
          <a:xfrm>
            <a:off x="432262" y="1274800"/>
            <a:ext cx="84207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学习了一种新的时态：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一般将来时（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be going to… 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）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F9B315C-6467-40B1-8E61-22C7AD17875F}"/>
              </a:ext>
            </a:extLst>
          </p:cNvPr>
          <p:cNvSpPr/>
          <p:nvPr/>
        </p:nvSpPr>
        <p:spPr>
          <a:xfrm>
            <a:off x="592376" y="233125"/>
            <a:ext cx="1614488" cy="45839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Summary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B92B3AE-69D9-468B-A0B1-CD2BC18C5BEA}"/>
              </a:ext>
            </a:extLst>
          </p:cNvPr>
          <p:cNvSpPr txBox="1"/>
          <p:nvPr/>
        </p:nvSpPr>
        <p:spPr>
          <a:xfrm>
            <a:off x="365760" y="2094696"/>
            <a:ext cx="872005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当我们想谈论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计划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时，我们可以使用</a:t>
            </a:r>
            <a:endParaRPr lang="en-US" altLang="zh-CN" sz="2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   be going to…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mic Sans MS" panose="030F0702030302020204" pitchFamily="66" charset="0"/>
              </a:rPr>
              <a:t>句型。</a:t>
            </a:r>
            <a:endParaRPr lang="zh-CN" altLang="en-US" sz="28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9" grpId="1"/>
      <p:bldP spid="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37"/>
          <a:stretch/>
        </p:blipFill>
        <p:spPr>
          <a:xfrm>
            <a:off x="1277541" y="0"/>
            <a:ext cx="6723459" cy="4754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7"/>
          <p:cNvSpPr txBox="1"/>
          <p:nvPr/>
        </p:nvSpPr>
        <p:spPr>
          <a:xfrm rot="-120000">
            <a:off x="1926431" y="1291225"/>
            <a:ext cx="5413772" cy="293157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Homework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Review the new grammar and do some exercises.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复习一般将来时态的相关知识并完成练习</a:t>
            </a:r>
            <a:r>
              <a:rPr lang="zh-CN" altLang="en-US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18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en-US" altLang="zh-CN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Make a plan for New Year’s Day and share with others.</a:t>
            </a:r>
            <a:r>
              <a:rPr lang="zh-CN" altLang="en-US" sz="1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为元旦制定一个计划并与大家分享！</a:t>
            </a: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800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9" name="图片 10" descr="圣诞树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03" t="5113" r="22244"/>
          <a:stretch>
            <a:fillRect/>
          </a:stretch>
        </p:blipFill>
        <p:spPr>
          <a:xfrm rot="-840000">
            <a:off x="1334712" y="198285"/>
            <a:ext cx="1338263" cy="1691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9" descr="New Year’s Day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06" r="10733"/>
          <a:stretch>
            <a:fillRect/>
          </a:stretch>
        </p:blipFill>
        <p:spPr>
          <a:xfrm rot="-60000">
            <a:off x="5909725" y="386068"/>
            <a:ext cx="1589484" cy="115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6"/>
          <p:cNvSpPr/>
          <p:nvPr/>
        </p:nvSpPr>
        <p:spPr>
          <a:xfrm>
            <a:off x="2366057" y="984668"/>
            <a:ext cx="4912307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plan for New Year’s Day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Rectangle 10"/>
          <p:cNvSpPr/>
          <p:nvPr/>
        </p:nvSpPr>
        <p:spPr>
          <a:xfrm>
            <a:off x="592376" y="233125"/>
            <a:ext cx="1614488" cy="45839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Homework</a:t>
            </a:r>
          </a:p>
        </p:txBody>
      </p:sp>
      <p:sp>
        <p:nvSpPr>
          <p:cNvPr id="23563" name="文本框 51220"/>
          <p:cNvSpPr txBox="1"/>
          <p:nvPr/>
        </p:nvSpPr>
        <p:spPr>
          <a:xfrm>
            <a:off x="1011555" y="1804341"/>
            <a:ext cx="7403575" cy="23544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New Year’s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Day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coming. I ’m very excited.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I am going to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I  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, I   </a:t>
            </a:r>
            <a:r>
              <a:rPr lang="en-US" altLang="zh-CN" sz="2100" u="sng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</a:t>
            </a: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21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</a:t>
            </a:r>
            <a:endParaRPr lang="en-US" altLang="zh-CN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00844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1DE16A8-CA5F-4FE5-B227-433B7D073572}"/>
              </a:ext>
            </a:extLst>
          </p:cNvPr>
          <p:cNvSpPr/>
          <p:nvPr/>
        </p:nvSpPr>
        <p:spPr>
          <a:xfrm>
            <a:off x="2310194" y="1298713"/>
            <a:ext cx="48592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Goodbye</a:t>
            </a:r>
            <a:r>
              <a:rPr lang="zh-CN" alt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098793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C:/Users/陈霞/AppData/Local/Temp/kaimatting/20201122110055/output_aiMatting_20201122110118.pngoutput_aiMatting_20201122110118"/>
          <p:cNvPicPr>
            <a:picLocks noGrp="1" noChangeAspect="1"/>
          </p:cNvPicPr>
          <p:nvPr>
            <p:ph idx="1"/>
          </p:nvPr>
        </p:nvPicPr>
        <p:blipFill>
          <a:blip r:embed="rId2"/>
          <a:srcRect l="42796" r="18610" b="48585"/>
          <a:stretch>
            <a:fillRect/>
          </a:stretch>
        </p:blipFill>
        <p:spPr>
          <a:xfrm rot="660000">
            <a:off x="2036445" y="115570"/>
            <a:ext cx="2456815" cy="3621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3665054" cy="994172"/>
          </a:xfrm>
        </p:spPr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pic>
        <p:nvPicPr>
          <p:cNvPr id="7" name="图片 6" descr="C:/Users/陈霞/AppData/Local/Temp/kaimatting/20201122110221/output_aiMatting_20201122110243.pngoutput_aiMatting_20201122110243"/>
          <p:cNvPicPr>
            <a:picLocks noChangeAspect="1"/>
          </p:cNvPicPr>
          <p:nvPr/>
        </p:nvPicPr>
        <p:blipFill>
          <a:blip r:embed="rId3"/>
          <a:srcRect l="-8825" t="-2861" r="67723" b="36846"/>
          <a:stretch>
            <a:fillRect/>
          </a:stretch>
        </p:blipFill>
        <p:spPr>
          <a:xfrm rot="20580000">
            <a:off x="-198423" y="-344970"/>
            <a:ext cx="3418205" cy="5438775"/>
          </a:xfrm>
          <a:prstGeom prst="ellipse">
            <a:avLst/>
          </a:prstGeom>
        </p:spPr>
      </p:pic>
      <p:pic>
        <p:nvPicPr>
          <p:cNvPr id="8" name="图片 7" descr="C:/Users/陈霞/AppData/Local/Temp/kaimatting/20201122110309/output_aiMatting_20201122110314.pngoutput_aiMatting_20201122110314"/>
          <p:cNvPicPr>
            <a:picLocks noChangeAspect="1"/>
          </p:cNvPicPr>
          <p:nvPr/>
        </p:nvPicPr>
        <p:blipFill>
          <a:blip r:embed="rId2"/>
          <a:srcRect l="16225" t="59502" r="50854"/>
          <a:stretch>
            <a:fillRect/>
          </a:stretch>
        </p:blipFill>
        <p:spPr>
          <a:xfrm rot="1380000">
            <a:off x="2820035" y="1991360"/>
            <a:ext cx="2448560" cy="296926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68004" y="614968"/>
            <a:ext cx="3393441" cy="471170"/>
            <a:chOff x="403955" y="658315"/>
            <a:chExt cx="3451225" cy="533400"/>
          </a:xfrm>
        </p:grpSpPr>
        <p:sp>
          <p:nvSpPr>
            <p:cNvPr id="3" name="Text Box 8"/>
            <p:cNvSpPr txBox="1"/>
            <p:nvPr/>
          </p:nvSpPr>
          <p:spPr>
            <a:xfrm>
              <a:off x="440299" y="685280"/>
              <a:ext cx="3378200" cy="460375"/>
            </a:xfrm>
            <a:prstGeom prst="rect">
              <a:avLst/>
            </a:prstGeom>
            <a:solidFill>
              <a:srgbClr val="FF0000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Before Chinese New Year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03955" y="658315"/>
              <a:ext cx="3451225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3079" y="1759122"/>
            <a:ext cx="3427730" cy="459740"/>
            <a:chOff x="307975" y="2371725"/>
            <a:chExt cx="3427730" cy="459740"/>
          </a:xfrm>
        </p:grpSpPr>
        <p:sp>
          <p:nvSpPr>
            <p:cNvPr id="5" name="矩形 4"/>
            <p:cNvSpPr/>
            <p:nvPr/>
          </p:nvSpPr>
          <p:spPr>
            <a:xfrm>
              <a:off x="307975" y="2374265"/>
              <a:ext cx="342773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 Box 9"/>
            <p:cNvSpPr txBox="1"/>
            <p:nvPr/>
          </p:nvSpPr>
          <p:spPr>
            <a:xfrm>
              <a:off x="342265" y="2371725"/>
              <a:ext cx="3393440" cy="398780"/>
            </a:xfrm>
            <a:prstGeom prst="rect">
              <a:avLst/>
            </a:prstGeom>
            <a:solidFill>
              <a:srgbClr val="FF0000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lvl="0" algn="l" eaLnBrk="0" hangingPunct="0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sym typeface="+mn-ea"/>
                </a:rPr>
                <a:t>On Chinese New Year’s Eve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1805" y="2798501"/>
            <a:ext cx="3469005" cy="471170"/>
            <a:chOff x="282575" y="3864610"/>
            <a:chExt cx="3469005" cy="471170"/>
          </a:xfrm>
        </p:grpSpPr>
        <p:sp>
          <p:nvSpPr>
            <p:cNvPr id="6" name="矩形 5"/>
            <p:cNvSpPr/>
            <p:nvPr/>
          </p:nvSpPr>
          <p:spPr>
            <a:xfrm>
              <a:off x="282575" y="3864610"/>
              <a:ext cx="3453765" cy="4711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 Box 10"/>
            <p:cNvSpPr txBox="1"/>
            <p:nvPr/>
          </p:nvSpPr>
          <p:spPr>
            <a:xfrm>
              <a:off x="323850" y="3881003"/>
              <a:ext cx="3427730" cy="398780"/>
            </a:xfrm>
            <a:prstGeom prst="rect">
              <a:avLst/>
            </a:prstGeom>
            <a:solidFill>
              <a:srgbClr val="FF0000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On Chinese New Year’s Day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7710" y="3913505"/>
            <a:ext cx="3517900" cy="706755"/>
            <a:chOff x="359092" y="3979745"/>
            <a:chExt cx="3474763" cy="855086"/>
          </a:xfrm>
        </p:grpSpPr>
        <p:sp>
          <p:nvSpPr>
            <p:cNvPr id="7" name="矩形 6"/>
            <p:cNvSpPr/>
            <p:nvPr/>
          </p:nvSpPr>
          <p:spPr>
            <a:xfrm>
              <a:off x="359092" y="4040261"/>
              <a:ext cx="3394075" cy="7067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405490" y="3979745"/>
              <a:ext cx="3428365" cy="855086"/>
            </a:xfrm>
            <a:prstGeom prst="rect">
              <a:avLst/>
            </a:prstGeom>
            <a:solidFill>
              <a:srgbClr val="FF0000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On the second day of   Chinese New Year</a:t>
              </a:r>
            </a:p>
          </p:txBody>
        </p:sp>
      </p:grpSp>
      <p:sp>
        <p:nvSpPr>
          <p:cNvPr id="23" name="圆角矩形 10"/>
          <p:cNvSpPr/>
          <p:nvPr/>
        </p:nvSpPr>
        <p:spPr>
          <a:xfrm>
            <a:off x="4273776" y="341594"/>
            <a:ext cx="3606202" cy="4711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buy some new clothes and food</a:t>
            </a:r>
            <a:endParaRPr lang="zh-CN" altLang="en-US" sz="1800" b="1" dirty="0"/>
          </a:p>
        </p:txBody>
      </p:sp>
      <p:sp>
        <p:nvSpPr>
          <p:cNvPr id="35" name="圆角矩形 10"/>
          <p:cNvSpPr/>
          <p:nvPr/>
        </p:nvSpPr>
        <p:spPr>
          <a:xfrm>
            <a:off x="4279265" y="836930"/>
            <a:ext cx="3606165" cy="4387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make some cakes and tangyuan</a:t>
            </a:r>
            <a:endParaRPr lang="zh-CN" altLang="en-US" sz="1800" b="1" dirty="0"/>
          </a:p>
        </p:txBody>
      </p:sp>
      <p:sp>
        <p:nvSpPr>
          <p:cNvPr id="36" name="圆角矩形 10"/>
          <p:cNvSpPr/>
          <p:nvPr/>
        </p:nvSpPr>
        <p:spPr>
          <a:xfrm>
            <a:off x="4286250" y="1532890"/>
            <a:ext cx="3599180" cy="4711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have a big dinner with her  family</a:t>
            </a:r>
            <a:endParaRPr lang="zh-CN" altLang="en-US" sz="1800" b="1" dirty="0"/>
          </a:p>
        </p:txBody>
      </p:sp>
      <p:sp>
        <p:nvSpPr>
          <p:cNvPr id="37" name="圆角矩形 10"/>
          <p:cNvSpPr/>
          <p:nvPr/>
        </p:nvSpPr>
        <p:spPr>
          <a:xfrm>
            <a:off x="4260813" y="2036951"/>
            <a:ext cx="3632125" cy="4711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buy some flowers</a:t>
            </a:r>
            <a:endParaRPr lang="zh-CN" altLang="en-US" sz="1800" b="1" dirty="0"/>
          </a:p>
        </p:txBody>
      </p:sp>
      <p:sp>
        <p:nvSpPr>
          <p:cNvPr id="38" name="圆角矩形 10"/>
          <p:cNvSpPr/>
          <p:nvPr/>
        </p:nvSpPr>
        <p:spPr>
          <a:xfrm>
            <a:off x="4273775" y="2746928"/>
            <a:ext cx="3632125" cy="4711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give/get some red packets</a:t>
            </a:r>
            <a:endParaRPr lang="zh-CN" altLang="en-US" sz="1800" b="1" dirty="0"/>
          </a:p>
        </p:txBody>
      </p:sp>
      <p:sp>
        <p:nvSpPr>
          <p:cNvPr id="39" name="圆角矩形 10"/>
          <p:cNvSpPr/>
          <p:nvPr/>
        </p:nvSpPr>
        <p:spPr>
          <a:xfrm>
            <a:off x="4273775" y="3246702"/>
            <a:ext cx="3632125" cy="4711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watch a lion dance</a:t>
            </a:r>
            <a:endParaRPr lang="zh-CN" altLang="en-US" sz="1800" b="1" dirty="0"/>
          </a:p>
        </p:txBody>
      </p:sp>
      <p:sp>
        <p:nvSpPr>
          <p:cNvPr id="40" name="圆角矩形 10"/>
          <p:cNvSpPr/>
          <p:nvPr/>
        </p:nvSpPr>
        <p:spPr>
          <a:xfrm>
            <a:off x="4273775" y="4098807"/>
            <a:ext cx="3632125" cy="4711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/>
              <a:t>watch fireworks</a:t>
            </a:r>
            <a:endParaRPr lang="zh-CN" altLang="en-US" sz="1800" b="1" dirty="0"/>
          </a:p>
        </p:txBody>
      </p:sp>
      <p:sp>
        <p:nvSpPr>
          <p:cNvPr id="29707" name="Line 13"/>
          <p:cNvSpPr/>
          <p:nvPr/>
        </p:nvSpPr>
        <p:spPr>
          <a:xfrm rot="21360000" flipH="1">
            <a:off x="2659380" y="1215390"/>
            <a:ext cx="28575" cy="563404"/>
          </a:xfrm>
          <a:prstGeom prst="line">
            <a:avLst/>
          </a:prstGeom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1" name="Line 13"/>
          <p:cNvSpPr/>
          <p:nvPr/>
        </p:nvSpPr>
        <p:spPr>
          <a:xfrm rot="21360000" flipH="1">
            <a:off x="2659380" y="2282190"/>
            <a:ext cx="28575" cy="563404"/>
          </a:xfrm>
          <a:prstGeom prst="line">
            <a:avLst/>
          </a:prstGeom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2" name="Line 13"/>
          <p:cNvSpPr/>
          <p:nvPr/>
        </p:nvSpPr>
        <p:spPr>
          <a:xfrm rot="21360000" flipH="1">
            <a:off x="2646521" y="3406140"/>
            <a:ext cx="28575" cy="563404"/>
          </a:xfrm>
          <a:prstGeom prst="line">
            <a:avLst/>
          </a:prstGeom>
          <a:ln w="889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112018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5" descr="C:/Users/陈霞/AppData/Local/Temp/kaimatting/20201122110055/output_aiMatting_20201122110118.pngoutput_aiMatting_20201122110118">
            <a:extLst>
              <a:ext uri="{FF2B5EF4-FFF2-40B4-BE49-F238E27FC236}">
                <a16:creationId xmlns:a16="http://schemas.microsoft.com/office/drawing/2014/main" id="{9081C53A-A667-4ED8-AF2A-4945BAC5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96" r="18610" b="48585"/>
          <a:stretch>
            <a:fillRect/>
          </a:stretch>
        </p:blipFill>
        <p:spPr>
          <a:xfrm rot="660000">
            <a:off x="2239882" y="341942"/>
            <a:ext cx="2207260" cy="3254375"/>
          </a:xfrm>
          <a:prstGeom prst="rect">
            <a:avLst/>
          </a:prstGeom>
        </p:spPr>
      </p:pic>
      <p:pic>
        <p:nvPicPr>
          <p:cNvPr id="13" name="图片 12" descr="C:/Users/陈霞/AppData/Local/Temp/kaimatting/20201122110221/output_aiMatting_20201122110243.pngoutput_aiMatting_20201122110243">
            <a:extLst>
              <a:ext uri="{FF2B5EF4-FFF2-40B4-BE49-F238E27FC236}">
                <a16:creationId xmlns:a16="http://schemas.microsoft.com/office/drawing/2014/main" id="{35BACD19-730B-49B6-A3B7-951F3875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825" t="-2861" r="67723" b="36846"/>
          <a:stretch>
            <a:fillRect/>
          </a:stretch>
        </p:blipFill>
        <p:spPr>
          <a:xfrm rot="20340000">
            <a:off x="-40640" y="-681990"/>
            <a:ext cx="3164205" cy="5035550"/>
          </a:xfrm>
          <a:prstGeom prst="ellipse">
            <a:avLst/>
          </a:prstGeom>
        </p:spPr>
      </p:pic>
      <p:pic>
        <p:nvPicPr>
          <p:cNvPr id="14" name="图片 13" descr="C:/Users/陈霞/AppData/Local/Temp/kaimatting/20201122110309/output_aiMatting_20201122110314.pngoutput_aiMatting_20201122110314">
            <a:extLst>
              <a:ext uri="{FF2B5EF4-FFF2-40B4-BE49-F238E27FC236}">
                <a16:creationId xmlns:a16="http://schemas.microsoft.com/office/drawing/2014/main" id="{CC70D5DD-DDA3-4CF7-A0E3-F6DC094C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25" t="59502" r="50854"/>
          <a:stretch>
            <a:fillRect/>
          </a:stretch>
        </p:blipFill>
        <p:spPr>
          <a:xfrm rot="1380000">
            <a:off x="2928620" y="1998980"/>
            <a:ext cx="2192655" cy="2660650"/>
          </a:xfrm>
          <a:prstGeom prst="ellipse">
            <a:avLst/>
          </a:prstGeom>
        </p:spPr>
      </p:pic>
      <p:sp>
        <p:nvSpPr>
          <p:cNvPr id="39939" name="文本框 39938"/>
          <p:cNvSpPr txBox="1"/>
          <p:nvPr/>
        </p:nvSpPr>
        <p:spPr>
          <a:xfrm>
            <a:off x="728768" y="1667360"/>
            <a:ext cx="17672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get presents</a:t>
            </a:r>
          </a:p>
        </p:txBody>
      </p:sp>
      <p:sp>
        <p:nvSpPr>
          <p:cNvPr id="39940" name="文本框 39939"/>
          <p:cNvSpPr txBox="1"/>
          <p:nvPr/>
        </p:nvSpPr>
        <p:spPr>
          <a:xfrm>
            <a:off x="2441488" y="1158408"/>
            <a:ext cx="18027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make wishes</a:t>
            </a: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9941" name="文本框 39940"/>
          <p:cNvSpPr txBox="1"/>
          <p:nvPr/>
        </p:nvSpPr>
        <p:spPr>
          <a:xfrm>
            <a:off x="3540942" y="2930525"/>
            <a:ext cx="13716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eat cakes</a:t>
            </a:r>
          </a:p>
        </p:txBody>
      </p:sp>
      <p:sp>
        <p:nvSpPr>
          <p:cNvPr id="39942" name="矩形 39941"/>
          <p:cNvSpPr/>
          <p:nvPr/>
        </p:nvSpPr>
        <p:spPr>
          <a:xfrm>
            <a:off x="4950619" y="819150"/>
            <a:ext cx="263366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 Narrow" panose="020B0606020202030204" charset="0"/>
                <a:ea typeface="Arial Narrow" panose="020B0606020202030204" charset="0"/>
              </a:rPr>
              <a:t>Birthday</a:t>
            </a:r>
          </a:p>
        </p:txBody>
      </p:sp>
      <p:pic>
        <p:nvPicPr>
          <p:cNvPr id="39943" name="图片 7" descr="c:\users\dell\appdata\roaming\360se6\User Data\temp\259551-1403141F405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310" y="2306241"/>
            <a:ext cx="1679972" cy="2057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C:/Users/陈霞/AppData/Local/Temp/kaimatting/20201122110055/output_aiMatting_20201122110118.pngoutput_aiMatting_20201122110118"/>
          <p:cNvPicPr>
            <a:picLocks noGrp="1" noChangeAspect="1"/>
          </p:cNvPicPr>
          <p:nvPr>
            <p:ph idx="1"/>
          </p:nvPr>
        </p:nvPicPr>
        <p:blipFill>
          <a:blip r:embed="rId2"/>
          <a:srcRect l="42796" r="18610" b="48585"/>
          <a:stretch>
            <a:fillRect/>
          </a:stretch>
        </p:blipFill>
        <p:spPr>
          <a:xfrm rot="660000">
            <a:off x="2169795" y="416560"/>
            <a:ext cx="2207260" cy="3254375"/>
          </a:xfrm>
          <a:prstGeom prst="rect">
            <a:avLst/>
          </a:prstGeom>
        </p:spPr>
      </p:pic>
      <p:pic>
        <p:nvPicPr>
          <p:cNvPr id="7" name="图片 6" descr="C:/Users/陈霞/AppData/Local/Temp/kaimatting/20201122110221/output_aiMatting_20201122110243.pngoutput_aiMatting_20201122110243"/>
          <p:cNvPicPr>
            <a:picLocks noChangeAspect="1"/>
          </p:cNvPicPr>
          <p:nvPr/>
        </p:nvPicPr>
        <p:blipFill>
          <a:blip r:embed="rId3"/>
          <a:srcRect l="-8825" t="-2861" r="67723" b="36846"/>
          <a:stretch>
            <a:fillRect/>
          </a:stretch>
        </p:blipFill>
        <p:spPr>
          <a:xfrm rot="20340000">
            <a:off x="-40640" y="-681990"/>
            <a:ext cx="3164205" cy="5035550"/>
          </a:xfrm>
          <a:prstGeom prst="ellipse">
            <a:avLst/>
          </a:prstGeom>
        </p:spPr>
      </p:pic>
      <p:pic>
        <p:nvPicPr>
          <p:cNvPr id="8" name="图片 7" descr="C:/Users/陈霞/AppData/Local/Temp/kaimatting/20201122110309/output_aiMatting_20201122110314.pngoutput_aiMatting_20201122110314"/>
          <p:cNvPicPr>
            <a:picLocks noChangeAspect="1"/>
          </p:cNvPicPr>
          <p:nvPr/>
        </p:nvPicPr>
        <p:blipFill>
          <a:blip r:embed="rId2"/>
          <a:srcRect l="16225" t="59502" r="50854"/>
          <a:stretch>
            <a:fillRect/>
          </a:stretch>
        </p:blipFill>
        <p:spPr>
          <a:xfrm rot="1380000">
            <a:off x="2928620" y="1998980"/>
            <a:ext cx="2192655" cy="2660650"/>
          </a:xfrm>
          <a:prstGeom prst="ellipse">
            <a:avLst/>
          </a:prstGeom>
        </p:spPr>
      </p:pic>
      <p:sp>
        <p:nvSpPr>
          <p:cNvPr id="40963" name="文本框 40962"/>
          <p:cNvSpPr txBox="1"/>
          <p:nvPr/>
        </p:nvSpPr>
        <p:spPr>
          <a:xfrm>
            <a:off x="727710" y="1676400"/>
            <a:ext cx="16275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eat turkeys</a:t>
            </a:r>
          </a:p>
        </p:txBody>
      </p:sp>
      <p:sp>
        <p:nvSpPr>
          <p:cNvPr id="40964" name="文本框 40963"/>
          <p:cNvSpPr txBox="1"/>
          <p:nvPr/>
        </p:nvSpPr>
        <p:spPr>
          <a:xfrm>
            <a:off x="2496026" y="1105139"/>
            <a:ext cx="170378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have a big dinner </a:t>
            </a:r>
          </a:p>
        </p:txBody>
      </p:sp>
      <p:sp>
        <p:nvSpPr>
          <p:cNvPr id="40965" name="文本框 40964"/>
          <p:cNvSpPr txBox="1"/>
          <p:nvPr/>
        </p:nvSpPr>
        <p:spPr>
          <a:xfrm>
            <a:off x="3479245" y="2799080"/>
            <a:ext cx="14049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see Santa Clause</a:t>
            </a:r>
            <a:endParaRPr lang="en-US" altLang="zh-CN" sz="10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6" name="矩形 40965"/>
          <p:cNvSpPr/>
          <p:nvPr/>
        </p:nvSpPr>
        <p:spPr>
          <a:xfrm>
            <a:off x="4950619" y="827485"/>
            <a:ext cx="263366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 Narrow" panose="020B0606020202030204" charset="0"/>
                <a:ea typeface="Arial Narrow" panose="020B0606020202030204" charset="0"/>
              </a:rPr>
              <a:t>Christmas</a:t>
            </a:r>
          </a:p>
        </p:txBody>
      </p:sp>
      <p:pic>
        <p:nvPicPr>
          <p:cNvPr id="40967" name="图片 4" descr="c:\users\dell\appdata\roaming\360se6\User Data\temp\20.jpg"/>
          <p:cNvPicPr>
            <a:picLocks noChangeAspect="1"/>
          </p:cNvPicPr>
          <p:nvPr/>
        </p:nvPicPr>
        <p:blipFill>
          <a:blip r:embed="rId4"/>
          <a:srcRect l="28270" t="2438" r="27945" b="3548"/>
          <a:stretch>
            <a:fillRect/>
          </a:stretch>
        </p:blipFill>
        <p:spPr>
          <a:xfrm>
            <a:off x="5904310" y="2143125"/>
            <a:ext cx="1847850" cy="222408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5" descr="C:/Users/陈霞/AppData/Local/Temp/kaimatting/20201122110055/output_aiMatting_20201122110118.pngoutput_aiMatting_20201122110118">
            <a:extLst>
              <a:ext uri="{FF2B5EF4-FFF2-40B4-BE49-F238E27FC236}">
                <a16:creationId xmlns:a16="http://schemas.microsoft.com/office/drawing/2014/main" id="{14A83A0B-90E8-46D6-A0D8-3152095B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96" r="18610" b="48585"/>
          <a:stretch>
            <a:fillRect/>
          </a:stretch>
        </p:blipFill>
        <p:spPr>
          <a:xfrm rot="660000">
            <a:off x="2169795" y="416560"/>
            <a:ext cx="2207260" cy="3254375"/>
          </a:xfrm>
          <a:prstGeom prst="rect">
            <a:avLst/>
          </a:prstGeom>
        </p:spPr>
      </p:pic>
      <p:pic>
        <p:nvPicPr>
          <p:cNvPr id="12" name="图片 11" descr="C:/Users/陈霞/AppData/Local/Temp/kaimatting/20201122110221/output_aiMatting_20201122110243.pngoutput_aiMatting_20201122110243">
            <a:extLst>
              <a:ext uri="{FF2B5EF4-FFF2-40B4-BE49-F238E27FC236}">
                <a16:creationId xmlns:a16="http://schemas.microsoft.com/office/drawing/2014/main" id="{C338FE47-E305-4B5F-BB87-7A2DC56D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825" t="-2861" r="67723" b="36846"/>
          <a:stretch>
            <a:fillRect/>
          </a:stretch>
        </p:blipFill>
        <p:spPr>
          <a:xfrm rot="20340000">
            <a:off x="-40640" y="-681990"/>
            <a:ext cx="3164205" cy="5035550"/>
          </a:xfrm>
          <a:prstGeom prst="ellipse">
            <a:avLst/>
          </a:prstGeom>
        </p:spPr>
      </p:pic>
      <p:pic>
        <p:nvPicPr>
          <p:cNvPr id="13" name="图片 12" descr="C:/Users/陈霞/AppData/Local/Temp/kaimatting/20201122110309/output_aiMatting_20201122110314.pngoutput_aiMatting_20201122110314">
            <a:extLst>
              <a:ext uri="{FF2B5EF4-FFF2-40B4-BE49-F238E27FC236}">
                <a16:creationId xmlns:a16="http://schemas.microsoft.com/office/drawing/2014/main" id="{BD658E92-C53E-4B47-AD3E-49ADC272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25" t="59502" r="50854"/>
          <a:stretch>
            <a:fillRect/>
          </a:stretch>
        </p:blipFill>
        <p:spPr>
          <a:xfrm rot="1380000">
            <a:off x="2928620" y="1998980"/>
            <a:ext cx="2192655" cy="2660650"/>
          </a:xfrm>
          <a:prstGeom prst="ellipse">
            <a:avLst/>
          </a:prstGeom>
        </p:spPr>
      </p:pic>
      <p:sp>
        <p:nvSpPr>
          <p:cNvPr id="44035" name="文本框 44034"/>
          <p:cNvSpPr txBox="1"/>
          <p:nvPr/>
        </p:nvSpPr>
        <p:spPr>
          <a:xfrm>
            <a:off x="784003" y="1482407"/>
            <a:ext cx="1610916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in January or February</a:t>
            </a:r>
          </a:p>
        </p:txBody>
      </p:sp>
      <p:sp>
        <p:nvSpPr>
          <p:cNvPr id="44036" name="文本框 44035"/>
          <p:cNvSpPr txBox="1"/>
          <p:nvPr/>
        </p:nvSpPr>
        <p:spPr>
          <a:xfrm>
            <a:off x="3632364" y="2785705"/>
            <a:ext cx="1415654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get red packets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4037" name="文本框 44036"/>
          <p:cNvSpPr txBox="1"/>
          <p:nvPr/>
        </p:nvSpPr>
        <p:spPr>
          <a:xfrm>
            <a:off x="2589648" y="1100919"/>
            <a:ext cx="1472804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wear new clothes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8" name="矩形 44037"/>
          <p:cNvSpPr/>
          <p:nvPr/>
        </p:nvSpPr>
        <p:spPr>
          <a:xfrm>
            <a:off x="4950619" y="506016"/>
            <a:ext cx="263366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700" dirty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 Narrow" panose="020B0606020202030204" charset="0"/>
                <a:ea typeface="Arial Narrow" panose="020B0606020202030204" charset="0"/>
              </a:rPr>
              <a:t>Chinese New Year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DA0956-1A04-4F77-87B2-BEA85AB53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117" y="2252749"/>
            <a:ext cx="1886020" cy="2169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0" descr="get"/>
          <p:cNvPicPr>
            <a:picLocks noChangeAspect="1"/>
          </p:cNvPicPr>
          <p:nvPr/>
        </p:nvPicPr>
        <p:blipFill>
          <a:blip r:embed="rId2"/>
          <a:srcRect l="7500" t="8000" r="8501" b="31999"/>
          <a:stretch>
            <a:fillRect/>
          </a:stretch>
        </p:blipFill>
        <p:spPr>
          <a:xfrm>
            <a:off x="4313872" y="358673"/>
            <a:ext cx="3247379" cy="1977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8" name="Text Box 14"/>
          <p:cNvSpPr txBox="1"/>
          <p:nvPr/>
        </p:nvSpPr>
        <p:spPr>
          <a:xfrm>
            <a:off x="2027873" y="3180874"/>
            <a:ext cx="97155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chemeClr val="accent4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Anna</a:t>
            </a:r>
          </a:p>
        </p:txBody>
      </p:sp>
      <p:sp>
        <p:nvSpPr>
          <p:cNvPr id="93201" name="Text Box 17"/>
          <p:cNvSpPr txBox="1"/>
          <p:nvPr/>
        </p:nvSpPr>
        <p:spPr>
          <a:xfrm>
            <a:off x="1463040" y="3678555"/>
            <a:ext cx="20681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chemeClr val="accent4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Hong Kong</a:t>
            </a:r>
          </a:p>
        </p:txBody>
      </p:sp>
      <p:pic>
        <p:nvPicPr>
          <p:cNvPr id="9224" name="图片 22532" descr="图片1"/>
          <p:cNvPicPr>
            <a:picLocks noChangeAspect="1"/>
          </p:cNvPicPr>
          <p:nvPr/>
        </p:nvPicPr>
        <p:blipFill>
          <a:blip r:embed="rId3"/>
          <a:srcRect l="687" t="4251" r="2654" b="2742"/>
          <a:stretch>
            <a:fillRect/>
          </a:stretch>
        </p:blipFill>
        <p:spPr>
          <a:xfrm>
            <a:off x="1503147" y="1293984"/>
            <a:ext cx="1724422" cy="1681785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3893819" y="2529132"/>
            <a:ext cx="3845329" cy="2408626"/>
            <a:chOff x="6402" y="5385"/>
            <a:chExt cx="7044" cy="3893"/>
          </a:xfrm>
        </p:grpSpPr>
        <p:grpSp>
          <p:nvGrpSpPr>
            <p:cNvPr id="7" name="组合 6"/>
            <p:cNvGrpSpPr/>
            <p:nvPr/>
          </p:nvGrpSpPr>
          <p:grpSpPr>
            <a:xfrm>
              <a:off x="6402" y="5385"/>
              <a:ext cx="7044" cy="3893"/>
              <a:chOff x="6223" y="5607"/>
              <a:chExt cx="7044" cy="389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253" y="5607"/>
                <a:ext cx="6984" cy="3893"/>
              </a:xfrm>
              <a:prstGeom prst="rect">
                <a:avLst/>
              </a:prstGeom>
              <a:ln>
                <a:solidFill>
                  <a:srgbClr val="A03C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224" y="5607"/>
                <a:ext cx="7043" cy="1309"/>
              </a:xfrm>
              <a:prstGeom prst="rect">
                <a:avLst/>
              </a:prstGeom>
              <a:solidFill>
                <a:srgbClr val="DF3621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95" name="文本框 5"/>
              <p:cNvSpPr txBox="1"/>
              <p:nvPr/>
            </p:nvSpPr>
            <p:spPr>
              <a:xfrm>
                <a:off x="7063" y="5609"/>
                <a:ext cx="1253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buSzTx/>
                </a:pPr>
                <a:r>
                  <a:rPr lang="en-US" altLang="zh-CN" sz="1500" b="1" dirty="0">
                    <a:solidFill>
                      <a:srgbClr val="30303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To:</a:t>
                </a:r>
                <a:endParaRPr lang="zh-CN" altLang="en-US" sz="1500" b="1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96" name="文本框 10"/>
              <p:cNvSpPr txBox="1"/>
              <p:nvPr/>
            </p:nvSpPr>
            <p:spPr>
              <a:xfrm>
                <a:off x="6223" y="6203"/>
                <a:ext cx="2490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buSzTx/>
                </a:pPr>
                <a:r>
                  <a:rPr lang="en-US" altLang="zh-CN" sz="1500" b="1" dirty="0">
                    <a:solidFill>
                      <a:srgbClr val="30303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Subject:</a:t>
                </a:r>
                <a:endParaRPr lang="zh-CN" altLang="en-US" sz="1500" b="1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075" y="5668"/>
                <a:ext cx="4996" cy="5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25E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074" y="6322"/>
                <a:ext cx="4996" cy="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25E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992" y="7042"/>
              <a:ext cx="5701" cy="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-------</a:t>
              </a:r>
            </a:p>
            <a:p>
              <a:r>
                <a:rPr lang="en-US" altLang="zh-CN" sz="1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--------------------------</a:t>
              </a:r>
            </a:p>
            <a:p>
              <a:r>
                <a:rPr lang="en-US" altLang="zh-CN" sz="1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--------------------------</a:t>
              </a:r>
            </a:p>
          </p:txBody>
        </p:sp>
      </p:grpSp>
      <p:sp>
        <p:nvSpPr>
          <p:cNvPr id="12299" name="文本框 13"/>
          <p:cNvSpPr txBox="1"/>
          <p:nvPr/>
        </p:nvSpPr>
        <p:spPr>
          <a:xfrm>
            <a:off x="5015389" y="2579544"/>
            <a:ext cx="885349" cy="391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buSzTx/>
            </a:pPr>
            <a:r>
              <a:rPr lang="en-US" altLang="zh-CN" sz="1500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Su Hai</a:t>
            </a:r>
            <a:endParaRPr lang="zh-CN" altLang="en-US" sz="1500" dirty="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015389" y="2922099"/>
            <a:ext cx="1893094" cy="391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buSzTx/>
            </a:pPr>
            <a:r>
              <a:rPr lang="en-US" altLang="zh-CN" sz="1500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Chinese New Year </a:t>
            </a:r>
            <a:endParaRPr lang="zh-CN" altLang="en-US" sz="1500" dirty="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7535" y="2969260"/>
            <a:ext cx="758190" cy="299085"/>
          </a:xfrm>
          <a:prstGeom prst="rect">
            <a:avLst/>
          </a:prstGeom>
          <a:gradFill>
            <a:gsLst>
              <a:gs pos="0">
                <a:srgbClr val="FE4444">
                  <a:alpha val="77000"/>
                  <a:lumMod val="94000"/>
                  <a:lumOff val="6000"/>
                </a:srgbClr>
              </a:gs>
              <a:gs pos="100000">
                <a:srgbClr val="832B2B"/>
              </a:gs>
            </a:gsLst>
            <a:lin ang="3360000" scaled="0"/>
          </a:gradFill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主  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37535" y="2617586"/>
            <a:ext cx="770255" cy="299085"/>
          </a:xfrm>
          <a:prstGeom prst="rect">
            <a:avLst/>
          </a:prstGeom>
          <a:gradFill>
            <a:gsLst>
              <a:gs pos="0">
                <a:srgbClr val="FE4444">
                  <a:alpha val="77000"/>
                  <a:lumMod val="94000"/>
                  <a:lumOff val="6000"/>
                </a:srgbClr>
              </a:gs>
              <a:gs pos="100000">
                <a:srgbClr val="832B2B"/>
              </a:gs>
            </a:gsLst>
            <a:lin ang="3360000" scaled="0"/>
          </a:gradFill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收件人</a:t>
            </a:r>
          </a:p>
        </p:txBody>
      </p:sp>
      <p:sp>
        <p:nvSpPr>
          <p:cNvPr id="23562" name="Rectangle 10"/>
          <p:cNvSpPr/>
          <p:nvPr/>
        </p:nvSpPr>
        <p:spPr>
          <a:xfrm>
            <a:off x="592376" y="332185"/>
            <a:ext cx="1614488" cy="458390"/>
          </a:xfrm>
          <a:prstGeom prst="rect">
            <a:avLst/>
          </a:prstGeom>
          <a:solidFill>
            <a:srgbClr val="339966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 review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/>
      <p:bldP spid="93201" grpId="0"/>
      <p:bldP spid="12299" grpId="0"/>
      <p:bldP spid="12299" grpId="1"/>
      <p:bldP spid="11" grpId="0"/>
      <p:bldP spid="11" grpId="1"/>
      <p:bldP spid="19" grpId="0" bldLvl="0" animBg="1"/>
      <p:bldP spid="19" grpId="1" animBg="1"/>
      <p:bldP spid="21" grpId="0" bldLvl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243840"/>
            <a:ext cx="3939540" cy="4764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55" y="243205"/>
            <a:ext cx="4033520" cy="4765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2007394" y="867569"/>
            <a:ext cx="492950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are Anna and her family going to do</a:t>
            </a:r>
          </a:p>
          <a:p>
            <a:r>
              <a:rPr lang="zh-CN" altLang="en-US" sz="1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at Chinese New Year?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639445" y="170815"/>
            <a:ext cx="1752600" cy="457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Think and say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36953"/>
              </p:ext>
            </p:extLst>
          </p:nvPr>
        </p:nvGraphicFramePr>
        <p:xfrm>
          <a:off x="1495743" y="1471851"/>
          <a:ext cx="5882640" cy="3471545"/>
        </p:xfrm>
        <a:graphic>
          <a:graphicData uri="http://schemas.openxmlformats.org/drawingml/2006/table">
            <a:tbl>
              <a:tblPr/>
              <a:tblGrid>
                <a:gridCol w="263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is/are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going t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 ...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Before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Chinese New Year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3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3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3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Chinese New Year’s Eve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3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Chinese New Year’s Day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3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the second day of Chinese New Year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3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39" name="AutoShape 24" descr="图片7"/>
          <p:cNvSpPr/>
          <p:nvPr/>
        </p:nvSpPr>
        <p:spPr>
          <a:xfrm>
            <a:off x="4576565" y="2640272"/>
            <a:ext cx="2223135" cy="845185"/>
          </a:xfrm>
          <a:prstGeom prst="flowChartAlternateProcess">
            <a:avLst/>
          </a:prstGeom>
          <a:blipFill rotWithShape="1">
            <a:blip r:embed="rId5"/>
            <a:stretch>
              <a:fillRect/>
            </a:stretch>
          </a:blipFill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7627" tIns="35242" rIns="67627" bIns="35242" anchor="t"/>
          <a:lstStyle/>
          <a:p>
            <a:pPr algn="ctr"/>
            <a:endParaRPr lang="zh-CN" altLang="zh-CN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0" name="AutoShape 25" descr="图片6"/>
          <p:cNvSpPr/>
          <p:nvPr/>
        </p:nvSpPr>
        <p:spPr>
          <a:xfrm>
            <a:off x="4586199" y="1834976"/>
            <a:ext cx="2223135" cy="788670"/>
          </a:xfrm>
          <a:prstGeom prst="flowChartAlternateProcess">
            <a:avLst/>
          </a:prstGeom>
          <a:blipFill rotWithShape="1">
            <a:blip r:embed="rId6"/>
            <a:stretch>
              <a:fillRect/>
            </a:stretch>
          </a:blipFill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7627" tIns="35242" rIns="67627" bIns="35242" anchor="t"/>
          <a:lstStyle/>
          <a:p>
            <a:pPr algn="ctr"/>
            <a:endParaRPr lang="zh-CN" altLang="zh-CN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1" name="AutoShape 26" descr="图片8"/>
          <p:cNvSpPr/>
          <p:nvPr/>
        </p:nvSpPr>
        <p:spPr>
          <a:xfrm>
            <a:off x="4575291" y="3442335"/>
            <a:ext cx="2223770" cy="741045"/>
          </a:xfrm>
          <a:prstGeom prst="flowChartAlternateProcess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7627" tIns="35242" rIns="67627" bIns="35242" anchor="t"/>
          <a:lstStyle/>
          <a:p>
            <a:pPr algn="ctr"/>
            <a:endParaRPr lang="zh-CN" altLang="zh-CN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2" name="AutoShape 27" descr="图片9"/>
          <p:cNvSpPr/>
          <p:nvPr/>
        </p:nvSpPr>
        <p:spPr>
          <a:xfrm>
            <a:off x="5077577" y="4182745"/>
            <a:ext cx="1207770" cy="756285"/>
          </a:xfrm>
          <a:prstGeom prst="flowChartAlternateProcess">
            <a:avLst/>
          </a:prstGeom>
          <a:blipFill rotWithShape="1">
            <a:blip r:embed="rId8"/>
            <a:stretch>
              <a:fillRect/>
            </a:stretch>
          </a:blipFill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7627" tIns="35242" rIns="67627" bIns="35242" anchor="t"/>
          <a:lstStyle/>
          <a:p>
            <a:pPr algn="ctr"/>
            <a:endParaRPr lang="zh-CN" altLang="zh-CN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6" name="TextBox 10"/>
          <p:cNvSpPr txBox="1"/>
          <p:nvPr/>
        </p:nvSpPr>
        <p:spPr>
          <a:xfrm>
            <a:off x="3287633" y="500856"/>
            <a:ext cx="2369344" cy="392430"/>
          </a:xfrm>
          <a:prstGeom prst="rect">
            <a:avLst/>
          </a:prstGeom>
          <a:noFill/>
          <a:ln w="9525">
            <a:noFill/>
          </a:ln>
        </p:spPr>
        <p:txBody>
          <a:bodyPr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Anna's</a:t>
            </a:r>
            <a:r>
              <a:rPr lang="en-US" altLang="zh-CN" sz="21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1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en-US" altLang="zh-CN" sz="21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3" name="Text Box 29"/>
          <p:cNvSpPr txBox="1"/>
          <p:nvPr/>
        </p:nvSpPr>
        <p:spPr>
          <a:xfrm>
            <a:off x="4656535" y="1005364"/>
            <a:ext cx="2461022" cy="39243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daily life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日常生活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8" name="Text Box 30"/>
          <p:cNvSpPr txBox="1"/>
          <p:nvPr/>
        </p:nvSpPr>
        <p:spPr>
          <a:xfrm>
            <a:off x="2601595" y="996950"/>
            <a:ext cx="1461135" cy="39243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67627" tIns="35242" rIns="67627" bIns="35242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plan计划  </a:t>
            </a:r>
          </a:p>
        </p:txBody>
      </p:sp>
      <p:pic>
        <p:nvPicPr>
          <p:cNvPr id="2" name="初恋的美好30秒 夜的钢琴曲">
            <a:hlinkClick r:id="" action="ppaction://media"/>
            <a:extLst>
              <a:ext uri="{FF2B5EF4-FFF2-40B4-BE49-F238E27FC236}">
                <a16:creationId xmlns:a16="http://schemas.microsoft.com/office/drawing/2014/main" id="{F065D352-F4F3-4CE9-B02C-CF19F1DD75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80669" y="435768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81944 -0.103086 " pathEditMode="relative" rAng="0" ptsTypes="">
                                      <p:cBhvr>
                                        <p:cTn id="26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61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 bldLvl="0"/>
      <p:bldP spid="7196" grpId="0" bldLvl="0"/>
      <p:bldP spid="6173" grpId="0" bldLvl="0" animBg="1"/>
      <p:bldP spid="6173" grpId="1" bldLvl="0" animBg="1"/>
      <p:bldP spid="7198" grpId="0" bldLvl="0" animBg="1"/>
      <p:bldP spid="7198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/>
          <p:nvPr/>
        </p:nvSpPr>
        <p:spPr>
          <a:xfrm>
            <a:off x="1858645" y="1087120"/>
            <a:ext cx="49142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             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  going  to     buy   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some flowers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2" name="Text Box 3"/>
          <p:cNvSpPr txBox="1"/>
          <p:nvPr/>
        </p:nvSpPr>
        <p:spPr>
          <a:xfrm>
            <a:off x="1858645" y="1430020"/>
            <a:ext cx="55327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                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going  to     have   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 big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dinner.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</a:t>
            </a:r>
            <a:endParaRPr lang="zh-CN" altLang="en-US" sz="1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1858645" y="1772920"/>
            <a:ext cx="55333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They’re       going  to    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watch   a lion dance. 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1858645" y="2115820"/>
            <a:ext cx="50990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going  to     watch   fireworks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5" name="Text Box 6"/>
          <p:cNvSpPr txBox="1"/>
          <p:nvPr/>
        </p:nvSpPr>
        <p:spPr>
          <a:xfrm>
            <a:off x="1805305" y="2458720"/>
            <a:ext cx="67252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going  to     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make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    some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cakes and </a:t>
            </a:r>
            <a:r>
              <a:rPr lang="zh-CN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tangyuan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ic Sans MS" panose="030F0702030302020204" pitchFamily="66" charset="0"/>
              </a:rPr>
              <a:t>. 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801767" y="172403"/>
            <a:ext cx="1658541" cy="457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67627" tIns="35242" rIns="67627" bIns="3524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Read and find</a:t>
            </a:r>
          </a:p>
        </p:txBody>
      </p:sp>
      <p:sp>
        <p:nvSpPr>
          <p:cNvPr id="58389" name="WordArt 7"/>
          <p:cNvSpPr>
            <a:spLocks noTextEdit="1"/>
          </p:cNvSpPr>
          <p:nvPr/>
        </p:nvSpPr>
        <p:spPr>
          <a:xfrm>
            <a:off x="3256360" y="3028950"/>
            <a:ext cx="2537222" cy="488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zh-CN" altLang="en-US" sz="4050" i="1" dirty="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一般将来时</a:t>
            </a:r>
          </a:p>
        </p:txBody>
      </p:sp>
      <p:sp>
        <p:nvSpPr>
          <p:cNvPr id="58390" name="WordArt 7"/>
          <p:cNvSpPr>
            <a:spLocks noTextEdit="1"/>
          </p:cNvSpPr>
          <p:nvPr/>
        </p:nvSpPr>
        <p:spPr>
          <a:xfrm>
            <a:off x="2837260" y="3725466"/>
            <a:ext cx="3848462" cy="488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zh-CN" altLang="en-US" sz="4050" i="1" dirty="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simple future tense</a:t>
            </a:r>
          </a:p>
        </p:txBody>
      </p:sp>
      <p:sp>
        <p:nvSpPr>
          <p:cNvPr id="10" name="文本框 62467">
            <a:extLst>
              <a:ext uri="{FF2B5EF4-FFF2-40B4-BE49-F238E27FC236}">
                <a16:creationId xmlns:a16="http://schemas.microsoft.com/office/drawing/2014/main" id="{8E3D278F-D46B-48FF-8061-90CFA102A7C6}"/>
              </a:ext>
            </a:extLst>
          </p:cNvPr>
          <p:cNvSpPr txBox="1"/>
          <p:nvPr/>
        </p:nvSpPr>
        <p:spPr>
          <a:xfrm>
            <a:off x="2943841" y="481945"/>
            <a:ext cx="42939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我们用了什么</a:t>
            </a:r>
            <a:r>
              <a:rPr lang="zh-CN" altLang="en-US" sz="2400" b="1" dirty="0">
                <a:solidFill>
                  <a:srgbClr val="D0479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时态</a:t>
            </a:r>
            <a:r>
              <a:rPr lang="zh-CN" altLang="en-US" sz="24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的句子呢？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7ec62d7-dac3-4428-82f9-6f09342f32e6}"/>
  <p:tag name="TABLE_ENDDRAG_ORIGIN_RECT" val="463*273"/>
  <p:tag name="TABLE_ENDDRAG_RECT" val="117*115*463*27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1154</Words>
  <Application>Microsoft Office PowerPoint</Application>
  <PresentationFormat>全屏显示(16:9)</PresentationFormat>
  <Paragraphs>252</Paragraphs>
  <Slides>28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等线</vt:lpstr>
      <vt:lpstr>等线 Light</vt:lpstr>
      <vt:lpstr>黑体</vt:lpstr>
      <vt:lpstr>华文楷体</vt:lpstr>
      <vt:lpstr>楷体</vt:lpstr>
      <vt:lpstr>宋体</vt:lpstr>
      <vt:lpstr>微软雅黑</vt:lpstr>
      <vt:lpstr>Arial</vt:lpstr>
      <vt:lpstr>Arial Narrow</vt:lpstr>
      <vt:lpstr>Calibri</vt:lpstr>
      <vt:lpstr>Comic Sans MS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夏燕红</cp:lastModifiedBy>
  <cp:revision>128</cp:revision>
  <dcterms:created xsi:type="dcterms:W3CDTF">2019-03-11T05:09:00Z</dcterms:created>
  <dcterms:modified xsi:type="dcterms:W3CDTF">2024-12-11T01:04:51Z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