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29" r:id="rId3"/>
    <p:sldId id="428" r:id="rId4"/>
    <p:sldId id="296" r:id="rId5"/>
    <p:sldId id="462" r:id="rId6"/>
    <p:sldId id="329" r:id="rId7"/>
    <p:sldId id="378" r:id="rId8"/>
    <p:sldId id="330" r:id="rId9"/>
    <p:sldId id="331" r:id="rId10"/>
    <p:sldId id="266" r:id="rId11"/>
    <p:sldId id="262" r:id="rId12"/>
    <p:sldId id="299" r:id="rId13"/>
    <p:sldId id="355" r:id="rId14"/>
    <p:sldId id="264" r:id="rId15"/>
    <p:sldId id="279" r:id="rId16"/>
    <p:sldId id="276" r:id="rId17"/>
    <p:sldId id="409" r:id="rId18"/>
    <p:sldId id="357" r:id="rId19"/>
    <p:sldId id="332" r:id="rId20"/>
    <p:sldId id="268" r:id="rId21"/>
    <p:sldId id="269" r:id="rId22"/>
    <p:sldId id="271" r:id="rId23"/>
    <p:sldId id="410" r:id="rId24"/>
    <p:sldId id="379" r:id="rId25"/>
    <p:sldId id="411" r:id="rId26"/>
    <p:sldId id="300" r:id="rId27"/>
    <p:sldId id="301" r:id="rId28"/>
    <p:sldId id="302" r:id="rId29"/>
    <p:sldId id="303" r:id="rId30"/>
    <p:sldId id="305" r:id="rId31"/>
    <p:sldId id="380" r:id="rId32"/>
    <p:sldId id="381" r:id="rId33"/>
    <p:sldId id="412" r:id="rId34"/>
    <p:sldId id="277" r:id="rId35"/>
  </p:sldIdLst>
  <p:sldSz cx="12192000" cy="6858000"/>
  <p:notesSz cx="6858000" cy="9144000"/>
  <p:embeddedFontLst>
    <p:embeddedFont>
      <p:font typeface="楷体" panose="02010609060101010101" pitchFamily="49" charset="-122"/>
      <p:regular r:id="rId39"/>
    </p:embeddedFont>
    <p:embeddedFont>
      <p:font typeface="方正粗黑宋简体" panose="02000000000000000000" charset="-122"/>
      <p:regular r:id="rId40"/>
    </p:embeddedFont>
    <p:embeddedFont>
      <p:font typeface="Calibri" panose="020F0502020204030204" charset="0"/>
      <p:regular r:id="rId41"/>
      <p:bold r:id="rId42"/>
      <p:italic r:id="rId43"/>
      <p:boldItalic r:id="rId44"/>
    </p:embeddedFont>
    <p:embeddedFont>
      <p:font typeface="仿宋" panose="02010609060101010101" charset="-122"/>
      <p:regular r:id="rId45"/>
    </p:embeddedFont>
    <p:embeddedFont>
      <p:font typeface="等线 Light" panose="02010600030101010101" charset="-122"/>
      <p:regular r:id="rId46"/>
    </p:embeddedFont>
    <p:embeddedFont>
      <p:font typeface="等线" panose="02010600030101010101" charset="-122"/>
      <p:regular r:id="rId47"/>
    </p:embeddedFont>
    <p:embeddedFont>
      <p:font typeface="方正粗宋简体" panose="03000509000000000000" charset="-122"/>
      <p:regular r:id="rId48"/>
    </p:embeddedFont>
    <p:embeddedFont>
      <p:font typeface="华光楷体二_CNKI" panose="02000500000000000000" charset="-122"/>
      <p:regular r:id="rId49"/>
    </p:embeddedFont>
  </p:embeddedFontLst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7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0" Type="http://schemas.openxmlformats.org/officeDocument/2006/relationships/tags" Target="tags/tag5.xml"/><Relationship Id="rId5" Type="http://schemas.openxmlformats.org/officeDocument/2006/relationships/slide" Target="slides/slide3.xml"/><Relationship Id="rId49" Type="http://schemas.openxmlformats.org/officeDocument/2006/relationships/font" Target="fonts/font11.fntdata"/><Relationship Id="rId48" Type="http://schemas.openxmlformats.org/officeDocument/2006/relationships/font" Target="fonts/font10.fntdata"/><Relationship Id="rId47" Type="http://schemas.openxmlformats.org/officeDocument/2006/relationships/font" Target="fonts/font9.fntdata"/><Relationship Id="rId46" Type="http://schemas.openxmlformats.org/officeDocument/2006/relationships/font" Target="fonts/font8.fntdata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slide" Target="slides/slide2.xml"/><Relationship Id="rId39" Type="http://schemas.openxmlformats.org/officeDocument/2006/relationships/font" Target="fonts/font1.fntdata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6FCDE-CFD9-421B-ABA5-AB322339B1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BFC4-9F2D-4C9B-B291-9A4C6125DB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6FCDE-CFD9-421B-ABA5-AB322339B1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BFC4-9F2D-4C9B-B291-9A4C6125DB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6FCDE-CFD9-421B-ABA5-AB322339B1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BFC4-9F2D-4C9B-B291-9A4C6125DB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6FCDE-CFD9-421B-ABA5-AB322339B1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BFC4-9F2D-4C9B-B291-9A4C6125DB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6FCDE-CFD9-421B-ABA5-AB322339B1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BFC4-9F2D-4C9B-B291-9A4C6125DB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6FCDE-CFD9-421B-ABA5-AB322339B1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BFC4-9F2D-4C9B-B291-9A4C6125DB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6FCDE-CFD9-421B-ABA5-AB322339B1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BFC4-9F2D-4C9B-B291-9A4C6125DB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6FCDE-CFD9-421B-ABA5-AB322339B1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BFC4-9F2D-4C9B-B291-9A4C6125DB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6FCDE-CFD9-421B-ABA5-AB322339B1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BFC4-9F2D-4C9B-B291-9A4C6125DB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6FCDE-CFD9-421B-ABA5-AB322339B1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BFC4-9F2D-4C9B-B291-9A4C6125DB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6FCDE-CFD9-421B-ABA5-AB322339B1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BBFC4-9F2D-4C9B-B291-9A4C6125DB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6FCDE-CFD9-421B-ABA5-AB322339B1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BBFC4-9F2D-4C9B-B291-9A4C6125DB3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.png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18560" y="2829560"/>
            <a:ext cx="613854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《田螺姑娘》</a:t>
            </a:r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16023" y="1205962"/>
            <a:ext cx="10457234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sz="28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第二天，年轻人仍旧到田里耕作，可是，没到中午，他就提早回家，他要看个究竟。他正推门，忽然看见一个穿着青衣服、梳着两条长辫子的大姑娘，站在灶前，替他做饭。她看见有人进来，慌慌忙忙地向水缸里翻个筋斗，只听到“扑通”一声，就不见了。</a:t>
            </a:r>
            <a:endParaRPr lang="en-US" altLang="zh-CN" sz="2800" b="1" kern="100" dirty="0"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457200"/>
            <a:r>
              <a:rPr lang="zh-CN" altLang="en-US" sz="28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他把这情形告诉了隔壁的老太太。老太太说：</a:t>
            </a:r>
            <a:br>
              <a:rPr lang="en-US" altLang="zh-CN" sz="28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</a:br>
            <a:r>
              <a:rPr lang="en-US" altLang="zh-CN" sz="28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28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“一定是田螺姑娘来帮了你的忙。”</a:t>
            </a:r>
            <a:endParaRPr lang="en-US" altLang="zh-CN" sz="2800" b="1" kern="100" dirty="0"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457200"/>
            <a:endParaRPr lang="en-US" altLang="zh-CN" sz="2800" b="1" kern="100" dirty="0"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457200"/>
            <a:r>
              <a:rPr lang="zh-CN" altLang="en-US" sz="28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“哎呀！”他几乎喊出来。他看见大田螺爬到水缸沿上，看见田螺姑娘爬出壳外，抖抖身上的水，变成了一个美丽的姑娘，穿着青衣服，梳着两条长辫子，和他第一次看到的一模一样。他几乎喜欢得要跳起来了。             </a:t>
            </a:r>
            <a:r>
              <a:rPr lang="en-US" altLang="zh-CN" sz="28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——《</a:t>
            </a:r>
            <a:r>
              <a:rPr lang="zh-CN" altLang="en-US" sz="28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田螺姑娘</a:t>
            </a:r>
            <a:r>
              <a:rPr lang="en-US" altLang="zh-CN" sz="28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》</a:t>
            </a:r>
            <a:endParaRPr lang="zh-CN" altLang="en-US" sz="2800" b="1" kern="100" dirty="0"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9405" y="168910"/>
            <a:ext cx="2788920" cy="95313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活动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读故事，知情节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16023" y="1205962"/>
            <a:ext cx="10457234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sz="28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第二天，年轻人仍旧到田里耕作，可是，没到中午，他就提早回家，他要看个究竟。</a:t>
            </a:r>
            <a:r>
              <a:rPr lang="zh-CN" altLang="en-US" sz="2800" b="1" kern="100" dirty="0">
                <a:solidFill>
                  <a:srgbClr val="FF0000"/>
                </a:solidFill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他正推门，忽然看见一个穿着青衣服、梳着两条长辫子的大姑娘，站在灶前，替他做饭。她看见有人进来，慌慌忙忙地向水缸里翻个筋斗，只听到“扑通”一声，就不见了。</a:t>
            </a:r>
            <a:endParaRPr lang="en-US" altLang="zh-CN" sz="2800" b="1" kern="100" dirty="0"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457200"/>
            <a:r>
              <a:rPr lang="zh-CN" altLang="en-US" sz="28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他把这情形告诉了隔壁的老太太。老太太说：</a:t>
            </a:r>
            <a:br>
              <a:rPr lang="en-US" altLang="zh-CN" sz="28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</a:br>
            <a:r>
              <a:rPr lang="en-US" altLang="zh-CN" sz="28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28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“一定是田螺姑娘来帮了你的忙。”</a:t>
            </a:r>
            <a:endParaRPr lang="en-US" altLang="zh-CN" sz="2800" b="1" kern="100" dirty="0"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457200"/>
            <a:endParaRPr lang="en-US" altLang="zh-CN" sz="2800" b="1" kern="100" dirty="0"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457200"/>
            <a:r>
              <a:rPr lang="zh-CN" altLang="en-US" sz="28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“哎呀！”他几乎喊出来。</a:t>
            </a:r>
            <a:r>
              <a:rPr lang="zh-CN" altLang="en-US" sz="2800" b="1" kern="100" dirty="0">
                <a:solidFill>
                  <a:srgbClr val="FF0000"/>
                </a:solidFill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他看见大田螺爬到水缸沿上，看见田螺姑娘爬出壳外，抖抖身上的水，变成了一个美丽的姑娘，穿着青衣服，梳着两条长辫子，和他第一次看到的一模一样。</a:t>
            </a:r>
            <a:r>
              <a:rPr lang="zh-CN" altLang="en-US" sz="28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他几乎喜欢得要跳起来了。             </a:t>
            </a:r>
            <a:r>
              <a:rPr lang="en-US" altLang="zh-CN" sz="28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——《</a:t>
            </a:r>
            <a:r>
              <a:rPr lang="zh-CN" altLang="en-US" sz="28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田螺姑娘</a:t>
            </a:r>
            <a:r>
              <a:rPr lang="en-US" altLang="zh-CN" sz="28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》</a:t>
            </a:r>
            <a:endParaRPr lang="zh-CN" altLang="en-US" sz="2800" b="1" kern="100" dirty="0"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01160" y="2879090"/>
            <a:ext cx="3710940" cy="11068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6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情节神奇</a:t>
            </a:r>
            <a:endParaRPr lang="zh-CN" altLang="en-US" sz="6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34118" y="1083682"/>
            <a:ext cx="78794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    她不住地哭，也不知道哭了多长时间，直哭得天愁地惨，积雪变色。天空中风在奔腾了，响声又大又急，好像海面上起了海啸。黑云尽在那里堆积，压得很低很低，几乎要碰着那些城垛口了。</a:t>
            </a:r>
            <a:endParaRPr lang="en-US" altLang="zh-CN" sz="3200" b="1" kern="100" dirty="0"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    忽然间天崩地裂似的一声响，万里长城倒了八百里！</a:t>
            </a:r>
            <a:endParaRPr lang="zh-CN" altLang="en-US" sz="3200" b="1" kern="100" dirty="0"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52044" y="4231531"/>
            <a:ext cx="4319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——《</a:t>
            </a:r>
            <a:r>
              <a:rPr lang="zh-CN" altLang="en-US" sz="32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孟姜女</a:t>
            </a:r>
            <a:r>
              <a:rPr lang="en-US" altLang="zh-CN" sz="32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》</a:t>
            </a:r>
            <a:endParaRPr lang="zh-CN" altLang="en-US" sz="3200" b="1" kern="100" dirty="0"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0" y="4575175"/>
            <a:ext cx="2427605" cy="2235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34118" y="1083682"/>
            <a:ext cx="78794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    她不住地哭，也不知道哭了多长时间，</a:t>
            </a:r>
            <a:r>
              <a:rPr lang="zh-CN" altLang="en-US" sz="3200" b="1" kern="100" dirty="0">
                <a:solidFill>
                  <a:srgbClr val="FF0000"/>
                </a:solidFill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直哭得天愁地惨，积雪变色。天空中风在奔腾了，响声又大又急，好像海面上起了海啸。黑云尽在那里堆积，压得很低很低，几乎要碰着那些城垛口了。</a:t>
            </a:r>
            <a:endParaRPr lang="en-US" altLang="zh-CN" sz="3200" b="1" kern="100" dirty="0">
              <a:solidFill>
                <a:srgbClr val="FF0000"/>
              </a:solidFill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kern="100" dirty="0">
                <a:solidFill>
                  <a:srgbClr val="FF0000"/>
                </a:solidFill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    忽然间天崩地裂似的一声响，万里长城倒了八百里！</a:t>
            </a:r>
            <a:endParaRPr lang="zh-CN" altLang="en-US" sz="3200" b="1" kern="100" dirty="0">
              <a:solidFill>
                <a:srgbClr val="FF0000"/>
              </a:solidFill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52044" y="4231531"/>
            <a:ext cx="4319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——《</a:t>
            </a:r>
            <a:r>
              <a:rPr lang="zh-CN" altLang="en-US" sz="32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孟姜女</a:t>
            </a:r>
            <a:r>
              <a:rPr lang="en-US" altLang="zh-CN" sz="32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》</a:t>
            </a:r>
            <a:endParaRPr lang="zh-CN" altLang="en-US" sz="3200" b="1" kern="100" dirty="0"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0" y="4575175"/>
            <a:ext cx="2427605" cy="22352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40530" y="2793365"/>
            <a:ext cx="3710940" cy="11068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6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情节神奇</a:t>
            </a:r>
            <a:endParaRPr lang="zh-CN" altLang="en-US" sz="6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84618" y="1013378"/>
            <a:ext cx="10134599" cy="4932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06070" algn="just">
              <a:lnSpc>
                <a:spcPct val="150000"/>
              </a:lnSpc>
            </a:pP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      他不到田里去耕作了，躲在门口，等田螺姑娘出来。他等着等着，一直等到太阳落山，等到星星满天。</a:t>
            </a:r>
            <a:endParaRPr lang="en-US" altLang="zh-CN" sz="2800" b="1" kern="100" dirty="0">
              <a:effectLst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6070" algn="just">
              <a:lnSpc>
                <a:spcPct val="150000"/>
              </a:lnSpc>
            </a:pPr>
            <a:r>
              <a:rPr lang="en-US" altLang="zh-CN" sz="28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en-US" altLang="zh-CN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——《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田螺姑娘</a:t>
            </a:r>
            <a:r>
              <a:rPr lang="en-US" altLang="zh-CN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页</a:t>
            </a:r>
            <a:endParaRPr lang="zh-CN" altLang="en-US" sz="2800" b="1" kern="100" dirty="0">
              <a:effectLst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6070" algn="just">
              <a:lnSpc>
                <a:spcPct val="150000"/>
              </a:lnSpc>
            </a:pP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     第二天，他又没有下田耕作，仍然躲在门口等。他等着等着，等到太阳落山，等到星星满天。      </a:t>
            </a:r>
            <a:r>
              <a:rPr lang="en-US" altLang="zh-CN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——《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田螺姑娘</a:t>
            </a:r>
            <a:r>
              <a:rPr lang="en-US" altLang="zh-CN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页</a:t>
            </a:r>
            <a:endParaRPr lang="zh-CN" altLang="en-US" sz="2800" b="1" kern="100" dirty="0">
              <a:effectLst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6070" algn="just">
              <a:lnSpc>
                <a:spcPct val="150000"/>
              </a:lnSpc>
            </a:pP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     第二天，他又躲在门口等，等到太阳落山，等到星星满天。</a:t>
            </a:r>
            <a:endParaRPr lang="en-US" altLang="zh-CN" sz="2800" b="1" kern="100" dirty="0">
              <a:effectLst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6070" algn="just">
              <a:lnSpc>
                <a:spcPct val="150000"/>
              </a:lnSpc>
            </a:pPr>
            <a:r>
              <a:rPr lang="en-US" altLang="zh-CN" sz="2800" b="1" kern="100" dirty="0"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en-US" altLang="zh-CN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——《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田螺姑娘</a:t>
            </a:r>
            <a:r>
              <a:rPr lang="en-US" altLang="zh-CN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页</a:t>
            </a:r>
            <a:endParaRPr lang="zh-CN" altLang="en-US" sz="2800" b="1" kern="100" dirty="0">
              <a:effectLst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6070" algn="just">
              <a:lnSpc>
                <a:spcPts val="2300"/>
              </a:lnSpc>
            </a:pPr>
            <a:endParaRPr lang="zh-CN" altLang="zh-CN" sz="2800" kern="10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36365" y="2416810"/>
            <a:ext cx="3710940" cy="11068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6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情节反复</a:t>
            </a:r>
            <a:endParaRPr lang="zh-CN" altLang="en-US" sz="6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35585" y="1413510"/>
            <a:ext cx="116890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</a:rPr>
              <a:t>聚焦《鲁班学艺》中鲁班拜师后的内容，找一找反复的情节。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粗黑宋简体" panose="02000000000000000000" charset="-122"/>
              <a:ea typeface="方正粗黑宋简体" panose="02000000000000000000" charset="-122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320" y="187325"/>
            <a:ext cx="1204785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0607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b="1" kern="100" dirty="0">
                <a:solidFill>
                  <a:srgbClr val="FF0000"/>
                </a:solidFill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①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“为了试试你磨的这把锯，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要你把门前那棵大树锯倒，它已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经生长五百年了。” </a:t>
            </a:r>
            <a:endParaRPr lang="zh-CN" altLang="en-US" sz="2800" b="1" kern="100" dirty="0">
              <a:effectLst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607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b="1" kern="100" dirty="0">
                <a:solidFill>
                  <a:srgbClr val="FF0000"/>
                </a:solidFill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②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鲁班扛着锯走到大树下，大树可真粗，两只胳膊没抱住，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往上一瞅，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呀!树尖都快要顶天了。鲁班坐在大树下锯起大树来，足足地锯了十二个白天十二个黑夜，才把大树锯倒。鲁班扛着大锯进屋去见师傅。</a:t>
            </a:r>
            <a:endParaRPr lang="zh-CN" altLang="en-US" sz="2800" b="1" kern="100" dirty="0">
              <a:effectLst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607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b="1" kern="100" dirty="0">
                <a:solidFill>
                  <a:srgbClr val="FF0000"/>
                </a:solidFill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③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老师傅又吩咐说：“为了试试你磨的这把斧子，要你把这棵大树砍成一只大柁。要它光得不留下一根毛刺儿，圆得像十五的月亮。”</a:t>
            </a:r>
            <a:endParaRPr lang="zh-CN" altLang="en-US" sz="2800" b="1" kern="100" dirty="0">
              <a:effectLst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607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b="1" kern="100" dirty="0">
                <a:solidFill>
                  <a:srgbClr val="FF0000"/>
                </a:solidFill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④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鲁班转过身提着斧子就出去了。一斧子砍去大树的枝丫，削去了树疤，足足地砍了十二个白天十二个黑夜，才把一根大柁砍好，他提起斧子进屋去见师傅。</a:t>
            </a:r>
            <a:endParaRPr lang="zh-CN" altLang="en-US" sz="2800" b="1" kern="100" dirty="0">
              <a:effectLst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607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b="1" kern="100" dirty="0">
                <a:solidFill>
                  <a:srgbClr val="FF0000"/>
                </a:solidFill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⑤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老师傅接着又吩咐：“还不行，为了试试你磨的凿子，要你把大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柁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凿出两千四百个眼子：六百个方的，六百个圆的，六百个三棱的，六百个扁的。”</a:t>
            </a:r>
            <a:endParaRPr lang="zh-CN" altLang="en-US" sz="2800" b="1" kern="100" dirty="0">
              <a:effectLst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607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b="1" kern="100" dirty="0">
                <a:solidFill>
                  <a:srgbClr val="FF0000"/>
                </a:solidFill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⑥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鲁班提起凿子便凿了起来，只见一阵阵木花乱飞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他越凿越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有劲儿。足足地凿了十二个白天十二个黑夜，两千四百个眼子凿好了，鲁班提着凿子又去见师傅。</a:t>
            </a:r>
            <a:endParaRPr lang="zh-CN" altLang="en-US" sz="2800" b="1" kern="100" dirty="0">
              <a:effectLst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320" y="187325"/>
            <a:ext cx="1204785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0607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b="1" kern="100" dirty="0">
                <a:solidFill>
                  <a:srgbClr val="FF0000"/>
                </a:solidFill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①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“为了试试你磨的这把锯，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要你把门前那棵大树锯倒，它已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经生长五百年了。” </a:t>
            </a:r>
            <a:endParaRPr lang="zh-CN" altLang="en-US" sz="2800" b="1" kern="100" dirty="0">
              <a:effectLst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607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b="1" kern="100" dirty="0">
                <a:solidFill>
                  <a:srgbClr val="FF0000"/>
                </a:solidFill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②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鲁班扛着锯走到大树下，大树可真粗，两只胳膊没抱住，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往上一瞅，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呀!树尖都快要顶天了。鲁班坐在大树下锯起大树来，</a:t>
            </a:r>
            <a:r>
              <a:rPr lang="zh-CN" altLang="en-US" sz="2800" b="1" kern="100" dirty="0">
                <a:solidFill>
                  <a:srgbClr val="FF0000"/>
                </a:solidFill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足足地锯了十二个白天十二个黑夜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，才把大树锯倒。鲁班扛着大锯进屋去见师傅。</a:t>
            </a:r>
            <a:endParaRPr lang="zh-CN" altLang="en-US" sz="2800" b="1" kern="100" dirty="0">
              <a:effectLst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607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b="1" kern="100" dirty="0">
                <a:solidFill>
                  <a:srgbClr val="FF0000"/>
                </a:solidFill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③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老师傅又吩咐说：“为了试试你磨的这把斧子，要你把这棵大树砍成一只大柁。要它光得不留下一根毛刺儿，圆得像十五的月亮。”</a:t>
            </a:r>
            <a:endParaRPr lang="zh-CN" altLang="en-US" sz="2800" b="1" kern="100" dirty="0">
              <a:effectLst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607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b="1" kern="100" dirty="0">
                <a:solidFill>
                  <a:srgbClr val="FF0000"/>
                </a:solidFill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④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鲁班转过身提着斧子就出去了。一斧子砍去大树的枝丫，削去了树疤，</a:t>
            </a:r>
            <a:r>
              <a:rPr lang="zh-CN" altLang="en-US" sz="2800" b="1" kern="100" dirty="0">
                <a:solidFill>
                  <a:srgbClr val="FF0000"/>
                </a:solidFill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足足地砍了十二个白天十二个黑夜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，才把一根大柁砍好，他提起斧子进屋去见师傅。</a:t>
            </a:r>
            <a:endParaRPr lang="zh-CN" altLang="en-US" sz="2800" b="1" kern="100" dirty="0">
              <a:effectLst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607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b="1" kern="100" dirty="0">
                <a:solidFill>
                  <a:srgbClr val="FF0000"/>
                </a:solidFill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⑤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老师傅接着又吩咐：“还不行，为了试试你磨的凿子，要你把大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柁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凿出两千四百个眼子：六百个方的，六百个圆的，六百个三棱的，六百个扁的。”</a:t>
            </a:r>
            <a:endParaRPr lang="zh-CN" altLang="en-US" sz="2800" b="1" kern="100" dirty="0">
              <a:effectLst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607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b="1" kern="100" dirty="0">
                <a:solidFill>
                  <a:srgbClr val="FF0000"/>
                </a:solidFill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⑥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鲁班提起凿子便凿了起来，只见一阵阵木花乱飞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他越凿越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有劲儿。</a:t>
            </a:r>
            <a:r>
              <a:rPr lang="zh-CN" altLang="en-US" sz="2800" b="1" kern="100" dirty="0">
                <a:solidFill>
                  <a:srgbClr val="FF0000"/>
                </a:solidFill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足足地凿了十二个白天十二个黑夜</a:t>
            </a:r>
            <a:r>
              <a:rPr lang="zh-CN" altLang="en-US" sz="2800" b="1" kern="100" dirty="0">
                <a:effectLst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，两千四百个眼子凿好了，鲁班提着凿子又去见师傅。</a:t>
            </a:r>
            <a:endParaRPr lang="zh-CN" altLang="en-US" sz="2800" b="1" kern="100" dirty="0">
              <a:effectLst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18540" y="1445260"/>
            <a:ext cx="45104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“</a:t>
            </a:r>
            <a:r>
              <a:rPr lang="zh-CN" altLang="en-US" sz="44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三段式</a:t>
            </a:r>
            <a:r>
              <a:rPr lang="en-US" altLang="zh-CN" sz="44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”</a:t>
            </a:r>
            <a:r>
              <a:rPr lang="zh-CN" altLang="en-US" sz="44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结构：</a:t>
            </a:r>
            <a:endParaRPr lang="zh-CN" altLang="en-US" sz="440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72870" y="2275840"/>
            <a:ext cx="9487535" cy="28613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>
                <a:latin typeface="方正粗黑宋简体" panose="02000000000000000000" charset="-122"/>
                <a:ea typeface="方正粗黑宋简体" panose="02000000000000000000" charset="-122"/>
              </a:rPr>
              <a:t>       </a:t>
            </a:r>
            <a:r>
              <a:rPr lang="zh-CN" altLang="en-US" sz="3600">
                <a:latin typeface="方正粗黑宋简体" panose="02000000000000000000" charset="-122"/>
                <a:ea typeface="方正粗黑宋简体" panose="02000000000000000000" charset="-122"/>
              </a:rPr>
              <a:t>作为一种口头艺术，民间故事一般有重复的段落，通常为三段。以语段的反复推进情节发展，通俗有趣。在讲述中方便记忆，加深听众的印象。同时在反复的情节中塑造鲜明的人物形象。</a:t>
            </a:r>
            <a:endParaRPr lang="zh-CN" altLang="en-US" sz="360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bldLvl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7024074" y="2096028"/>
            <a:ext cx="5045803" cy="2383277"/>
            <a:chOff x="3442466" y="1989943"/>
            <a:chExt cx="5544766" cy="248055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对话气泡: 矩形 2"/>
            <p:cNvSpPr/>
            <p:nvPr/>
          </p:nvSpPr>
          <p:spPr>
            <a:xfrm>
              <a:off x="3442466" y="1989943"/>
              <a:ext cx="5544766" cy="2480553"/>
            </a:xfrm>
            <a:prstGeom prst="wedgeRect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600167" y="2251667"/>
              <a:ext cx="5324859" cy="1626520"/>
            </a:xfrm>
            <a:prstGeom prst="rect">
              <a:avLst/>
            </a:prstGeom>
            <a:grpFill/>
          </p:spPr>
          <p:txBody>
            <a:bodyPr wrap="square" rtlCol="0">
              <a:noAutofit/>
            </a:bodyPr>
            <a:lstStyle/>
            <a:p>
              <a:r>
                <a:rPr lang="zh-CN" altLang="en-US" sz="4000" dirty="0">
                  <a:latin typeface="方正粗黑宋简体" panose="02000000000000000000" charset="-122"/>
                  <a:ea typeface="方正粗黑宋简体" panose="02000000000000000000" charset="-122"/>
                </a:rPr>
                <a:t>对自由的向往</a:t>
              </a:r>
              <a:endParaRPr lang="zh-CN" altLang="en-US" sz="4000" dirty="0">
                <a:latin typeface="方正粗黑宋简体" panose="02000000000000000000" charset="-122"/>
                <a:ea typeface="方正粗黑宋简体" panose="02000000000000000000" charset="-122"/>
              </a:endParaRPr>
            </a:p>
            <a:p>
              <a:r>
                <a:rPr lang="zh-CN" altLang="en-US" sz="4000" dirty="0">
                  <a:latin typeface="方正粗黑宋简体" panose="02000000000000000000" charset="-122"/>
                  <a:ea typeface="方正粗黑宋简体" panose="02000000000000000000" charset="-122"/>
                </a:rPr>
                <a:t>敢于对压迫势力反抗</a:t>
              </a:r>
              <a:endParaRPr lang="zh-CN" altLang="en-US" sz="4000" dirty="0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752600" y="1121229"/>
            <a:ext cx="84727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kern="100" dirty="0">
                <a:latin typeface="方正粗宋简体" panose="03000509000000000000" charset="-122"/>
                <a:ea typeface="方正粗宋简体" panose="03000509000000000000" charset="-122"/>
                <a:cs typeface="Times New Roman" panose="02020603050405020304" pitchFamily="18" charset="0"/>
              </a:rPr>
              <a:t>《牛郎织女》表达了劳动人民什么愿望</a:t>
            </a:r>
            <a:r>
              <a:rPr lang="zh-CN" altLang="en-US" sz="3600" kern="100" dirty="0">
                <a:latin typeface="方正粗宋简体" panose="03000509000000000000" charset="-122"/>
                <a:ea typeface="方正粗宋简体" panose="03000509000000000000" charset="-122"/>
                <a:cs typeface="Times New Roman" panose="02020603050405020304" pitchFamily="18" charset="0"/>
              </a:rPr>
              <a:t>？</a:t>
            </a:r>
            <a:endParaRPr lang="zh-CN" altLang="en-US" sz="3600" kern="100" dirty="0">
              <a:latin typeface="方正粗宋简体" panose="03000509000000000000" charset="-122"/>
              <a:ea typeface="方正粗宋简体" panose="03000509000000000000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277" y="1827207"/>
            <a:ext cx="6685643" cy="45651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9405" y="168910"/>
            <a:ext cx="2788920" cy="95313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活动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读故事，悟情感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643808" y="475844"/>
            <a:ext cx="7023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故事大家猜</a:t>
            </a:r>
            <a:endParaRPr lang="zh-CN" altLang="en-US" sz="360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7740650" y="4912360"/>
            <a:ext cx="2242185" cy="583565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《白蛇传》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000250" y="1811020"/>
            <a:ext cx="2643505" cy="583565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《牛郎织女》</a:t>
            </a:r>
            <a:endParaRPr lang="zh-CN" altLang="en-US" sz="3200">
              <a:latin typeface="方正祥隶简体" panose="03000509000000000000" charset="-122"/>
              <a:ea typeface="方正祥隶简体" panose="03000509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7797165" y="1811020"/>
            <a:ext cx="2242185" cy="583565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《孟姜女》</a:t>
            </a:r>
            <a:endParaRPr lang="zh-CN" altLang="en-US" sz="3200">
              <a:latin typeface="方正祥隶简体" panose="03000509000000000000" charset="-122"/>
              <a:ea typeface="方正祥隶简体" panose="03000509000000000000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1372870" y="4912360"/>
            <a:ext cx="3860165" cy="583565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《梁山伯与祝英台》</a:t>
            </a:r>
            <a:endParaRPr lang="zh-CN" altLang="en-US" sz="3200">
              <a:latin typeface="方正祥隶简体" panose="03000509000000000000" charset="-122"/>
              <a:ea typeface="方正祥隶简体" panose="03000509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0" y="2476500"/>
            <a:ext cx="5583555" cy="11633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505" y="2476500"/>
            <a:ext cx="5577840" cy="11633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25" y="3639820"/>
            <a:ext cx="5555615" cy="11779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2505" y="3639820"/>
            <a:ext cx="5577840" cy="1177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694153" y="1351637"/>
            <a:ext cx="8803532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fontAlgn="auto">
              <a:lnSpc>
                <a:spcPts val="4800"/>
              </a:lnSpc>
            </a:pPr>
            <a:r>
              <a:rPr lang="en-US" altLang="zh-CN" sz="36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3600" dirty="0">
                <a:solidFill>
                  <a:prstClr val="black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民间故事不仅只有爱情这一个主题，还有许多丰富的主旨。读了其他故事，你感受到了什么？</a:t>
            </a:r>
            <a:endParaRPr lang="zh-CN" altLang="en-US" sz="3600" dirty="0">
              <a:solidFill>
                <a:prstClr val="black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891064" y="3429000"/>
            <a:ext cx="5856047" cy="2310319"/>
            <a:chOff x="3891064" y="3429000"/>
            <a:chExt cx="5856047" cy="2310319"/>
          </a:xfrm>
        </p:grpSpPr>
        <p:sp>
          <p:nvSpPr>
            <p:cNvPr id="2" name="思想气泡: 云 1"/>
            <p:cNvSpPr/>
            <p:nvPr/>
          </p:nvSpPr>
          <p:spPr>
            <a:xfrm>
              <a:off x="3891064" y="3429000"/>
              <a:ext cx="5680953" cy="2310319"/>
            </a:xfrm>
            <a:prstGeom prst="cloudCallou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4289893" y="4025660"/>
              <a:ext cx="545721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我读了</a:t>
              </a:r>
              <a:r>
                <a:rPr lang="en-US" altLang="zh-CN" sz="2800" dirty="0"/>
                <a:t>《               》</a:t>
              </a:r>
              <a:r>
                <a:rPr lang="zh-CN" altLang="en-US" sz="2800" dirty="0"/>
                <a:t>，</a:t>
              </a:r>
              <a:endParaRPr lang="en-US" altLang="zh-CN" sz="2800" dirty="0"/>
            </a:p>
            <a:p>
              <a:r>
                <a:rPr lang="zh-CN" altLang="en-US" sz="2800" dirty="0"/>
                <a:t>                                 感受到了</a:t>
              </a:r>
              <a:r>
                <a:rPr lang="en-US" altLang="zh-CN" sz="2800" dirty="0"/>
                <a:t>……</a:t>
              </a:r>
              <a:endParaRPr lang="zh-CN" altLang="en-US" sz="2800" dirty="0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87960" y="5562600"/>
            <a:ext cx="3881120" cy="829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期盼美好生活</a:t>
            </a:r>
            <a:endParaRPr lang="zh-CN" altLang="en-US" sz="4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056245" y="5588000"/>
            <a:ext cx="3881120" cy="829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感情朴素美好</a:t>
            </a:r>
            <a:endParaRPr lang="zh-CN" altLang="en-US" sz="4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1123950"/>
            <a:ext cx="4037573" cy="444027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829175" y="752475"/>
            <a:ext cx="5372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中国民间故事小档案</a:t>
            </a:r>
            <a:endParaRPr lang="zh-CN" altLang="en-US" sz="2800" b="1" dirty="0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1000125" y="523875"/>
            <a:ext cx="8801100" cy="52959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429990" y="1322989"/>
            <a:ext cx="550585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作者：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传播方式：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语言：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人物：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情节：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情感：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dirty="0"/>
          </a:p>
        </p:txBody>
      </p:sp>
      <p:sp>
        <p:nvSpPr>
          <p:cNvPr id="2" name="文本框 1"/>
          <p:cNvSpPr txBox="1"/>
          <p:nvPr/>
        </p:nvSpPr>
        <p:spPr>
          <a:xfrm>
            <a:off x="6030922" y="1322780"/>
            <a:ext cx="1710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老百姓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30921" y="2811369"/>
            <a:ext cx="1710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通俗易懂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30921" y="4226933"/>
            <a:ext cx="1710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神奇反复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0921" y="3510444"/>
            <a:ext cx="1710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个性鲜明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30921" y="4962338"/>
            <a:ext cx="1710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朴素美好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0922" y="2067000"/>
            <a:ext cx="1710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口耳相传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5" grpId="0"/>
      <p:bldP spid="6" grpId="0"/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1475" y="207645"/>
            <a:ext cx="5546725" cy="645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0800" cmpd="sng">
            <a:solidFill>
              <a:schemeClr val="accent2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</a:rPr>
              <a:t>任务二：民间故事我来讲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1475" y="207645"/>
            <a:ext cx="5546725" cy="645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0800" cmpd="sng">
            <a:solidFill>
              <a:schemeClr val="accent2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</a:rPr>
              <a:t>任务二：民间故事我来讲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1828800" y="1087120"/>
          <a:ext cx="8533765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565"/>
                <a:gridCol w="4266565"/>
              </a:tblGrid>
              <a:tr h="57912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latin typeface="方正粗黑宋简体" panose="02000000000000000000" charset="-122"/>
                          <a:ea typeface="方正粗黑宋简体" panose="02000000000000000000" charset="-122"/>
                          <a:cs typeface="方正粗黑宋简体" panose="02000000000000000000" charset="-122"/>
                        </a:rPr>
                        <a:t>民间故事我来讲</a:t>
                      </a:r>
                      <a:r>
                        <a:rPr lang="en-US" altLang="zh-CN" sz="3200">
                          <a:latin typeface="方正粗黑宋简体" panose="02000000000000000000" charset="-122"/>
                          <a:ea typeface="方正粗黑宋简体" panose="02000000000000000000" charset="-122"/>
                          <a:cs typeface="方正粗黑宋简体" panose="02000000000000000000" charset="-122"/>
                        </a:rPr>
                        <a:t> </a:t>
                      </a:r>
                      <a:r>
                        <a:rPr lang="zh-CN" altLang="en-US" sz="3200">
                          <a:latin typeface="方正粗黑宋简体" panose="02000000000000000000" charset="-122"/>
                          <a:ea typeface="方正粗黑宋简体" panose="02000000000000000000" charset="-122"/>
                          <a:cs typeface="方正粗黑宋简体" panose="02000000000000000000" charset="-122"/>
                        </a:rPr>
                        <a:t>评价表</a:t>
                      </a:r>
                      <a:endParaRPr lang="zh-CN" altLang="en-US" sz="3200">
                        <a:latin typeface="方正粗黑宋简体" panose="02000000000000000000" charset="-122"/>
                        <a:ea typeface="方正粗黑宋简体" panose="02000000000000000000" charset="-122"/>
                        <a:cs typeface="方正粗黑宋简体" panose="02000000000000000000" charset="-122"/>
                      </a:endParaRPr>
                    </a:p>
                  </a:txBody>
                  <a:tcPr anchor="ctr"/>
                </a:tc>
                <a:tc hMerge="1"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200" b="1">
                        <a:latin typeface="华光楷体二_CNKI" panose="02000500000000000000" charset="-122"/>
                        <a:ea typeface="华光楷体二_CNKI" panose="02000500000000000000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200" b="1">
                        <a:latin typeface="华光楷体二_CNKI" panose="02000500000000000000" charset="-122"/>
                        <a:ea typeface="华光楷体二_CNKI" panose="02000500000000000000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200" b="1">
                        <a:latin typeface="华光楷体二_CNKI" panose="02000500000000000000" charset="-122"/>
                        <a:ea typeface="华光楷体二_CNKI" panose="02000500000000000000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200" b="1">
                        <a:latin typeface="华光楷体二_CNKI" panose="02000500000000000000" charset="-122"/>
                        <a:ea typeface="华光楷体二_CNKI" panose="02000500000000000000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9" name="组合 8"/>
          <p:cNvGrpSpPr/>
          <p:nvPr/>
        </p:nvGrpSpPr>
        <p:grpSpPr>
          <a:xfrm>
            <a:off x="2879090" y="1741170"/>
            <a:ext cx="6104255" cy="441960"/>
            <a:chOff x="4534" y="2742"/>
            <a:chExt cx="9613" cy="696"/>
          </a:xfrm>
        </p:grpSpPr>
        <p:grpSp>
          <p:nvGrpSpPr>
            <p:cNvPr id="7" name="组合 6"/>
            <p:cNvGrpSpPr/>
            <p:nvPr/>
          </p:nvGrpSpPr>
          <p:grpSpPr>
            <a:xfrm>
              <a:off x="11339" y="2742"/>
              <a:ext cx="2808" cy="696"/>
              <a:chOff x="11339" y="2742"/>
              <a:chExt cx="2808" cy="696"/>
            </a:xfrm>
          </p:grpSpPr>
          <p:sp>
            <p:nvSpPr>
              <p:cNvPr id="4" name="五角星 3"/>
              <p:cNvSpPr/>
              <p:nvPr/>
            </p:nvSpPr>
            <p:spPr>
              <a:xfrm>
                <a:off x="11339" y="2758"/>
                <a:ext cx="761" cy="68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五角星 4"/>
              <p:cNvSpPr/>
              <p:nvPr/>
            </p:nvSpPr>
            <p:spPr>
              <a:xfrm>
                <a:off x="12355" y="2750"/>
                <a:ext cx="761" cy="68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五角星 5"/>
              <p:cNvSpPr/>
              <p:nvPr/>
            </p:nvSpPr>
            <p:spPr>
              <a:xfrm>
                <a:off x="13387" y="2742"/>
                <a:ext cx="761" cy="68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5" name="图片 24" descr="企业微信截图_1730811450505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534" y="2759"/>
              <a:ext cx="3397" cy="664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2960370" y="2303145"/>
            <a:ext cx="6017895" cy="486410"/>
            <a:chOff x="4662" y="3627"/>
            <a:chExt cx="9477" cy="766"/>
          </a:xfrm>
        </p:grpSpPr>
        <p:grpSp>
          <p:nvGrpSpPr>
            <p:cNvPr id="8" name="组合 7"/>
            <p:cNvGrpSpPr/>
            <p:nvPr/>
          </p:nvGrpSpPr>
          <p:grpSpPr>
            <a:xfrm>
              <a:off x="11331" y="3630"/>
              <a:ext cx="2808" cy="696"/>
              <a:chOff x="11339" y="2742"/>
              <a:chExt cx="2808" cy="696"/>
            </a:xfrm>
          </p:grpSpPr>
          <p:sp>
            <p:nvSpPr>
              <p:cNvPr id="10" name="五角星 9"/>
              <p:cNvSpPr/>
              <p:nvPr/>
            </p:nvSpPr>
            <p:spPr>
              <a:xfrm>
                <a:off x="11339" y="2758"/>
                <a:ext cx="761" cy="68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五角星 13"/>
              <p:cNvSpPr/>
              <p:nvPr/>
            </p:nvSpPr>
            <p:spPr>
              <a:xfrm>
                <a:off x="12355" y="2750"/>
                <a:ext cx="761" cy="68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五角星 14"/>
              <p:cNvSpPr/>
              <p:nvPr/>
            </p:nvSpPr>
            <p:spPr>
              <a:xfrm>
                <a:off x="13387" y="2742"/>
                <a:ext cx="761" cy="68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6" name="图片 25" descr="企业微信截图_173081145999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2" y="3627"/>
              <a:ext cx="3184" cy="76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2835910" y="2889250"/>
            <a:ext cx="6137275" cy="512445"/>
            <a:chOff x="4466" y="4550"/>
            <a:chExt cx="9665" cy="807"/>
          </a:xfrm>
        </p:grpSpPr>
        <p:grpSp>
          <p:nvGrpSpPr>
            <p:cNvPr id="16" name="组合 15"/>
            <p:cNvGrpSpPr/>
            <p:nvPr/>
          </p:nvGrpSpPr>
          <p:grpSpPr>
            <a:xfrm>
              <a:off x="11323" y="4550"/>
              <a:ext cx="2808" cy="696"/>
              <a:chOff x="11339" y="2742"/>
              <a:chExt cx="2808" cy="696"/>
            </a:xfrm>
          </p:grpSpPr>
          <p:sp>
            <p:nvSpPr>
              <p:cNvPr id="17" name="五角星 16"/>
              <p:cNvSpPr/>
              <p:nvPr/>
            </p:nvSpPr>
            <p:spPr>
              <a:xfrm>
                <a:off x="11339" y="2758"/>
                <a:ext cx="761" cy="68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五角星 17"/>
              <p:cNvSpPr/>
              <p:nvPr/>
            </p:nvSpPr>
            <p:spPr>
              <a:xfrm>
                <a:off x="12355" y="2750"/>
                <a:ext cx="761" cy="68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五角星 19"/>
              <p:cNvSpPr/>
              <p:nvPr/>
            </p:nvSpPr>
            <p:spPr>
              <a:xfrm>
                <a:off x="13387" y="2742"/>
                <a:ext cx="761" cy="68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7" name="图片 26" descr="企业微信截图_173081149210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6" y="4555"/>
              <a:ext cx="3332" cy="802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2912110" y="3472180"/>
            <a:ext cx="6066155" cy="459740"/>
            <a:chOff x="4586" y="5468"/>
            <a:chExt cx="9553" cy="724"/>
          </a:xfrm>
        </p:grpSpPr>
        <p:grpSp>
          <p:nvGrpSpPr>
            <p:cNvPr id="21" name="组合 20"/>
            <p:cNvGrpSpPr/>
            <p:nvPr/>
          </p:nvGrpSpPr>
          <p:grpSpPr>
            <a:xfrm>
              <a:off x="11331" y="5470"/>
              <a:ext cx="2808" cy="696"/>
              <a:chOff x="11339" y="2742"/>
              <a:chExt cx="2808" cy="696"/>
            </a:xfrm>
          </p:grpSpPr>
          <p:sp>
            <p:nvSpPr>
              <p:cNvPr id="22" name="五角星 21"/>
              <p:cNvSpPr/>
              <p:nvPr/>
            </p:nvSpPr>
            <p:spPr>
              <a:xfrm>
                <a:off x="11339" y="2758"/>
                <a:ext cx="761" cy="68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五角星 22"/>
              <p:cNvSpPr/>
              <p:nvPr/>
            </p:nvSpPr>
            <p:spPr>
              <a:xfrm>
                <a:off x="12355" y="2750"/>
                <a:ext cx="761" cy="68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五角星 23"/>
              <p:cNvSpPr/>
              <p:nvPr/>
            </p:nvSpPr>
            <p:spPr>
              <a:xfrm>
                <a:off x="13387" y="2742"/>
                <a:ext cx="761" cy="681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8" name="图片 27" descr="企业微信截图_1730811477538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6" y="5468"/>
              <a:ext cx="3594" cy="7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71475" y="207645"/>
            <a:ext cx="5546725" cy="645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0800" cmpd="sng">
            <a:solidFill>
              <a:schemeClr val="accent2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</a:rPr>
              <a:t>任务三：故事文化我传承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344795" y="1092200"/>
            <a:ext cx="1503045" cy="583565"/>
          </a:xfrm>
          <a:prstGeom prst="rect">
            <a:avLst/>
          </a:prstGeom>
          <a:noFill/>
          <a:ln w="3492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方正粗宋简体" panose="03000509000000000000" charset="-122"/>
                <a:ea typeface="方正粗宋简体" panose="03000509000000000000" charset="-122"/>
              </a:rPr>
              <a:t>电视剧</a:t>
            </a:r>
            <a:endParaRPr lang="zh-CN" altLang="en-US" sz="3200"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pic>
        <p:nvPicPr>
          <p:cNvPr id="3" name="图片 2" descr="eeab2355-a1bd-4e8e-9616-839fa68fc57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295" y="1092200"/>
            <a:ext cx="4108450" cy="5674360"/>
          </a:xfrm>
          <a:prstGeom prst="rect">
            <a:avLst/>
          </a:prstGeom>
        </p:spPr>
      </p:pic>
      <p:pic>
        <p:nvPicPr>
          <p:cNvPr id="6" name="图片 5" descr="7c31eb75-58ed-446f-a2b3-b4d94cbb633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965" y="1092200"/>
            <a:ext cx="4029710" cy="56743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71475" y="207645"/>
            <a:ext cx="5546725" cy="645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0800" cmpd="sng">
            <a:solidFill>
              <a:schemeClr val="accent2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</a:rPr>
              <a:t>任务三：故事文化我传承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04740" y="440690"/>
            <a:ext cx="1503045" cy="583565"/>
          </a:xfrm>
          <a:prstGeom prst="rect">
            <a:avLst/>
          </a:prstGeom>
          <a:noFill/>
          <a:ln w="3492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方正粗宋简体" panose="03000509000000000000" charset="-122"/>
                <a:ea typeface="方正粗宋简体" panose="03000509000000000000" charset="-122"/>
              </a:rPr>
              <a:t>动画片</a:t>
            </a:r>
            <a:endParaRPr lang="zh-CN" altLang="en-US" sz="3200"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pic>
        <p:nvPicPr>
          <p:cNvPr id="4" name="图片 3" descr="ec6b34b8-a552-4508-986f-46603890f15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770" y="1059815"/>
            <a:ext cx="4954905" cy="5746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55575"/>
            <a:ext cx="4992370" cy="665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05915" y="1140460"/>
            <a:ext cx="1503045" cy="583565"/>
          </a:xfrm>
          <a:prstGeom prst="rect">
            <a:avLst/>
          </a:prstGeom>
          <a:noFill/>
          <a:ln w="3492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方正粗宋简体" panose="03000509000000000000" charset="-122"/>
                <a:ea typeface="方正粗宋简体" panose="03000509000000000000" charset="-122"/>
              </a:rPr>
              <a:t>黄梅戏</a:t>
            </a:r>
            <a:endParaRPr lang="zh-CN" altLang="en-US" sz="3200"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960" y="1836420"/>
            <a:ext cx="4947285" cy="49472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439535" y="1140460"/>
            <a:ext cx="1011555" cy="583565"/>
          </a:xfrm>
          <a:prstGeom prst="rect">
            <a:avLst/>
          </a:prstGeom>
          <a:noFill/>
          <a:ln w="3492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方正粗宋简体" panose="03000509000000000000" charset="-122"/>
                <a:ea typeface="方正粗宋简体" panose="03000509000000000000" charset="-122"/>
              </a:rPr>
              <a:t>越剧</a:t>
            </a:r>
            <a:endParaRPr lang="zh-CN" altLang="en-US" sz="3200"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795" y="561340"/>
            <a:ext cx="4151630" cy="619379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505450" y="615950"/>
            <a:ext cx="1011555" cy="583565"/>
          </a:xfrm>
          <a:prstGeom prst="rect">
            <a:avLst/>
          </a:prstGeom>
          <a:noFill/>
          <a:ln w="3492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方正粗宋简体" panose="03000509000000000000" charset="-122"/>
                <a:ea typeface="方正粗宋简体" panose="03000509000000000000" charset="-122"/>
              </a:rPr>
              <a:t>音乐</a:t>
            </a:r>
            <a:endParaRPr lang="zh-CN" altLang="en-US" sz="3200"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4500" y="1261745"/>
            <a:ext cx="8592820" cy="537083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505450" y="543560"/>
            <a:ext cx="1011555" cy="583565"/>
          </a:xfrm>
          <a:prstGeom prst="rect">
            <a:avLst/>
          </a:prstGeom>
          <a:noFill/>
          <a:ln w="3492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方正粗宋简体" panose="03000509000000000000" charset="-122"/>
                <a:ea typeface="方正粗宋简体" panose="03000509000000000000" charset="-122"/>
              </a:rPr>
              <a:t>文创</a:t>
            </a:r>
            <a:endParaRPr lang="zh-CN" altLang="en-US" sz="3200">
              <a:latin typeface="方正粗宋简体" panose="03000509000000000000" charset="-122"/>
              <a:ea typeface="方正粗宋简体" panose="03000509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0080" y="1172845"/>
            <a:ext cx="8456930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3040" y="1541145"/>
            <a:ext cx="11810365" cy="1325880"/>
          </a:xfrm>
        </p:spPr>
        <p:txBody>
          <a:bodyPr>
            <a:noAutofit/>
          </a:bodyPr>
          <a:lstStyle/>
          <a:p>
            <a:pPr algn="ctr"/>
            <a:r>
              <a:rPr lang="zh-CN" altLang="en-US" sz="9600">
                <a:solidFill>
                  <a:schemeClr val="accent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我是民间故事传承人</a:t>
            </a:r>
            <a:endParaRPr lang="zh-CN" altLang="en-US" sz="9600">
              <a:solidFill>
                <a:schemeClr val="accent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20725" y="2618105"/>
            <a:ext cx="107308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latin typeface="方正粗黑宋简体" panose="02000000000000000000" charset="-122"/>
                <a:ea typeface="方正粗黑宋简体" panose="02000000000000000000" charset="-122"/>
              </a:rPr>
              <a:t>作为学生，我们如何传承和推广好民间故事呢？</a:t>
            </a:r>
            <a:endParaRPr lang="zh-CN" altLang="en-US" sz="400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flipV="1">
            <a:off x="0" y="1430020"/>
            <a:ext cx="11760200" cy="10160"/>
          </a:xfrm>
          <a:prstGeom prst="line">
            <a:avLst/>
          </a:prstGeom>
          <a:ln w="3492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272415" y="681355"/>
            <a:ext cx="3427730" cy="2825750"/>
            <a:chOff x="429" y="1073"/>
            <a:chExt cx="5398" cy="4450"/>
          </a:xfrm>
        </p:grpSpPr>
        <p:sp>
          <p:nvSpPr>
            <p:cNvPr id="10" name="文本框 9"/>
            <p:cNvSpPr txBox="1"/>
            <p:nvPr/>
          </p:nvSpPr>
          <p:spPr>
            <a:xfrm>
              <a:off x="1531" y="1073"/>
              <a:ext cx="3193" cy="822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民间故事会</a:t>
              </a:r>
              <a:endPara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pic>
          <p:nvPicPr>
            <p:cNvPr id="5" name="图片 4" descr="d50d58d1c93c7f5d5c4001aafb432340_compress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29" y="2482"/>
              <a:ext cx="5398" cy="3041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3956685" y="681355"/>
            <a:ext cx="3021965" cy="2837815"/>
            <a:chOff x="6231" y="1073"/>
            <a:chExt cx="4759" cy="4469"/>
          </a:xfrm>
        </p:grpSpPr>
        <p:pic>
          <p:nvPicPr>
            <p:cNvPr id="3" name="图片 2" descr="1765ccad15f97abf2279b5ed461bf73f_compress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31" y="2508"/>
              <a:ext cx="4759" cy="3034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014" y="1073"/>
              <a:ext cx="3193" cy="822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故事连环画</a:t>
              </a:r>
              <a:endPara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 flipV="1">
            <a:off x="0" y="4481195"/>
            <a:ext cx="11760200" cy="10160"/>
          </a:xfrm>
          <a:prstGeom prst="line">
            <a:avLst/>
          </a:prstGeom>
          <a:ln w="3492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272415" y="3814445"/>
            <a:ext cx="3428365" cy="2964180"/>
            <a:chOff x="429" y="6007"/>
            <a:chExt cx="5399" cy="4668"/>
          </a:xfrm>
        </p:grpSpPr>
        <p:sp>
          <p:nvSpPr>
            <p:cNvPr id="11" name="文本框 10"/>
            <p:cNvSpPr txBox="1"/>
            <p:nvPr/>
          </p:nvSpPr>
          <p:spPr>
            <a:xfrm>
              <a:off x="1523" y="6007"/>
              <a:ext cx="3193" cy="822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民间故事剧</a:t>
              </a:r>
              <a:endPara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pic>
          <p:nvPicPr>
            <p:cNvPr id="12" name="图片 1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29" y="7201"/>
              <a:ext cx="5399" cy="347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" name="文本框 14"/>
          <p:cNvSpPr txBox="1"/>
          <p:nvPr/>
        </p:nvSpPr>
        <p:spPr>
          <a:xfrm>
            <a:off x="5938520" y="4605020"/>
            <a:ext cx="32099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>
                <a:latin typeface="华光楷体二_CNKI" panose="02000500000000000000" charset="-122"/>
                <a:ea typeface="华光楷体二_CNKI" panose="02000500000000000000" charset="-122"/>
              </a:rPr>
              <a:t>......</a:t>
            </a:r>
            <a:endParaRPr lang="en-US" altLang="zh-CN" sz="8000">
              <a:latin typeface="华光楷体二_CNKI" panose="02000500000000000000" charset="-122"/>
              <a:ea typeface="华光楷体二_CNKI" panose="02000500000000000000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367905" y="685165"/>
            <a:ext cx="3154680" cy="2826385"/>
            <a:chOff x="11603" y="1079"/>
            <a:chExt cx="4968" cy="4451"/>
          </a:xfrm>
        </p:grpSpPr>
        <p:sp>
          <p:nvSpPr>
            <p:cNvPr id="7" name="文本框 6"/>
            <p:cNvSpPr txBox="1"/>
            <p:nvPr/>
          </p:nvSpPr>
          <p:spPr>
            <a:xfrm>
              <a:off x="12497" y="1079"/>
              <a:ext cx="3193" cy="822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故事小档案</a:t>
              </a:r>
              <a:endPara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03" y="2482"/>
              <a:ext cx="4968" cy="304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59715" y="1614805"/>
            <a:ext cx="11645900" cy="11988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4925" cmpd="sng">
            <a:solidFill>
              <a:schemeClr val="accent2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祥隶简体" panose="03000509000000000000" charset="-122"/>
                <a:ea typeface="方正祥隶简体" panose="03000509000000000000" charset="-122"/>
                <a:cs typeface="方正祥隶简体" panose="03000509000000000000" charset="-122"/>
              </a:rPr>
              <a:t>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作业：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选择一种自己喜欢的方式，将民间故事分享给身边人。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33805" y="1893570"/>
            <a:ext cx="10176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方正祥隶简体" panose="03000509000000000000" charset="-122"/>
              </a:rPr>
              <a:t>讲好中国民间故事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方正祥隶简体" panose="0300050900000000000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方正祥隶简体" panose="03000509000000000000" charset="-122"/>
              </a:rPr>
              <a:t>传承优秀传统文化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方正祥隶简体" panose="03000509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855" y="1657985"/>
            <a:ext cx="4037573" cy="444027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33010" y="1136015"/>
            <a:ext cx="5372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中国民间故事小档案</a:t>
            </a:r>
            <a:endParaRPr lang="zh-CN" altLang="en-US" sz="2800" b="1" dirty="0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1871980" y="983615"/>
            <a:ext cx="8801100" cy="52959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1475" y="207645"/>
            <a:ext cx="5546725" cy="645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0800" cmpd="sng">
            <a:solidFill>
              <a:schemeClr val="accent2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</a:rPr>
              <a:t>任务一：民间故事我推荐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725930" y="2906395"/>
            <a:ext cx="38030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口耳相传</a:t>
            </a:r>
            <a:endParaRPr lang="zh-CN" altLang="en-US" sz="440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23390" y="3968115"/>
            <a:ext cx="38030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老百姓</a:t>
            </a:r>
            <a:endParaRPr lang="zh-CN" altLang="en-US" sz="440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6950" y="748665"/>
            <a:ext cx="4441825" cy="15684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00000"/>
              </a:lnSpc>
            </a:pPr>
            <a:r>
              <a:rPr lang="zh-CN" altLang="en-US" sz="3200" b="1" kern="100" dirty="0">
                <a:solidFill>
                  <a:schemeClr val="tx1"/>
                </a:solidFill>
                <a:uFillTx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民间故事，</a:t>
            </a:r>
            <a:endParaRPr lang="zh-CN" altLang="en-US" sz="3200" b="1" kern="100" dirty="0">
              <a:solidFill>
                <a:schemeClr val="tx1"/>
              </a:solidFill>
              <a:uFillTx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457200" fontAlgn="auto">
              <a:lnSpc>
                <a:spcPct val="100000"/>
              </a:lnSpc>
            </a:pPr>
            <a:r>
              <a:rPr lang="zh-CN" altLang="en-US" sz="3200" b="1" kern="100" dirty="0">
                <a:solidFill>
                  <a:schemeClr val="tx1"/>
                </a:solidFill>
                <a:uFillTx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口耳相传的经典，</a:t>
            </a:r>
            <a:endParaRPr lang="zh-CN" altLang="en-US" sz="3200" b="1" kern="100" dirty="0">
              <a:solidFill>
                <a:schemeClr val="tx1"/>
              </a:solidFill>
              <a:uFillTx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457200" fontAlgn="auto">
              <a:lnSpc>
                <a:spcPct val="100000"/>
              </a:lnSpc>
            </a:pPr>
            <a:r>
              <a:rPr lang="zh-CN" altLang="en-US" sz="3200" b="1" kern="100" dirty="0">
                <a:solidFill>
                  <a:schemeClr val="tx1"/>
                </a:solidFill>
                <a:uFillTx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老百姓智慧的结晶。</a:t>
            </a:r>
            <a:endParaRPr lang="zh-CN" altLang="en-US" sz="3200" b="1" kern="100" dirty="0">
              <a:solidFill>
                <a:schemeClr val="tx1"/>
              </a:solidFill>
              <a:uFillTx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2460" y="86995"/>
            <a:ext cx="4726305" cy="672338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372860" y="1378585"/>
            <a:ext cx="1609090" cy="9385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855" y="1657985"/>
            <a:ext cx="4037573" cy="444027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33010" y="1136015"/>
            <a:ext cx="5372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中国民间故事小档案</a:t>
            </a:r>
            <a:endParaRPr lang="zh-CN" altLang="en-US" sz="2800" b="1" dirty="0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1871980" y="983615"/>
            <a:ext cx="8801100" cy="52959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321530" y="1853849"/>
            <a:ext cx="550585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作者：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老百姓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传播方式：口耳相传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语言：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人物：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情节：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情感：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dirty="0"/>
          </a:p>
        </p:txBody>
      </p:sp>
      <p:sp>
        <p:nvSpPr>
          <p:cNvPr id="2" name="文本框 1"/>
          <p:cNvSpPr txBox="1"/>
          <p:nvPr/>
        </p:nvSpPr>
        <p:spPr>
          <a:xfrm>
            <a:off x="371475" y="207645"/>
            <a:ext cx="5546725" cy="645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0800" cmpd="sng">
            <a:solidFill>
              <a:schemeClr val="accent2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</a:rPr>
              <a:t>任务一：民间故事我推荐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67105" y="1262380"/>
            <a:ext cx="10257790" cy="20612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00000"/>
              </a:lnSpc>
            </a:pPr>
            <a:r>
              <a:rPr lang="en-US" altLang="zh-CN" sz="3200" b="1" kern="100" dirty="0">
                <a:solidFill>
                  <a:schemeClr val="tx1"/>
                </a:solidFill>
                <a:uFillTx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en-US" sz="3200" b="1" kern="100" dirty="0">
                <a:solidFill>
                  <a:schemeClr val="tx1"/>
                </a:solidFill>
                <a:uFillTx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那座山正当顶上，有一块仙石。其石有三丈六尺五寸高，有二丈四尺围圆。四面更无树木遮阴，左右倒有芝兰相衬。盖自开辟以来，每受天真地秀，日精月华，感之既久，遂有灵通之意。</a:t>
            </a:r>
            <a:r>
              <a:rPr lang="en-US" altLang="zh-CN" sz="3200" b="1" kern="100" dirty="0">
                <a:solidFill>
                  <a:schemeClr val="tx1"/>
                </a:solidFill>
                <a:uFillTx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——</a:t>
            </a:r>
            <a:r>
              <a:rPr lang="zh-CN" altLang="en-US" sz="3200" b="1" kern="100" dirty="0">
                <a:solidFill>
                  <a:schemeClr val="tx1"/>
                </a:solidFill>
                <a:uFillTx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《西游记》</a:t>
            </a:r>
            <a:endParaRPr lang="zh-CN" altLang="en-US" sz="3200" b="1" kern="100" dirty="0">
              <a:solidFill>
                <a:schemeClr val="tx1"/>
              </a:solidFill>
              <a:uFillTx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9405" y="168910"/>
            <a:ext cx="2788920" cy="95313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活动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读故事，品语言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7105" y="3816985"/>
            <a:ext cx="10257790" cy="25533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00000"/>
              </a:lnSpc>
            </a:pPr>
            <a:r>
              <a:rPr lang="en-US" sz="3200" b="1" kern="100" dirty="0">
                <a:solidFill>
                  <a:schemeClr val="tx1"/>
                </a:solidFill>
                <a:uFillTx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sz="3200" b="1" kern="100" dirty="0">
                <a:solidFill>
                  <a:schemeClr val="tx1"/>
                </a:solidFill>
                <a:uFillTx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在武夷山顶上，有一块很高很大的岩石，叫望女石。山上山下，一年四季常青，漫山遍野的果树上挂满了各种果子，果树下是一丛丛盛开的鲜花。山间，还有一条条瀑布和无数的小溪，山下是一片肥沃的土地。</a:t>
            </a:r>
            <a:endParaRPr sz="3200" b="1" kern="100" dirty="0">
              <a:solidFill>
                <a:schemeClr val="tx1"/>
              </a:solidFill>
              <a:uFillTx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457200" fontAlgn="auto">
              <a:lnSpc>
                <a:spcPct val="100000"/>
              </a:lnSpc>
            </a:pPr>
            <a:r>
              <a:rPr lang="en-US" sz="3200" b="1" kern="100" dirty="0">
                <a:solidFill>
                  <a:schemeClr val="tx1"/>
                </a:solidFill>
                <a:uFillTx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               ——</a:t>
            </a:r>
            <a:r>
              <a:rPr lang="zh-CN" altLang="en-US" sz="3200" b="1" kern="100" dirty="0">
                <a:solidFill>
                  <a:schemeClr val="tx1"/>
                </a:solidFill>
                <a:uFillTx/>
                <a:latin typeface="Calibri" panose="020F0502020204030204" charset="0"/>
                <a:ea typeface="楷体" panose="02010609060101010101" pitchFamily="49" charset="-122"/>
                <a:cs typeface="Times New Roman" panose="02020603050405020304" pitchFamily="18" charset="0"/>
              </a:rPr>
              <a:t>《武夷山和阿里山的传说》</a:t>
            </a:r>
            <a:endParaRPr lang="zh-CN" altLang="en-US" sz="3200" b="1" kern="100" dirty="0">
              <a:solidFill>
                <a:schemeClr val="tx1"/>
              </a:solidFill>
              <a:uFillTx/>
              <a:latin typeface="Calibri" panose="020F050202020403020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2460" y="86995"/>
            <a:ext cx="4726305" cy="67233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16430" y="1396365"/>
            <a:ext cx="38030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口耳相传</a:t>
            </a:r>
            <a:endParaRPr lang="zh-CN" altLang="en-US" sz="440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09445" y="3048635"/>
            <a:ext cx="38030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老百姓</a:t>
            </a:r>
            <a:endParaRPr lang="zh-CN" altLang="en-US" sz="440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03960" y="4747260"/>
            <a:ext cx="3710940" cy="11068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6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通俗易懂</a:t>
            </a:r>
            <a:endParaRPr lang="zh-CN" altLang="en-US" sz="6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72860" y="1378585"/>
            <a:ext cx="1609090" cy="9385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54705" y="4461510"/>
            <a:ext cx="5259705" cy="11068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6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人物个性鲜明</a:t>
            </a:r>
            <a:endParaRPr lang="zh-CN" altLang="en-US" sz="6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9405" y="168910"/>
            <a:ext cx="2788920" cy="95313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活动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读故事，论角色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05733" y="527279"/>
            <a:ext cx="7023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人物我会辨</a:t>
            </a:r>
            <a:endParaRPr lang="zh-CN" altLang="en-US" sz="360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71940" y="1964690"/>
            <a:ext cx="2030095" cy="20713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35" y="1974850"/>
            <a:ext cx="2051050" cy="20713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4945" y="1946910"/>
            <a:ext cx="381000" cy="1395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>
                <a:solidFill>
                  <a:schemeClr val="accent2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正面人物</a:t>
            </a:r>
            <a:endParaRPr lang="zh-CN" altLang="en-US" sz="3600">
              <a:solidFill>
                <a:schemeClr val="accent2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242040" y="1926590"/>
            <a:ext cx="381000" cy="1395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反面人物</a:t>
            </a:r>
            <a:endParaRPr lang="zh-CN" altLang="en-US" sz="3600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25825" y="1964690"/>
            <a:ext cx="1647190" cy="52197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仿宋" panose="02010609060101010101" charset="-122"/>
                <a:ea typeface="仿宋" panose="02010609060101010101" charset="-122"/>
              </a:rPr>
              <a:t>①</a:t>
            </a: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sym typeface="+mn-ea"/>
              </a:rPr>
              <a:t>孟姜女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72405" y="1946910"/>
            <a:ext cx="1621155" cy="52197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仿宋" panose="02010609060101010101" charset="-122"/>
                <a:ea typeface="仿宋" panose="02010609060101010101" charset="-122"/>
              </a:rPr>
              <a:t>②白娘子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103745" y="1926590"/>
            <a:ext cx="1988185" cy="52197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仿宋" panose="02010609060101010101" charset="-122"/>
                <a:ea typeface="仿宋" panose="02010609060101010101" charset="-122"/>
              </a:rPr>
              <a:t>③王母娘娘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25825" y="2613660"/>
            <a:ext cx="1348740" cy="52197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仿宋" panose="02010609060101010101" charset="-122"/>
                <a:ea typeface="仿宋" panose="02010609060101010101" charset="-122"/>
              </a:rPr>
              <a:t>④织女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272405" y="2613660"/>
            <a:ext cx="1287145" cy="52197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仿宋" panose="02010609060101010101" charset="-122"/>
                <a:ea typeface="仿宋" panose="02010609060101010101" charset="-122"/>
              </a:rPr>
              <a:t>⑤法海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69340" y="5920740"/>
            <a:ext cx="1656715" cy="52197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仿宋" panose="02010609060101010101" charset="-122"/>
                <a:ea typeface="仿宋" panose="02010609060101010101" charset="-122"/>
              </a:rPr>
              <a:t>⑥</a:t>
            </a: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sym typeface="+mn-ea"/>
              </a:rPr>
              <a:t>祝英台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171940" y="5337175"/>
            <a:ext cx="1645920" cy="52197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仿宋" panose="02010609060101010101" charset="-122"/>
                <a:ea typeface="仿宋" panose="02010609060101010101" charset="-122"/>
              </a:rPr>
              <a:t>⑦秦始皇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103745" y="3306445"/>
            <a:ext cx="1645920" cy="52197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仿宋" panose="02010609060101010101" charset="-122"/>
                <a:ea typeface="仿宋" panose="02010609060101010101" charset="-122"/>
              </a:rPr>
              <a:t>⑧祝员外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78865" y="4170045"/>
            <a:ext cx="1647190" cy="52197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仿宋" panose="02010609060101010101" charset="-122"/>
                <a:ea typeface="仿宋" panose="02010609060101010101" charset="-122"/>
              </a:rPr>
              <a:t>①</a:t>
            </a: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sym typeface="+mn-ea"/>
              </a:rPr>
              <a:t>孟姜女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78865" y="4753610"/>
            <a:ext cx="1647825" cy="52197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仿宋" panose="02010609060101010101" charset="-122"/>
                <a:ea typeface="仿宋" panose="02010609060101010101" charset="-122"/>
              </a:rPr>
              <a:t>②</a:t>
            </a: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sym typeface="+mn-ea"/>
              </a:rPr>
              <a:t>白娘子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69340" y="5337175"/>
            <a:ext cx="1261745" cy="52197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仿宋" panose="02010609060101010101" charset="-122"/>
                <a:ea typeface="仿宋" panose="02010609060101010101" charset="-122"/>
              </a:rPr>
              <a:t>④</a:t>
            </a: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sym typeface="+mn-ea"/>
              </a:rPr>
              <a:t>织女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171940" y="4170045"/>
            <a:ext cx="1988185" cy="52197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仿宋" panose="02010609060101010101" charset="-122"/>
                <a:ea typeface="仿宋" panose="02010609060101010101" charset="-122"/>
              </a:rPr>
              <a:t>③王母娘娘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171940" y="4753610"/>
            <a:ext cx="1287145" cy="52197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仿宋" panose="02010609060101010101" charset="-122"/>
                <a:ea typeface="仿宋" panose="02010609060101010101" charset="-122"/>
              </a:rPr>
              <a:t>⑤法海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103745" y="2613660"/>
            <a:ext cx="1612900" cy="52197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仿宋" panose="02010609060101010101" charset="-122"/>
                <a:ea typeface="仿宋" panose="02010609060101010101" charset="-122"/>
              </a:rPr>
              <a:t>⑥祝英台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425825" y="3314065"/>
            <a:ext cx="1645920" cy="52197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仿宋" panose="02010609060101010101" charset="-122"/>
                <a:ea typeface="仿宋" panose="02010609060101010101" charset="-122"/>
              </a:rPr>
              <a:t>⑦秦始皇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171940" y="5920740"/>
            <a:ext cx="1645920" cy="52197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仿宋" panose="02010609060101010101" charset="-122"/>
                <a:ea typeface="仿宋" panose="02010609060101010101" charset="-122"/>
              </a:rPr>
              <a:t>⑧祝员外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3" grpId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7" grpId="0" bldLvl="0" animBg="1"/>
      <p:bldP spid="17" grpId="1" animBg="1"/>
      <p:bldP spid="18" grpId="0" animBg="1"/>
      <p:bldP spid="18" grpId="1" animBg="1"/>
      <p:bldP spid="19" grpId="0" bldLvl="0" animBg="1"/>
      <p:bldP spid="19" grpId="1" animBg="1"/>
      <p:bldP spid="20" grpId="0" animBg="1"/>
      <p:bldP spid="20" grpId="1" animBg="1"/>
      <p:bldP spid="21" grpId="0" bldLvl="0" animBg="1"/>
      <p:bldP spid="21" grpId="1" animBg="1"/>
      <p:bldP spid="22" grpId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bldLvl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tags/tag1.xml><?xml version="1.0" encoding="utf-8"?>
<p:tagLst xmlns:p="http://schemas.openxmlformats.org/presentationml/2006/main">
  <p:tag name="KSO_WM_DIAGRAM_VIRTUALLY_FRAME" val="{&quot;height&quot;:493.15,&quot;left&quot;:25.15,&quot;top&quot;:29.9,&quot;width&quot;:907.85}"/>
</p:tagLst>
</file>

<file path=ppt/tags/tag2.xml><?xml version="1.0" encoding="utf-8"?>
<p:tagLst xmlns:p="http://schemas.openxmlformats.org/presentationml/2006/main">
  <p:tag name="KSO_WM_DIAGRAM_VIRTUALLY_FRAME" val="{&quot;height&quot;:493.15,&quot;left&quot;:25.15,&quot;top&quot;:29.9,&quot;width&quot;:907.85}"/>
</p:tagLst>
</file>

<file path=ppt/tags/tag3.xml><?xml version="1.0" encoding="utf-8"?>
<p:tagLst xmlns:p="http://schemas.openxmlformats.org/presentationml/2006/main">
  <p:tag name="KSO_WM_DIAGRAM_VIRTUALLY_FRAME" val="{&quot;height&quot;:493.15,&quot;left&quot;:25.15,&quot;top&quot;:29.9,&quot;width&quot;:907.85}"/>
</p:tagLst>
</file>

<file path=ppt/tags/tag4.xml><?xml version="1.0" encoding="utf-8"?>
<p:tagLst xmlns:p="http://schemas.openxmlformats.org/presentationml/2006/main">
  <p:tag name="KSO_WM_DIAGRAM_VIRTUALLY_FRAME" val="{&quot;height&quot;:493.15,&quot;left&quot;:25.15,&quot;top&quot;:29.9,&quot;width&quot;:907.85}"/>
</p:tagLst>
</file>

<file path=ppt/tags/tag5.xml><?xml version="1.0" encoding="utf-8"?>
<p:tagLst xmlns:p="http://schemas.openxmlformats.org/presentationml/2006/main">
  <p:tag name="COMMONDATA" val="eyJoZGlkIjoiYjk5ODM0YmMxOWJiYWQyNDU4MGIzYWRmYTA0ZmI5NDc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2931</Words>
  <Application>WPS 演示</Application>
  <PresentationFormat>宽屏</PresentationFormat>
  <Paragraphs>244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0" baseType="lpstr">
      <vt:lpstr>Arial</vt:lpstr>
      <vt:lpstr>宋体</vt:lpstr>
      <vt:lpstr>Wingdings</vt:lpstr>
      <vt:lpstr>楷体</vt:lpstr>
      <vt:lpstr>方正祥隶简体</vt:lpstr>
      <vt:lpstr>隶书</vt:lpstr>
      <vt:lpstr>方正粗黑宋简体</vt:lpstr>
      <vt:lpstr>Calibri</vt:lpstr>
      <vt:lpstr>Times New Roman</vt:lpstr>
      <vt:lpstr>仿宋</vt:lpstr>
      <vt:lpstr>微软雅黑</vt:lpstr>
      <vt:lpstr>Arial Unicode MS</vt:lpstr>
      <vt:lpstr>等线 Light</vt:lpstr>
      <vt:lpstr>等线</vt:lpstr>
      <vt:lpstr>方正粗宋简体</vt:lpstr>
      <vt:lpstr>华光楷体二_CNKI</vt:lpstr>
      <vt:lpstr>Office 主题​​</vt:lpstr>
      <vt:lpstr>PowerPoint 演示文稿</vt:lpstr>
      <vt:lpstr>PowerPoint 演示文稿</vt:lpstr>
      <vt:lpstr>我是民间故事传承人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 文轩</dc:creator>
  <cp:lastModifiedBy>biubiubiu</cp:lastModifiedBy>
  <cp:revision>46</cp:revision>
  <dcterms:created xsi:type="dcterms:W3CDTF">2022-10-16T06:09:00Z</dcterms:created>
  <dcterms:modified xsi:type="dcterms:W3CDTF">2025-01-15T01:00:12Z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A79D255B4BDD4032B591815BB4CF4A3A_13</vt:lpwstr>
  </property>
</Properties>
</file>