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23" r:id="rId2"/>
    <p:sldId id="978" r:id="rId3"/>
    <p:sldId id="2031" r:id="rId4"/>
    <p:sldId id="2032" r:id="rId5"/>
    <p:sldId id="2033" r:id="rId6"/>
    <p:sldId id="2023" r:id="rId7"/>
    <p:sldId id="2038" r:id="rId8"/>
    <p:sldId id="2039" r:id="rId9"/>
    <p:sldId id="2037" r:id="rId10"/>
    <p:sldId id="2036" r:id="rId11"/>
    <p:sldId id="1905" r:id="rId12"/>
    <p:sldId id="1907" r:id="rId13"/>
    <p:sldId id="2041" r:id="rId14"/>
    <p:sldId id="2042" r:id="rId15"/>
    <p:sldId id="1906" r:id="rId16"/>
    <p:sldId id="2040" r:id="rId17"/>
  </p:sldIdLst>
  <p:sldSz cx="9144000" cy="5143500" type="screen16x9"/>
  <p:notesSz cx="6858000" cy="9144000"/>
  <p:defaultTextStyle>
    <a:defPPr>
      <a:defRPr lang="zh-CN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32">
          <p15:clr>
            <a:srgbClr val="A4A3A4"/>
          </p15:clr>
        </p15:guide>
        <p15:guide id="2" pos="156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1">
          <p15:clr>
            <a:srgbClr val="A4A3A4"/>
          </p15:clr>
        </p15:guide>
        <p15:guide id="2" pos="225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6600"/>
    <a:srgbClr val="FFFFFF"/>
    <a:srgbClr val="0066CC"/>
    <a:srgbClr val="FFFFCC"/>
    <a:srgbClr val="CC3300"/>
    <a:srgbClr val="FF00FF"/>
    <a:srgbClr val="00B050"/>
    <a:srgbClr val="A38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3" autoAdjust="0"/>
    <p:restoredTop sz="94660"/>
  </p:normalViewPr>
  <p:slideViewPr>
    <p:cSldViewPr>
      <p:cViewPr>
        <p:scale>
          <a:sx n="60" d="100"/>
          <a:sy n="60" d="100"/>
        </p:scale>
        <p:origin x="-1560" y="-768"/>
      </p:cViewPr>
      <p:guideLst>
        <p:guide orient="horz" pos="2632"/>
        <p:guide pos="15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21"/>
        <p:guide pos="225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9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2021/5/20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1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85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8D92626-37D2-4832-BF7A-BC283494A20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178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9081417233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15967"/>
            <a:ext cx="9140190" cy="62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16" indent="-214625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26035"/>
            <a:ext cx="9130665" cy="5137785"/>
          </a:xfrm>
          <a:prstGeom prst="rect">
            <a:avLst/>
          </a:prstGeom>
        </p:spPr>
      </p:pic>
      <p:sp>
        <p:nvSpPr>
          <p:cNvPr id="17" name="TextBox 48"/>
          <p:cNvSpPr txBox="1"/>
          <p:nvPr/>
        </p:nvSpPr>
        <p:spPr>
          <a:xfrm>
            <a:off x="1713936" y="1546311"/>
            <a:ext cx="5472608" cy="992579"/>
          </a:xfrm>
          <a:prstGeom prst="rect">
            <a:avLst/>
          </a:prstGeom>
          <a:solidFill>
            <a:schemeClr val="bg1">
              <a:alpha val="45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altLang="zh-C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9  </a:t>
            </a:r>
            <a:r>
              <a:rPr lang="zh-CN" alt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古诗三首</a:t>
            </a:r>
            <a:endParaRPr lang="zh-CN" alt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动作按钮: 前进或下一项 2">
            <a:hlinkClick r:id="" action="ppaction://hlinkshowjump?jump=nextslide" highlightClick="1"/>
          </p:cNvPr>
          <p:cNvSpPr/>
          <p:nvPr/>
        </p:nvSpPr>
        <p:spPr>
          <a:xfrm>
            <a:off x="2123729" y="4556036"/>
            <a:ext cx="576064" cy="247962"/>
          </a:xfrm>
          <a:prstGeom prst="actionButtonForwardNex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1" y="49209"/>
            <a:ext cx="2599544" cy="33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1"/>
          <p:cNvSpPr txBox="1"/>
          <p:nvPr/>
        </p:nvSpPr>
        <p:spPr>
          <a:xfrm>
            <a:off x="-129" y="49208"/>
            <a:ext cx="2232248" cy="3385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kumimoji="1" lang="zh-CN" altLang="en-US" sz="1600" b="1" dirty="0" smtClean="0">
                <a:solidFill>
                  <a:schemeClr val="bg1"/>
                </a:solidFill>
              </a:rPr>
              <a:t>五年级下册语文</a:t>
            </a:r>
            <a:endParaRPr kumimoji="1"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350" y="3607616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江阴</a:t>
            </a:r>
            <a:r>
              <a:rPr lang="zh-CN" altLang="en-US" sz="1800" dirty="0" smtClean="0"/>
              <a:t>市河塘中心小学   叶英娟</a:t>
            </a:r>
            <a:endParaRPr lang="zh-CN" altLang="en-US" sz="1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" y="0"/>
            <a:ext cx="9136478" cy="5143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62540" y="3715169"/>
            <a:ext cx="1221828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14112" y="1272079"/>
            <a:ext cx="7200800" cy="267765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00FF"/>
            </a:solidFill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r>
              <a:rPr lang="zh-CN" altLang="zh-CN" sz="2800" dirty="0"/>
              <a:t>你知道这“又一年”是多少年吗</a:t>
            </a:r>
            <a:r>
              <a:rPr lang="zh-CN" altLang="zh-CN" sz="2800" dirty="0" smtClean="0"/>
              <a:t>？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zh-CN" sz="2800" dirty="0" smtClean="0"/>
              <a:t>诗人</a:t>
            </a:r>
            <a:r>
              <a:rPr lang="zh-CN" altLang="zh-CN" sz="2800" dirty="0"/>
              <a:t>陆游写这首诗的时候，中原已整整沦陷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65</a:t>
            </a:r>
            <a:r>
              <a:rPr lang="en-US" altLang="zh-CN" sz="2800" dirty="0"/>
              <a:t> </a:t>
            </a:r>
            <a:r>
              <a:rPr lang="zh-CN" altLang="zh-CN" sz="2800" dirty="0"/>
              <a:t>年了。</a:t>
            </a:r>
            <a:r>
              <a:rPr lang="en-US" altLang="zh-CN" sz="2800" dirty="0"/>
              <a:t>65 </a:t>
            </a:r>
            <a:r>
              <a:rPr lang="zh-CN" altLang="zh-CN" sz="2800" dirty="0"/>
              <a:t>年，</a:t>
            </a:r>
            <a:r>
              <a:rPr lang="en-US" altLang="zh-CN" sz="2800" dirty="0">
                <a:solidFill>
                  <a:srgbClr val="FF0000"/>
                </a:solidFill>
              </a:rPr>
              <a:t>780</a:t>
            </a:r>
            <a:r>
              <a:rPr lang="zh-CN" altLang="zh-CN" sz="2800" dirty="0"/>
              <a:t>个月；</a:t>
            </a:r>
            <a:r>
              <a:rPr lang="en-US" altLang="zh-CN" sz="2800" dirty="0"/>
              <a:t>65 </a:t>
            </a:r>
            <a:r>
              <a:rPr lang="zh-CN" altLang="zh-CN" sz="2800" dirty="0"/>
              <a:t>年，</a:t>
            </a:r>
            <a:r>
              <a:rPr lang="en-US" altLang="zh-CN" sz="2800" dirty="0">
                <a:solidFill>
                  <a:srgbClr val="FF0000"/>
                </a:solidFill>
              </a:rPr>
              <a:t>23725</a:t>
            </a:r>
            <a:r>
              <a:rPr lang="en-US" altLang="zh-CN" sz="2800" dirty="0"/>
              <a:t> </a:t>
            </a:r>
            <a:r>
              <a:rPr lang="zh-CN" altLang="zh-CN" sz="2800" dirty="0"/>
              <a:t>天啊！一年又一年的希望，一年又一年的等待，结果却是一年又一年的失望！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11560" y="315283"/>
            <a:ext cx="172819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小资料</a:t>
            </a:r>
          </a:p>
        </p:txBody>
      </p:sp>
    </p:spTree>
    <p:extLst>
      <p:ext uri="{BB962C8B-B14F-4D97-AF65-F5344CB8AC3E}">
        <p14:creationId xmlns:p14="http://schemas.microsoft.com/office/powerpoint/2010/main" val="2335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91880" y="2181906"/>
            <a:ext cx="5395135" cy="1569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indent="457189"/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因为“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胡尘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”而“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泪尽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，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  <a:p>
            <a:pPr indent="457189"/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因为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泪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”而“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望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，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  <a:p>
            <a:pPr indent="457189"/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因为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又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”引出“</a:t>
            </a:r>
            <a:r>
              <a:rPr lang="zh-CN" altLang="zh-CN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遗</a:t>
            </a:r>
            <a:r>
              <a:rPr lang="zh-CN" altLang="zh-CN" sz="3200" b="1" dirty="0">
                <a:latin typeface="楷体" pitchFamily="49" charset="-122"/>
                <a:ea typeface="楷体" pitchFamily="49" charset="-122"/>
              </a:rPr>
              <a:t>”。</a:t>
            </a:r>
            <a:endParaRPr lang="zh-CN" altLang="en-US" sz="32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5749" y="739814"/>
            <a:ext cx="8302269" cy="769439"/>
          </a:xfrm>
          <a:prstGeom prst="rect">
            <a:avLst/>
          </a:prstGeom>
          <a:ln>
            <a:noFill/>
          </a:ln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遗民泪尽胡尘里，</a:t>
            </a:r>
            <a:r>
              <a:rPr lang="zh-CN" altLang="en-US" sz="4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南望王师又一年</a:t>
            </a:r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17621" y="1795212"/>
            <a:ext cx="2960696" cy="23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6300192" y="2283718"/>
            <a:ext cx="432048" cy="0"/>
          </a:xfrm>
          <a:prstGeom prst="line">
            <a:avLst/>
          </a:prstGeom>
          <a:ln w="412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315760" y="2859782"/>
            <a:ext cx="432048" cy="0"/>
          </a:xfrm>
          <a:prstGeom prst="line">
            <a:avLst/>
          </a:prstGeom>
          <a:ln w="412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004048" y="3363838"/>
            <a:ext cx="720080" cy="0"/>
          </a:xfrm>
          <a:prstGeom prst="line">
            <a:avLst/>
          </a:prstGeom>
          <a:ln w="4127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4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4922" y="1275606"/>
            <a:ext cx="8496944" cy="279685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00FF"/>
            </a:solidFill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        </a:t>
            </a:r>
            <a:r>
              <a:rPr lang="zh-CN" altLang="zh-CN" sz="2400" dirty="0" smtClean="0"/>
              <a:t>陆游</a:t>
            </a:r>
            <a:r>
              <a:rPr lang="zh-CN" altLang="zh-CN" sz="2400" dirty="0"/>
              <a:t>一生作诗近万首，他的诗中始终承载着炽热的爱国情感。（</a:t>
            </a:r>
            <a:r>
              <a:rPr lang="en-US" altLang="zh-CN" sz="2400" dirty="0"/>
              <a:t>1177 </a:t>
            </a:r>
            <a:r>
              <a:rPr lang="zh-CN" altLang="zh-CN" sz="2400" dirty="0"/>
              <a:t>年陆游</a:t>
            </a:r>
            <a:r>
              <a:rPr lang="en-US" altLang="zh-CN" sz="2400" dirty="0"/>
              <a:t> 52 </a:t>
            </a:r>
            <a:r>
              <a:rPr lang="zh-CN" altLang="zh-CN" sz="2400" dirty="0"/>
              <a:t>岁作 《关山月》，</a:t>
            </a:r>
            <a:r>
              <a:rPr lang="en-US" altLang="zh-CN" sz="2400" dirty="0"/>
              <a:t>1186 </a:t>
            </a:r>
            <a:r>
              <a:rPr lang="zh-CN" altLang="zh-CN" sz="2400" dirty="0"/>
              <a:t>年陆游</a:t>
            </a:r>
            <a:r>
              <a:rPr lang="en-US" altLang="zh-CN" sz="2400" dirty="0"/>
              <a:t> 61 </a:t>
            </a:r>
            <a:r>
              <a:rPr lang="zh-CN" altLang="zh-CN" sz="2400" dirty="0"/>
              <a:t>岁作 《书愤》，</a:t>
            </a:r>
            <a:r>
              <a:rPr lang="en-US" altLang="zh-CN" sz="2400" dirty="0"/>
              <a:t>1192 </a:t>
            </a:r>
            <a:r>
              <a:rPr lang="zh-CN" altLang="zh-CN" sz="2400" dirty="0"/>
              <a:t>年陆游</a:t>
            </a:r>
            <a:r>
              <a:rPr lang="en-US" altLang="zh-CN" sz="2400" dirty="0"/>
              <a:t>67 </a:t>
            </a:r>
            <a:r>
              <a:rPr lang="zh-CN" altLang="zh-CN" sz="2400" dirty="0"/>
              <a:t>岁作 《十一月四日风雨大作》，</a:t>
            </a:r>
            <a:r>
              <a:rPr lang="en-US" altLang="zh-CN" sz="2400" dirty="0"/>
              <a:t>1193 </a:t>
            </a:r>
            <a:r>
              <a:rPr lang="zh-CN" altLang="zh-CN" sz="2400" dirty="0"/>
              <a:t>年诗人</a:t>
            </a:r>
            <a:r>
              <a:rPr lang="en-US" altLang="zh-CN" sz="2400" dirty="0"/>
              <a:t>68 </a:t>
            </a:r>
            <a:r>
              <a:rPr lang="zh-CN" altLang="zh-CN" sz="2400" dirty="0"/>
              <a:t>岁作《秋夜将晓出篱门迎凉有感》，</a:t>
            </a:r>
            <a:r>
              <a:rPr lang="en-US" altLang="zh-CN" sz="2400" dirty="0"/>
              <a:t>1210 </a:t>
            </a:r>
            <a:r>
              <a:rPr lang="zh-CN" altLang="zh-CN" sz="2400" dirty="0"/>
              <a:t>年诗人</a:t>
            </a:r>
            <a:r>
              <a:rPr lang="en-US" altLang="zh-CN" sz="2400" dirty="0"/>
              <a:t> 85 </a:t>
            </a:r>
            <a:r>
              <a:rPr lang="zh-CN" altLang="zh-CN" sz="2400" dirty="0"/>
              <a:t>岁作绝笔诗《示儿》。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11560" y="315283"/>
            <a:ext cx="172819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小资料</a:t>
            </a:r>
          </a:p>
        </p:txBody>
      </p:sp>
    </p:spTree>
    <p:extLst>
      <p:ext uri="{BB962C8B-B14F-4D97-AF65-F5344CB8AC3E}">
        <p14:creationId xmlns:p14="http://schemas.microsoft.com/office/powerpoint/2010/main" val="38814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2458" y="987574"/>
            <a:ext cx="8332029" cy="2369878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en-US" altLang="zh-CN" sz="3200" b="1" dirty="0" smtClean="0">
              <a:latin typeface="黑体" pitchFamily="49" charset="-122"/>
              <a:ea typeface="黑体" pitchFamily="49" charset="-122"/>
            </a:endParaRPr>
          </a:p>
          <a:p>
            <a:endParaRPr lang="en-US" altLang="zh-CN" sz="3200" b="1" dirty="0" smtClean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sz="2800" dirty="0"/>
              <a:t>1</a:t>
            </a:r>
            <a:r>
              <a:rPr lang="zh-CN" altLang="zh-CN" sz="2800" dirty="0"/>
              <a:t>、有感情背诵《秋夜将晓出篱门迎凉有感》</a:t>
            </a:r>
            <a:r>
              <a:rPr lang="zh-CN" altLang="zh-CN" sz="2800" dirty="0" smtClean="0"/>
              <a:t>。</a:t>
            </a:r>
            <a:endParaRPr lang="en-US" altLang="zh-CN" sz="2800" dirty="0" smtClean="0"/>
          </a:p>
          <a:p>
            <a:endParaRPr lang="zh-CN" altLang="zh-CN" sz="2800" dirty="0"/>
          </a:p>
          <a:p>
            <a:r>
              <a:rPr lang="en-US" altLang="zh-CN" sz="2800" dirty="0"/>
              <a:t>2</a:t>
            </a:r>
            <a:r>
              <a:rPr lang="zh-CN" altLang="zh-CN" sz="2800" dirty="0"/>
              <a:t>、跟着视频歌曲吟唱《秋夜将晓出篱门迎凉有感》。</a:t>
            </a:r>
          </a:p>
        </p:txBody>
      </p:sp>
    </p:spTree>
    <p:extLst>
      <p:ext uri="{BB962C8B-B14F-4D97-AF65-F5344CB8AC3E}">
        <p14:creationId xmlns:p14="http://schemas.microsoft.com/office/powerpoint/2010/main" val="4332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8084" y="699542"/>
            <a:ext cx="1984657" cy="138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istrator\Desktop\src=http___www_51wendang_com_pic_018686bb00608630501f1089d27635bae5ff77e4_1-810-jpg_6-1080-0-0-1080_jpg&amp;refer=http___www_51wend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1" y="2538179"/>
            <a:ext cx="1714281" cy="116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"/>
          <p:cNvSpPr txBox="1"/>
          <p:nvPr/>
        </p:nvSpPr>
        <p:spPr>
          <a:xfrm>
            <a:off x="2000815" y="976531"/>
            <a:ext cx="2890961" cy="58477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从军行</a:t>
            </a:r>
            <a:endParaRPr lang="zh-CN" altLang="en-US" sz="3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1223628" y="2086426"/>
            <a:ext cx="5326404" cy="58477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秋夜将晓出篱门迎凉有感</a:t>
            </a: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2960165" y="2169558"/>
            <a:ext cx="108012" cy="501641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186507" y="2169557"/>
            <a:ext cx="108012" cy="501641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"/>
          <p:cNvSpPr txBox="1"/>
          <p:nvPr/>
        </p:nvSpPr>
        <p:spPr>
          <a:xfrm>
            <a:off x="1619671" y="3122130"/>
            <a:ext cx="4234189" cy="58477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闻官军收河南河北</a:t>
            </a:r>
            <a:endParaRPr lang="zh-CN" altLang="en-US" sz="3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1779662"/>
            <a:ext cx="5616624" cy="891537"/>
          </a:xfrm>
          <a:prstGeom prst="rec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35133" y="1849835"/>
            <a:ext cx="4968552" cy="1141085"/>
          </a:xfrm>
          <a:prstGeom prst="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1793" y="3850528"/>
            <a:ext cx="9497434" cy="646329"/>
          </a:xfrm>
          <a:prstGeom prst="rect">
            <a:avLst/>
          </a:prstGeom>
          <a:noFill/>
          <a:ln w="12700" cmpd="sng">
            <a:noFill/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indent="457189"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读前两句诗，借助</a:t>
            </a:r>
            <a:r>
              <a:rPr lang="zh-CN" altLang="en-US" sz="2400" kern="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注释想一想，你仿佛看到了什么画面？</a:t>
            </a:r>
            <a:endParaRPr lang="zh-CN" altLang="en-US" sz="2400" kern="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275607"/>
            <a:ext cx="1599418" cy="2305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303606"/>
            <a:ext cx="3821356" cy="32778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秋夜将晓出篱门迎凉有感</a:t>
            </a: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latin typeface="Adobe 楷体 Std R" pitchFamily="18" charset="-122"/>
                <a:ea typeface="Adobe 楷体 Std R" pitchFamily="18" charset="-122"/>
              </a:rPr>
              <a:t>宋 陆游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三万里河东入</a:t>
            </a:r>
            <a:r>
              <a:rPr lang="zh-CN" altLang="en-US" sz="2400" b="1" dirty="0" smtClean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海，</a:t>
            </a:r>
            <a:endParaRPr lang="en-US" altLang="zh-CN" sz="2400" b="1" dirty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五千仞岳上摩天。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Adobe 楷体 Std R" pitchFamily="18" charset="-122"/>
                <a:ea typeface="Adobe 楷体 Std R" pitchFamily="18" charset="-122"/>
              </a:rPr>
              <a:t>遗民泪尽胡尘</a:t>
            </a:r>
            <a:r>
              <a:rPr lang="zh-CN" altLang="en-US" sz="2400" b="1" dirty="0" smtClean="0">
                <a:latin typeface="Adobe 楷体 Std R" pitchFamily="18" charset="-122"/>
                <a:ea typeface="Adobe 楷体 Std R" pitchFamily="18" charset="-122"/>
              </a:rPr>
              <a:t>里，</a:t>
            </a:r>
            <a:endParaRPr lang="en-US" altLang="zh-CN" sz="2400" b="1" dirty="0">
              <a:latin typeface="Adobe 楷体 Std R" pitchFamily="18" charset="-122"/>
              <a:ea typeface="Adobe 楷体 Std R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Adobe 楷体 Std R" pitchFamily="18" charset="-122"/>
                <a:ea typeface="Adobe 楷体 Std R" pitchFamily="18" charset="-122"/>
              </a:rPr>
              <a:t>南望王师又一年。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72200" y="372855"/>
            <a:ext cx="21059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rgbClr val="FF0000"/>
                </a:solidFill>
              </a:rPr>
              <a:t>[</a:t>
            </a:r>
            <a:r>
              <a:rPr lang="zh-CN" altLang="en-US" sz="1800" b="1" dirty="0">
                <a:solidFill>
                  <a:srgbClr val="FF0000"/>
                </a:solidFill>
              </a:rPr>
              <a:t>三万里河</a:t>
            </a:r>
            <a:r>
              <a:rPr lang="en-US" altLang="zh-CN" sz="1800" b="1" dirty="0">
                <a:solidFill>
                  <a:srgbClr val="FF0000"/>
                </a:solidFill>
              </a:rPr>
              <a:t>]</a:t>
            </a:r>
            <a:r>
              <a:rPr lang="zh-CN" altLang="en-US" sz="1800" dirty="0"/>
              <a:t>指黄河。“三万里”形容很长</a:t>
            </a:r>
            <a:r>
              <a:rPr lang="zh-CN" altLang="en-US" sz="1800" dirty="0" smtClean="0"/>
              <a:t>。</a:t>
            </a:r>
            <a:endParaRPr lang="en-US" altLang="zh-CN" sz="1800" dirty="0" smtClean="0"/>
          </a:p>
          <a:p>
            <a:endParaRPr lang="en-US" altLang="zh-CN" sz="1800" dirty="0" smtClean="0"/>
          </a:p>
          <a:p>
            <a:r>
              <a:rPr lang="en-US" altLang="zh-CN" sz="1800" b="1" dirty="0" smtClean="0">
                <a:solidFill>
                  <a:srgbClr val="FF0000"/>
                </a:solidFill>
              </a:rPr>
              <a:t>[</a:t>
            </a:r>
            <a:r>
              <a:rPr lang="zh-CN" altLang="en-US" sz="1800" b="1" dirty="0">
                <a:solidFill>
                  <a:srgbClr val="FF0000"/>
                </a:solidFill>
              </a:rPr>
              <a:t>五千仞岳</a:t>
            </a:r>
            <a:r>
              <a:rPr lang="en-US" altLang="zh-CN" sz="1800" b="1" dirty="0">
                <a:solidFill>
                  <a:srgbClr val="FF0000"/>
                </a:solidFill>
              </a:rPr>
              <a:t>]</a:t>
            </a:r>
            <a:r>
              <a:rPr lang="zh-CN" altLang="en-US" sz="1800" dirty="0"/>
              <a:t>指华山。“仞</a:t>
            </a:r>
            <a:r>
              <a:rPr lang="en-US" altLang="zh-CN" sz="1800" dirty="0"/>
              <a:t>"</a:t>
            </a:r>
            <a:r>
              <a:rPr lang="zh-CN" altLang="en-US" sz="1800" dirty="0"/>
              <a:t>长度单位。“五千仞”形容很高</a:t>
            </a:r>
            <a:r>
              <a:rPr lang="zh-CN" altLang="en-US" sz="1800" dirty="0" smtClean="0"/>
              <a:t>。</a:t>
            </a:r>
            <a:endParaRPr lang="en-US" altLang="zh-CN" sz="1800" dirty="0" smtClean="0"/>
          </a:p>
          <a:p>
            <a:endParaRPr lang="en-US" altLang="zh-CN" sz="1800" dirty="0" smtClean="0"/>
          </a:p>
          <a:p>
            <a:r>
              <a:rPr lang="en-US" altLang="zh-CN" sz="1800" b="1" dirty="0" smtClean="0">
                <a:solidFill>
                  <a:srgbClr val="FF0000"/>
                </a:solidFill>
              </a:rPr>
              <a:t>[</a:t>
            </a:r>
            <a:r>
              <a:rPr lang="zh-CN" altLang="en-US" sz="1800" b="1" dirty="0">
                <a:solidFill>
                  <a:srgbClr val="FF0000"/>
                </a:solidFill>
              </a:rPr>
              <a:t>摩天</a:t>
            </a:r>
            <a:r>
              <a:rPr lang="en-US" altLang="zh-CN" sz="1800" b="1" dirty="0">
                <a:solidFill>
                  <a:srgbClr val="FF0000"/>
                </a:solidFill>
              </a:rPr>
              <a:t>]</a:t>
            </a:r>
            <a:r>
              <a:rPr lang="zh-CN" altLang="en-US" sz="1800" dirty="0"/>
              <a:t>碰到天，形容极高。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3707904" y="1779662"/>
            <a:ext cx="3985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736746" y="2399184"/>
            <a:ext cx="3985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812360" y="699542"/>
            <a:ext cx="3985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812360" y="1779662"/>
            <a:ext cx="3985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11561" y="201788"/>
            <a:ext cx="8352928" cy="836765"/>
          </a:xfrm>
          <a:prstGeom prst="rect">
            <a:avLst/>
          </a:prstGeom>
          <a:ln>
            <a:solidFill>
              <a:srgbClr val="0000FF"/>
            </a:solidFill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三万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里长的黄河奔腾向东流入大海。</a:t>
            </a:r>
          </a:p>
        </p:txBody>
      </p:sp>
    </p:spTree>
    <p:extLst>
      <p:ext uri="{BB962C8B-B14F-4D97-AF65-F5344CB8AC3E}">
        <p14:creationId xmlns:p14="http://schemas.microsoft.com/office/powerpoint/2010/main" val="22367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8"/>
            <a:ext cx="9144000" cy="513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86681" y="36124"/>
            <a:ext cx="8136904" cy="836765"/>
          </a:xfrm>
          <a:prstGeom prst="rect">
            <a:avLst/>
          </a:prstGeom>
          <a:ln>
            <a:solidFill>
              <a:srgbClr val="0000FF"/>
            </a:solidFill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千仞高的华山耸入</a:t>
            </a:r>
            <a:r>
              <a:rPr lang="zh-CN" alt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云霄触青天</a:t>
            </a:r>
            <a:r>
              <a:rPr lang="zh-CN" alt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432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" y="0"/>
            <a:ext cx="9136478" cy="5143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408391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壮丽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5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05166" y="3616699"/>
            <a:ext cx="8208912" cy="1477325"/>
          </a:xfrm>
          <a:prstGeom prst="rect">
            <a:avLst/>
          </a:prstGeom>
          <a:noFill/>
          <a:ln w="12700" cmpd="sng">
            <a:noFill/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indent="457189">
              <a:lnSpc>
                <a:spcPct val="150000"/>
              </a:lnSpc>
              <a:defRPr/>
            </a:pPr>
            <a:r>
              <a:rPr lang="zh-CN" altLang="en-US" sz="2000" kern="0" dirty="0">
                <a:latin typeface="Adobe 黑体 Std R" pitchFamily="34" charset="-122"/>
                <a:ea typeface="Adobe 黑体 Std R" pitchFamily="34" charset="-122"/>
              </a:rPr>
              <a:t> </a:t>
            </a:r>
            <a:r>
              <a:rPr lang="zh-CN" altLang="en-US" sz="2000" b="1" kern="0" dirty="0" smtClean="0">
                <a:latin typeface="Adobe 黑体 Std R" pitchFamily="34" charset="-122"/>
                <a:ea typeface="Adobe 黑体 Std R" pitchFamily="34" charset="-122"/>
              </a:rPr>
              <a:t>读后两</a:t>
            </a:r>
            <a:r>
              <a:rPr lang="zh-CN" altLang="en-US" sz="2000" b="1" kern="0" dirty="0">
                <a:latin typeface="Adobe 黑体 Std R" pitchFamily="34" charset="-122"/>
                <a:ea typeface="Adobe 黑体 Std R" pitchFamily="34" charset="-122"/>
              </a:rPr>
              <a:t>句诗，借助</a:t>
            </a:r>
            <a:r>
              <a:rPr lang="zh-CN" altLang="en-US" sz="2000" b="1" kern="0" dirty="0" smtClean="0">
                <a:latin typeface="Adobe 黑体 Std R" pitchFamily="34" charset="-122"/>
                <a:ea typeface="Adobe 黑体 Std R" pitchFamily="34" charset="-122"/>
              </a:rPr>
              <a:t>注释说说诗句意思。思考：</a:t>
            </a:r>
            <a:r>
              <a:rPr lang="zh-CN" altLang="zh-CN" sz="2000" b="1" dirty="0">
                <a:latin typeface="Adobe 黑体 Std R" pitchFamily="34" charset="-122"/>
                <a:ea typeface="Adobe 黑体 Std R" pitchFamily="34" charset="-122"/>
              </a:rPr>
              <a:t>哪些字眼打动了你</a:t>
            </a:r>
            <a:r>
              <a:rPr lang="zh-CN" altLang="zh-CN" sz="2000" b="1" dirty="0" smtClean="0">
                <a:latin typeface="Adobe 黑体 Std R" pitchFamily="34" charset="-122"/>
                <a:ea typeface="Adobe 黑体 Std R" pitchFamily="34" charset="-122"/>
              </a:rPr>
              <a:t>？</a:t>
            </a:r>
            <a:r>
              <a:rPr lang="en-US" altLang="zh-CN" sz="2000" b="1" dirty="0" smtClean="0">
                <a:latin typeface="Adobe 黑体 Std R" pitchFamily="34" charset="-122"/>
                <a:ea typeface="Adobe 黑体 Std R" pitchFamily="34" charset="-122"/>
              </a:rPr>
              <a:t>   </a:t>
            </a:r>
          </a:p>
          <a:p>
            <a:pPr indent="457189">
              <a:lnSpc>
                <a:spcPct val="150000"/>
              </a:lnSpc>
              <a:defRPr/>
            </a:pPr>
            <a:r>
              <a:rPr lang="en-US" altLang="zh-CN" sz="2000" b="1" dirty="0">
                <a:latin typeface="Adobe 黑体 Std R" pitchFamily="34" charset="-122"/>
                <a:ea typeface="Adobe 黑体 Std R" pitchFamily="34" charset="-122"/>
              </a:rPr>
              <a:t> </a:t>
            </a:r>
            <a:r>
              <a:rPr lang="zh-CN" altLang="zh-CN" sz="2000" b="1" dirty="0" smtClean="0">
                <a:latin typeface="Adobe 黑体 Std R" pitchFamily="34" charset="-122"/>
                <a:ea typeface="Adobe 黑体 Std R" pitchFamily="34" charset="-122"/>
              </a:rPr>
              <a:t>打动</a:t>
            </a:r>
            <a:r>
              <a:rPr lang="zh-CN" altLang="zh-CN" sz="2000" b="1" dirty="0">
                <a:latin typeface="Adobe 黑体 Std R" pitchFamily="34" charset="-122"/>
                <a:ea typeface="Adobe 黑体 Std R" pitchFamily="34" charset="-122"/>
              </a:rPr>
              <a:t>你的字词在情感上又有什么关联？</a:t>
            </a:r>
            <a:endParaRPr lang="zh-CN" altLang="en-US" sz="2000" b="1" dirty="0">
              <a:latin typeface="Adobe 黑体 Std R" pitchFamily="34" charset="-122"/>
              <a:ea typeface="Adobe 黑体 Std R" pitchFamily="34" charset="-122"/>
            </a:endParaRPr>
          </a:p>
          <a:p>
            <a:pPr indent="457189">
              <a:lnSpc>
                <a:spcPct val="150000"/>
              </a:lnSpc>
              <a:defRPr/>
            </a:pPr>
            <a:endParaRPr lang="zh-CN" altLang="en-US" sz="2000" kern="0" dirty="0"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275607"/>
            <a:ext cx="1599418" cy="2305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303606"/>
            <a:ext cx="3821356" cy="32778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秋夜将晓出篱门迎凉有感</a:t>
            </a: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latin typeface="Adobe 楷体 Std R" pitchFamily="18" charset="-122"/>
                <a:ea typeface="Adobe 楷体 Std R" pitchFamily="18" charset="-122"/>
              </a:rPr>
              <a:t>宋 陆游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Adobe 楷体 Std R" pitchFamily="18" charset="-122"/>
                <a:ea typeface="Adobe 楷体 Std R" pitchFamily="18" charset="-122"/>
              </a:rPr>
              <a:t>三万里河东入</a:t>
            </a:r>
            <a:r>
              <a:rPr lang="zh-CN" altLang="en-US" sz="2400" b="1" dirty="0" smtClean="0">
                <a:latin typeface="Adobe 楷体 Std R" pitchFamily="18" charset="-122"/>
                <a:ea typeface="Adobe 楷体 Std R" pitchFamily="18" charset="-122"/>
              </a:rPr>
              <a:t>海，</a:t>
            </a:r>
            <a:endParaRPr lang="en-US" altLang="zh-CN" sz="2400" b="1" dirty="0">
              <a:latin typeface="Adobe 楷体 Std R" pitchFamily="18" charset="-122"/>
              <a:ea typeface="Adobe 楷体 Std R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Adobe 楷体 Std R" pitchFamily="18" charset="-122"/>
                <a:ea typeface="Adobe 楷体 Std R" pitchFamily="18" charset="-122"/>
              </a:rPr>
              <a:t>五千仞岳上摩天。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遗民泪尽胡尘</a:t>
            </a:r>
            <a:r>
              <a:rPr lang="zh-CN" altLang="en-US" sz="2400" b="1" dirty="0" smtClean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里，</a:t>
            </a:r>
            <a:endParaRPr lang="en-US" altLang="zh-CN" sz="2400" b="1" dirty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南望王师又一年。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9599" y="303606"/>
            <a:ext cx="22322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遗民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】</a:t>
            </a:r>
            <a:r>
              <a:rPr lang="zh-CN" altLang="en-US" sz="2000" dirty="0" smtClean="0">
                <a:solidFill>
                  <a:schemeClr val="tx2"/>
                </a:solidFill>
              </a:rPr>
              <a:t>指</a:t>
            </a:r>
            <a:r>
              <a:rPr lang="zh-CN" altLang="en-US" sz="2000" dirty="0">
                <a:solidFill>
                  <a:schemeClr val="tx2"/>
                </a:solidFill>
              </a:rPr>
              <a:t>在金统治地区的原宋朝百姓</a:t>
            </a:r>
            <a:r>
              <a:rPr lang="zh-CN" altLang="en-US" sz="2000" dirty="0" smtClean="0">
                <a:solidFill>
                  <a:schemeClr val="tx2"/>
                </a:solidFill>
              </a:rPr>
              <a:t>。</a:t>
            </a:r>
            <a:endParaRPr lang="en-US" altLang="zh-CN" sz="20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胡尘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】</a:t>
            </a:r>
            <a:r>
              <a:rPr lang="zh-CN" altLang="en-US" sz="2000" dirty="0" smtClean="0">
                <a:solidFill>
                  <a:schemeClr val="tx2"/>
                </a:solidFill>
              </a:rPr>
              <a:t>指</a:t>
            </a:r>
            <a:r>
              <a:rPr lang="zh-CN" altLang="en-US" sz="2000" dirty="0">
                <a:solidFill>
                  <a:schemeClr val="tx2"/>
                </a:solidFill>
              </a:rPr>
              <a:t>金统治地区的风沙，这里借指金政权</a:t>
            </a:r>
            <a:r>
              <a:rPr lang="zh-CN" altLang="en-US" sz="2000" dirty="0" smtClean="0">
                <a:solidFill>
                  <a:schemeClr val="tx2"/>
                </a:solidFill>
              </a:rPr>
              <a:t>。</a:t>
            </a:r>
            <a:endParaRPr lang="en-US" altLang="zh-CN" sz="2000" dirty="0" smtClean="0">
              <a:solidFill>
                <a:schemeClr val="tx2"/>
              </a:solidFill>
            </a:endParaRPr>
          </a:p>
          <a:p>
            <a:endParaRPr lang="en-US" altLang="zh-CN" sz="2000" dirty="0" smtClean="0">
              <a:solidFill>
                <a:schemeClr val="tx2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王师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】</a:t>
            </a:r>
            <a:r>
              <a:rPr lang="zh-CN" altLang="en-US" sz="2000" dirty="0" smtClean="0">
                <a:solidFill>
                  <a:schemeClr val="tx2"/>
                </a:solidFill>
              </a:rPr>
              <a:t>指</a:t>
            </a:r>
            <a:r>
              <a:rPr lang="zh-CN" altLang="en-US" sz="2000" dirty="0">
                <a:solidFill>
                  <a:schemeClr val="tx2"/>
                </a:solidFill>
              </a:rPr>
              <a:t>南宋朝廷的军队。</a:t>
            </a:r>
          </a:p>
        </p:txBody>
      </p:sp>
    </p:spTree>
    <p:extLst>
      <p:ext uri="{BB962C8B-B14F-4D97-AF65-F5344CB8AC3E}">
        <p14:creationId xmlns:p14="http://schemas.microsoft.com/office/powerpoint/2010/main" val="28003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金兵烧杀视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339502"/>
            <a:ext cx="7388012" cy="41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39752" y="1471028"/>
            <a:ext cx="5400599" cy="1200327"/>
          </a:xfrm>
          <a:prstGeom prst="rect">
            <a:avLst/>
          </a:prstGeom>
          <a:noFill/>
          <a:ln w="12700" cmpd="sng">
            <a:noFill/>
            <a:prstDash val="dashDot"/>
          </a:ln>
        </p:spPr>
        <p:txBody>
          <a:bodyPr wrap="square" lIns="91438" tIns="45719" rIns="91438" bIns="45719">
            <a:spAutoFit/>
          </a:bodyPr>
          <a:lstStyle/>
          <a:p>
            <a:pPr indent="457189">
              <a:lnSpc>
                <a:spcPct val="150000"/>
              </a:lnSpc>
              <a:defRPr/>
            </a:pPr>
            <a:r>
              <a:rPr lang="zh-CN" altLang="en-US" sz="4800" b="1" kern="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遗民泪尽胡尘里</a:t>
            </a:r>
            <a:endParaRPr lang="zh-CN" altLang="en-US" sz="4800" b="1" kern="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275607"/>
            <a:ext cx="1599418" cy="2305819"/>
          </a:xfrm>
          <a:prstGeom prst="rect">
            <a:avLst/>
          </a:prstGeom>
        </p:spPr>
      </p:pic>
      <p:pic>
        <p:nvPicPr>
          <p:cNvPr id="4098" name="Picture 2" descr="C:\Users\zhangye\Desktop\语文要素标志\未标题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600" b="53302"/>
          <a:stretch/>
        </p:blipFill>
        <p:spPr bwMode="auto">
          <a:xfrm>
            <a:off x="1547665" y="2363004"/>
            <a:ext cx="5467990" cy="2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2339752" y="1275607"/>
            <a:ext cx="1728192" cy="1584175"/>
          </a:xfrm>
          <a:prstGeom prst="ellipse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339752" y="1471028"/>
            <a:ext cx="1728192" cy="1388754"/>
          </a:xfrm>
          <a:prstGeom prst="ellipse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46116" y="2363004"/>
            <a:ext cx="1221828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· 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6745" y="2888931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b="1" dirty="0">
                <a:solidFill>
                  <a:srgbClr val="FF0000"/>
                </a:solidFill>
              </a:rPr>
              <a:t>他们是没有自己祖国保护的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人民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；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zh-CN" altLang="zh-CN" sz="2400" b="1" dirty="0" smtClean="0">
                <a:solidFill>
                  <a:srgbClr val="FF0000"/>
                </a:solidFill>
              </a:rPr>
              <a:t>他们</a:t>
            </a:r>
            <a:r>
              <a:rPr lang="zh-CN" altLang="zh-CN" sz="2400" b="1" dirty="0">
                <a:solidFill>
                  <a:srgbClr val="FF0000"/>
                </a:solidFill>
              </a:rPr>
              <a:t>是任人宰割、任人欺压的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人民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281660" y="1059582"/>
            <a:ext cx="1370460" cy="1800200"/>
          </a:xfrm>
          <a:prstGeom prst="ellipse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4250881" y="2525420"/>
            <a:ext cx="1082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12" idx="7"/>
          </p:cNvCxnSpPr>
          <p:nvPr/>
        </p:nvCxnSpPr>
        <p:spPr>
          <a:xfrm flipV="1">
            <a:off x="4792095" y="1323215"/>
            <a:ext cx="659326" cy="456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451421" y="771550"/>
            <a:ext cx="1994415" cy="779888"/>
          </a:xfrm>
          <a:prstGeom prst="rec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5451421" y="10859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chemeClr val="accent1"/>
                </a:solidFill>
              </a:rPr>
              <a:t>泪落？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3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9" grpId="0"/>
    </p:bldLst>
  </p:timing>
</p:sld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全屏显示(16:9)</PresentationFormat>
  <Paragraphs>56</Paragraphs>
  <Slides>16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《七彩课堂》课件模板（新）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2017-03-17T02:28:00Z</dcterms:created>
  <dcterms:modified xsi:type="dcterms:W3CDTF">2021-05-20T18:35:40Z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2052-10.8.2.6948</vt:lpwstr>
  </property>
</Properties>
</file>