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76" r:id="rId2"/>
    <p:sldId id="1282" r:id="rId3"/>
    <p:sldId id="1277" r:id="rId4"/>
    <p:sldId id="1293" r:id="rId5"/>
    <p:sldId id="1250" r:id="rId6"/>
    <p:sldId id="1248" r:id="rId7"/>
    <p:sldId id="1251" r:id="rId8"/>
    <p:sldId id="1294" r:id="rId9"/>
    <p:sldId id="1279" r:id="rId10"/>
    <p:sldId id="1280" r:id="rId11"/>
    <p:sldId id="1285" r:id="rId12"/>
    <p:sldId id="1295" r:id="rId13"/>
    <p:sldId id="1284" r:id="rId14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17"/>
    </p:embeddedFont>
    <p:embeddedFont>
      <p:font typeface="方正姚体" panose="02010601030101010101" pitchFamily="2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楷体" panose="02010609060101010101" pitchFamily="49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华文中宋" panose="02010600040101010101" pitchFamily="2" charset="-122"/>
      <p:regular r:id="rId27"/>
    </p:embeddedFont>
    <p:embeddedFont>
      <p:font typeface="华文细黑" panose="02010600040101010101" pitchFamily="2" charset="-122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0000"/>
    <a:srgbClr val="FF00FF"/>
    <a:srgbClr val="EAEAEA"/>
    <a:srgbClr val="0000FF"/>
    <a:srgbClr val="A38302"/>
    <a:srgbClr val="FEFCDE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1" autoAdjust="0"/>
    <p:restoredTop sz="94411" autoAdjust="0"/>
  </p:normalViewPr>
  <p:slideViewPr>
    <p:cSldViewPr>
      <p:cViewPr>
        <p:scale>
          <a:sx n="100" d="100"/>
          <a:sy n="100" d="100"/>
        </p:scale>
        <p:origin x="-654" y="198"/>
      </p:cViewPr>
      <p:guideLst>
        <p:guide orient="horz" pos="3094"/>
        <p:guide pos="570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346"/>
        <p:guide pos="22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88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8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8116"/>
            <a:ext cx="2743200" cy="365227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8116"/>
            <a:ext cx="4114800" cy="3652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8116"/>
            <a:ext cx="2743200" cy="365227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5460"/>
            <a:ext cx="6400443" cy="1314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485"/>
            <a:ext cx="8229481" cy="3395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512"/>
            <a:ext cx="915984" cy="36014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512"/>
            <a:ext cx="2771800" cy="21606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611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 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圆明园的毁灭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64970" y="1851025"/>
            <a:ext cx="687387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圆明园的毁灭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:\2345Downloads\timg.jpgtim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2410" y="489903"/>
            <a:ext cx="3821430" cy="1994535"/>
          </a:xfrm>
          <a:prstGeom prst="rect">
            <a:avLst/>
          </a:prstGeom>
        </p:spPr>
      </p:pic>
      <p:pic>
        <p:nvPicPr>
          <p:cNvPr id="4" name="图片 3" descr="8435e5dde71190ef08bbac05cf1b9d16fcfa60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40" y="490855"/>
            <a:ext cx="2068830" cy="1998345"/>
          </a:xfrm>
          <a:prstGeom prst="rect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70" y="490855"/>
            <a:ext cx="1744345" cy="1993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8030" y="1069340"/>
            <a:ext cx="6971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2000年的国际市场拍卖价就高达9000多万元人民币。</a:t>
            </a:r>
          </a:p>
        </p:txBody>
      </p:sp>
      <p:pic>
        <p:nvPicPr>
          <p:cNvPr id="14340" name="图片 14339" descr="3"/>
          <p:cNvPicPr>
            <a:picLocks noChangeAspect="1"/>
          </p:cNvPicPr>
          <p:nvPr/>
        </p:nvPicPr>
        <p:blipFill>
          <a:blip r:embed="rId5"/>
          <a:srcRect l="2934" t="7829" r="2977" b="21770"/>
          <a:stretch>
            <a:fillRect/>
          </a:stretch>
        </p:blipFill>
        <p:spPr>
          <a:xfrm>
            <a:off x="232410" y="2484755"/>
            <a:ext cx="4215130" cy="2186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540" y="2489200"/>
            <a:ext cx="3323590" cy="220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920355" y="752475"/>
            <a:ext cx="1044575" cy="3979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latin typeface="Times New Roman" panose="02020603050405020304" charset="0"/>
                <a:ea typeface="隶书" panose="02010509060101010101" pitchFamily="1" charset="-122"/>
                <a:sym typeface="+mn-ea"/>
              </a:rPr>
              <a:t>圆明园是当时世界上最大的博物馆、艺术馆 。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942080" y="15875"/>
            <a:ext cx="1259840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sz="2000">
                <a:ea typeface="宋体" panose="02010600030101010101" pitchFamily="2" charset="-122"/>
                <a:sym typeface="+mn-ea"/>
              </a:rPr>
              <a:t>价值连城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3715" y="788670"/>
            <a:ext cx="8396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ea typeface="宋体" panose="02010600030101010101" pitchFamily="2" charset="-122"/>
              </a:rPr>
              <a:t>这篇文章题为《圆明园的毁灭》，而大量的篇幅却是描写昔日的辉煌，你觉得这样写合适吗？</a:t>
            </a:r>
            <a:endParaRPr lang="zh-CN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-24130" y="389890"/>
            <a:ext cx="1286510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a typeface="宋体" panose="02010600030101010101" pitchFamily="2" charset="-122"/>
                <a:sym typeface="+mn-ea"/>
              </a:rPr>
              <a:t>美毁对比</a:t>
            </a:r>
            <a:endParaRPr lang="zh-CN" sz="2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15" y="1554480"/>
            <a:ext cx="8325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/>
            <a:r>
              <a:rPr lang="zh-CN" sz="2400" smtClean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课文</a:t>
            </a:r>
            <a:r>
              <a:rPr lang="zh-CN" sz="24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以大量的篇幅描绘圆明园昔日的辉煌，让我们更加热爱圆明园，以圆明园为骄傲。看就是这个我们引以为傲的皇家园林被英法联军肆意掠夺，践踏，这更能激起我们对侵略者的痛恨，对祖国的热爱。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144ccf70095f85bc143516a1346a99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55" y="3027045"/>
            <a:ext cx="3736975" cy="2102485"/>
          </a:xfrm>
          <a:prstGeom prst="rect">
            <a:avLst/>
          </a:prstGeom>
        </p:spPr>
      </p:pic>
      <p:pic>
        <p:nvPicPr>
          <p:cNvPr id="6" name="图片 5" descr="6023430ed294627e1b05636d6cd67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3026410"/>
            <a:ext cx="4302125" cy="2103120"/>
          </a:xfrm>
          <a:prstGeom prst="rect">
            <a:avLst/>
          </a:prstGeom>
        </p:spPr>
      </p:pic>
      <p:pic>
        <p:nvPicPr>
          <p:cNvPr id="12293" name="图片 12292" descr="qzhy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30" y="3001010"/>
            <a:ext cx="1076325" cy="2155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196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圆明园的毁灭是中国文化史上</a:t>
            </a:r>
            <a:r>
              <a:rPr lang="zh-CN" altLang="en-US" sz="54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不可估量</a:t>
            </a:r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的损失，也是世界文化史上</a:t>
            </a:r>
            <a:r>
              <a:rPr lang="zh-CN" altLang="en-US" sz="54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不可估量</a:t>
            </a:r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的损失</a:t>
            </a:r>
            <a:endParaRPr lang="zh-CN" alt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5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6560" y="874395"/>
            <a:ext cx="213106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 smtClean="0">
                <a:ea typeface="宋体" panose="02010600030101010101" pitchFamily="2" charset="-122"/>
              </a:rPr>
              <a:t>五</a:t>
            </a:r>
            <a:r>
              <a:rPr lang="zh-CN" sz="2000" b="1" dirty="0" smtClean="0">
                <a:ea typeface="宋体" panose="02010600030101010101" pitchFamily="2" charset="-122"/>
              </a:rPr>
              <a:t>、</a:t>
            </a:r>
            <a:r>
              <a:rPr lang="zh-CN" sz="2000" b="1" dirty="0">
                <a:ea typeface="宋体" panose="02010600030101010101" pitchFamily="2" charset="-122"/>
              </a:rPr>
              <a:t>小结。</a:t>
            </a:r>
          </a:p>
          <a:p>
            <a:pPr indent="0"/>
            <a:r>
              <a:rPr lang="zh-CN" sz="2000" b="1" dirty="0" smtClean="0">
                <a:ea typeface="宋体" panose="02010600030101010101" pitchFamily="2" charset="-122"/>
              </a:rPr>
              <a:t>面对帝国主义的欺凌，面对风雨中圆明园的断壁残垣，</a:t>
            </a:r>
            <a:r>
              <a:rPr lang="zh-CN" altLang="en-US" sz="2000" b="1" dirty="0" smtClean="0">
                <a:ea typeface="宋体" panose="02010600030101010101" pitchFamily="2" charset="-122"/>
              </a:rPr>
              <a:t>勿</a:t>
            </a:r>
            <a:r>
              <a:rPr lang="zh-CN" altLang="en-US" sz="2000" b="1" dirty="0">
                <a:ea typeface="宋体" panose="02010600030101010101" pitchFamily="2" charset="-122"/>
              </a:rPr>
              <a:t>忘国耻</a:t>
            </a:r>
            <a:r>
              <a:rPr lang="zh-CN" altLang="en-US" sz="2000" b="1" dirty="0" smtClean="0">
                <a:ea typeface="宋体" panose="02010600030101010101" pitchFamily="2" charset="-122"/>
              </a:rPr>
              <a:t>，</a:t>
            </a:r>
            <a:r>
              <a:rPr lang="zh-CN" sz="2000" b="1" dirty="0" smtClean="0">
                <a:ea typeface="宋体" panose="02010600030101010101" pitchFamily="2" charset="-122"/>
              </a:rPr>
              <a:t>振兴中华，自强不息，我们责无旁贷。</a:t>
            </a:r>
          </a:p>
        </p:txBody>
      </p:sp>
      <p:pic>
        <p:nvPicPr>
          <p:cNvPr id="2" name="图片 1" descr="40e53f2ec382b1ce5222af5a94897c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255" y="433705"/>
            <a:ext cx="6571615" cy="427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130" y="389890"/>
            <a:ext cx="171581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a typeface="宋体" panose="02010600030101010101" pitchFamily="2" charset="-122"/>
                <a:sym typeface="+mn-ea"/>
              </a:rPr>
              <a:t>感受毁灭之耻</a:t>
            </a:r>
            <a:endParaRPr lang="zh-CN" sz="2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1930" y="926465"/>
            <a:ext cx="5080000" cy="52629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95275"/>
            <a:r>
              <a:rPr lang="zh-CN" sz="2800" b="0" dirty="0">
                <a:ea typeface="宋体" panose="02010600030101010101" pitchFamily="2" charset="-122"/>
              </a:rPr>
              <a:t>（1</a:t>
            </a:r>
            <a:r>
              <a:rPr lang="zh-CN" sz="2800" b="0" dirty="0" smtClean="0">
                <a:ea typeface="宋体" panose="02010600030101010101" pitchFamily="2" charset="-122"/>
              </a:rPr>
              <a:t>）</a:t>
            </a:r>
            <a:r>
              <a:rPr lang="en-US" altLang="zh-CN" sz="2800" dirty="0">
                <a:ea typeface="宋体" panose="02010600030101010101" pitchFamily="2" charset="-122"/>
              </a:rPr>
              <a:t>1860</a:t>
            </a:r>
            <a:r>
              <a:rPr lang="zh-CN" altLang="en-US" sz="2800" dirty="0">
                <a:ea typeface="宋体" panose="02010600030101010101" pitchFamily="2" charset="-122"/>
              </a:rPr>
              <a:t>年</a:t>
            </a:r>
            <a:r>
              <a:rPr lang="en-US" altLang="zh-CN" sz="2800" dirty="0">
                <a:ea typeface="宋体" panose="02010600030101010101" pitchFamily="2" charset="-122"/>
              </a:rPr>
              <a:t>10</a:t>
            </a:r>
            <a:r>
              <a:rPr lang="zh-CN" altLang="en-US" sz="2800" dirty="0">
                <a:ea typeface="宋体" panose="02010600030101010101" pitchFamily="2" charset="-122"/>
              </a:rPr>
              <a:t>月</a:t>
            </a:r>
            <a:r>
              <a:rPr lang="en-US" altLang="zh-CN" sz="2800" dirty="0">
                <a:ea typeface="宋体" panose="02010600030101010101" pitchFamily="2" charset="-122"/>
              </a:rPr>
              <a:t>6</a:t>
            </a:r>
            <a:r>
              <a:rPr lang="zh-CN" altLang="en-US" sz="2800" dirty="0">
                <a:ea typeface="宋体" panose="02010600030101010101" pitchFamily="2" charset="-122"/>
              </a:rPr>
              <a:t>日，英法联军侵入北京，闯进圆明园。</a:t>
            </a:r>
            <a:r>
              <a:rPr lang="zh-CN" sz="2800" b="0" dirty="0" smtClean="0">
                <a:ea typeface="宋体" panose="02010600030101010101" pitchFamily="2" charset="-122"/>
              </a:rPr>
              <a:t>他们</a:t>
            </a:r>
            <a:r>
              <a:rPr lang="zh-CN" sz="2800" b="0" dirty="0">
                <a:ea typeface="宋体" panose="02010600030101010101" pitchFamily="2" charset="-122"/>
              </a:rPr>
              <a:t>把园内凡是能拿走的东西，</a:t>
            </a:r>
            <a:r>
              <a:rPr lang="zh-CN" sz="2800" b="0" u="sng" dirty="0">
                <a:solidFill>
                  <a:srgbClr val="0070C0"/>
                </a:solidFill>
                <a:ea typeface="宋体" panose="02010600030101010101" pitchFamily="2" charset="-122"/>
              </a:rPr>
              <a:t>统统</a:t>
            </a:r>
            <a:r>
              <a:rPr lang="zh-CN" sz="2800" b="0" dirty="0">
                <a:ea typeface="宋体" panose="02010600030101010101" pitchFamily="2" charset="-122"/>
              </a:rPr>
              <a:t>掠走；拿不动的，就用大车或牲口搬运；</a:t>
            </a:r>
            <a:r>
              <a:rPr lang="zh-CN" sz="2800" b="0" u="sng" dirty="0">
                <a:solidFill>
                  <a:srgbClr val="0070C0"/>
                </a:solidFill>
                <a:ea typeface="宋体" panose="02010600030101010101" pitchFamily="2" charset="-122"/>
              </a:rPr>
              <a:t>实在</a:t>
            </a:r>
            <a:r>
              <a:rPr lang="zh-CN" sz="2800" b="0" dirty="0">
                <a:ea typeface="宋体" panose="02010600030101010101" pitchFamily="2" charset="-122"/>
              </a:rPr>
              <a:t>运不走的，就</a:t>
            </a:r>
            <a:r>
              <a:rPr lang="zh-CN" sz="2800" b="0" u="sng" dirty="0">
                <a:solidFill>
                  <a:srgbClr val="0070C0"/>
                </a:solidFill>
                <a:ea typeface="宋体" panose="02010600030101010101" pitchFamily="2" charset="-122"/>
              </a:rPr>
              <a:t>任意</a:t>
            </a:r>
            <a:r>
              <a:rPr lang="zh-CN" sz="2800" b="0" dirty="0">
                <a:ea typeface="宋体" panose="02010600030101010101" pitchFamily="2" charset="-122"/>
              </a:rPr>
              <a:t>破坏、毁掉</a:t>
            </a:r>
            <a:r>
              <a:rPr lang="zh-CN" sz="2800" b="0" dirty="0" smtClean="0">
                <a:ea typeface="宋体" panose="02010600030101010101" pitchFamily="2" charset="-122"/>
              </a:rPr>
              <a:t>。</a:t>
            </a:r>
            <a:r>
              <a:rPr lang="zh-CN" altLang="en-US" sz="2800" dirty="0">
                <a:ea typeface="宋体" panose="02010600030101010101" pitchFamily="2" charset="-122"/>
              </a:rPr>
              <a:t>大火连烧了三天，烟云笼罩了整个北京城。我国这一园林艺术的瑰宝，建筑艺术的精华，就这样化成了一片灰烬。</a:t>
            </a:r>
          </a:p>
          <a:p>
            <a:pPr indent="295275"/>
            <a:endParaRPr lang="zh-CN" sz="2800" b="0" dirty="0">
              <a:ea typeface="宋体" panose="02010600030101010101" pitchFamily="2" charset="-122"/>
            </a:endParaRPr>
          </a:p>
          <a:p>
            <a:pPr indent="295275"/>
            <a:endParaRPr lang="zh-CN" altLang="en-US" sz="2800" b="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 descr="2f270d3dbab688229a224bf16823e0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95" y="925830"/>
            <a:ext cx="4003675" cy="2425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2109" y="224219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掠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1" y="26490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搬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0899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0798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烧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196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圆明园的毁灭是中国文化史上</a:t>
            </a:r>
            <a:r>
              <a:rPr lang="zh-CN" altLang="en-US" sz="54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不可估量</a:t>
            </a:r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的损失，也是世界文化史上</a:t>
            </a:r>
            <a:r>
              <a:rPr lang="zh-CN" altLang="en-US" sz="54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不可估量</a:t>
            </a:r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的损失</a:t>
            </a:r>
            <a:endParaRPr lang="zh-CN" alt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25074"/>
            <a:ext cx="9168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昔日</a:t>
            </a:r>
            <a:r>
              <a:rPr lang="zh-CN" altLang="en-US" sz="2800" dirty="0"/>
              <a:t>的圆明园究竟有些什么，使我们说它的毁灭有着不可估量的损失</a:t>
            </a:r>
            <a:r>
              <a:rPr lang="zh-CN" altLang="en-US" sz="2800" dirty="0" smtClean="0"/>
              <a:t>？默读</a:t>
            </a:r>
            <a:r>
              <a:rPr lang="zh-CN" altLang="en-US" sz="2800" dirty="0"/>
              <a:t>课文，结合课文二、三、四自然段说一说。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4130" y="389890"/>
            <a:ext cx="171581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a typeface="宋体" panose="02010600030101010101" pitchFamily="2" charset="-122"/>
                <a:sym typeface="+mn-ea"/>
              </a:rPr>
              <a:t>感受昔日辉煌</a:t>
            </a:r>
            <a:endParaRPr lang="zh-CN" sz="2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15766"/>
            <a:ext cx="84433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圆明园是一座举世闻名的皇家园林。</a:t>
            </a:r>
            <a:endParaRPr lang="en-US" altLang="zh-CN" sz="2800" dirty="0" smtClean="0"/>
          </a:p>
          <a:p>
            <a:r>
              <a:rPr lang="zh-CN" altLang="en-US" sz="2800" dirty="0" smtClean="0"/>
              <a:t>圆明园</a:t>
            </a:r>
            <a:r>
              <a:rPr lang="zh-CN" altLang="en-US" sz="2800" dirty="0"/>
              <a:t>不但建筑宏伟，还收藏着最珍贵的历史文物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它又是当时世界上最大</a:t>
            </a:r>
            <a:r>
              <a:rPr lang="zh-CN" altLang="en-US" sz="2800" dirty="0" smtClean="0"/>
              <a:t>的博物馆、艺术馆。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2267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BAS0003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87662"/>
            <a:ext cx="9143999" cy="3859014"/>
          </a:xfrm>
        </p:spPr>
      </p:pic>
      <p:sp>
        <p:nvSpPr>
          <p:cNvPr id="118788" name="Oval 4"/>
          <p:cNvSpPr/>
          <p:nvPr/>
        </p:nvSpPr>
        <p:spPr>
          <a:xfrm>
            <a:off x="1494324" y="2797758"/>
            <a:ext cx="685885" cy="628728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rgbClr val="FFFF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accent2"/>
                </a:solidFill>
                <a:latin typeface="Times New Roman" panose="02020603050405020304" charset="0"/>
                <a:ea typeface="方正姚体" panose="02010601030101010101" pitchFamily="2" charset="-122"/>
                <a:sym typeface="+mn-ea"/>
              </a:rPr>
              <a:t>颐和园</a:t>
            </a:r>
            <a:endParaRPr lang="zh-CN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8789" name="Oval 5"/>
          <p:cNvSpPr/>
          <p:nvPr/>
        </p:nvSpPr>
        <p:spPr>
          <a:xfrm>
            <a:off x="1427180" y="3943749"/>
            <a:ext cx="685885" cy="514414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rgbClr val="0000FF"/>
                </a:solidFill>
                <a:latin typeface="Times New Roman" panose="02020603050405020304" charset="0"/>
                <a:ea typeface="华文细黑" panose="02010600040101010101" pitchFamily="2" charset="-122"/>
                <a:sym typeface="+mn-ea"/>
              </a:rPr>
              <a:t>蔚秀园</a:t>
            </a:r>
            <a:endParaRPr lang="zh-CN" altLang="en-US" sz="1800" dirty="0">
              <a:solidFill>
                <a:srgbClr val="0000FF"/>
              </a:solidFill>
              <a:latin typeface="Times New Roman" panose="0202060305040502030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118790" name="Oval 6"/>
          <p:cNvSpPr/>
          <p:nvPr/>
        </p:nvSpPr>
        <p:spPr>
          <a:xfrm>
            <a:off x="2580724" y="3658428"/>
            <a:ext cx="685885" cy="400099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句园</a:t>
            </a:r>
            <a:endParaRPr lang="zh-CN" altLang="en-US" sz="1800" dirty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8791" name="Oval 7"/>
          <p:cNvSpPr/>
          <p:nvPr/>
        </p:nvSpPr>
        <p:spPr>
          <a:xfrm>
            <a:off x="3371702" y="4058151"/>
            <a:ext cx="685885" cy="571571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  <a:endParaRPr lang="zh-CN" altLang="en-US" sz="1050" dirty="0">
              <a:latin typeface="Arial" panose="020B0604020202020204" pitchFamily="34" charset="0"/>
            </a:endParaRPr>
          </a:p>
        </p:txBody>
      </p:sp>
      <p:sp>
        <p:nvSpPr>
          <p:cNvPr id="118792" name="Oval 8"/>
          <p:cNvSpPr/>
          <p:nvPr/>
        </p:nvSpPr>
        <p:spPr>
          <a:xfrm>
            <a:off x="2357164" y="4570183"/>
            <a:ext cx="685885" cy="4000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  <a:endParaRPr lang="zh-CN" altLang="en-US" sz="1050" dirty="0">
              <a:latin typeface="Arial" panose="020B0604020202020204" pitchFamily="34" charset="0"/>
            </a:endParaRPr>
          </a:p>
        </p:txBody>
      </p:sp>
      <p:sp>
        <p:nvSpPr>
          <p:cNvPr id="118793" name="Oval 9"/>
          <p:cNvSpPr/>
          <p:nvPr/>
        </p:nvSpPr>
        <p:spPr>
          <a:xfrm>
            <a:off x="4350357" y="4458257"/>
            <a:ext cx="685885" cy="4000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承泽园</a:t>
            </a:r>
            <a:r>
              <a:rPr lang="zh-CN" altLang="en-US" sz="180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8794" name="Oval 10"/>
          <p:cNvSpPr/>
          <p:nvPr/>
        </p:nvSpPr>
        <p:spPr>
          <a:xfrm>
            <a:off x="6343869" y="3829523"/>
            <a:ext cx="685885" cy="628728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rgbClr val="FFFF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</a:p>
        </p:txBody>
      </p:sp>
      <p:sp>
        <p:nvSpPr>
          <p:cNvPr id="118795" name="Oval 11"/>
          <p:cNvSpPr/>
          <p:nvPr/>
        </p:nvSpPr>
        <p:spPr>
          <a:xfrm>
            <a:off x="5600827" y="4229622"/>
            <a:ext cx="685885" cy="400099"/>
          </a:xfrm>
          <a:prstGeom prst="ellipse">
            <a:avLst/>
          </a:prstGeom>
          <a:solidFill>
            <a:srgbClr val="66FF66"/>
          </a:solidFill>
          <a:ln w="9525" cap="flat" cmpd="sng">
            <a:solidFill>
              <a:srgbClr val="66FF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</a:p>
        </p:txBody>
      </p:sp>
      <p:sp>
        <p:nvSpPr>
          <p:cNvPr id="118796" name="Oval 12"/>
          <p:cNvSpPr/>
          <p:nvPr/>
        </p:nvSpPr>
        <p:spPr>
          <a:xfrm rot="-2198108">
            <a:off x="7315539" y="3047107"/>
            <a:ext cx="685885" cy="400099"/>
          </a:xfrm>
          <a:prstGeom prst="ellipse">
            <a:avLst/>
          </a:prstGeom>
          <a:solidFill>
            <a:srgbClr val="CC66FF"/>
          </a:solidFill>
          <a:ln w="9525" cap="flat" cmpd="sng">
            <a:solidFill>
              <a:srgbClr val="CC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  <a:endParaRPr lang="zh-CN" altLang="zh-CN" sz="1800" dirty="0">
              <a:latin typeface="Times New Roman" panose="02020603050405020304" charset="0"/>
            </a:endParaRPr>
          </a:p>
        </p:txBody>
      </p:sp>
      <p:sp>
        <p:nvSpPr>
          <p:cNvPr id="118797" name="Oval 13"/>
          <p:cNvSpPr/>
          <p:nvPr/>
        </p:nvSpPr>
        <p:spPr>
          <a:xfrm rot="-2198108">
            <a:off x="6822045" y="1362865"/>
            <a:ext cx="685885" cy="400099"/>
          </a:xfrm>
          <a:prstGeom prst="ellipse">
            <a:avLst/>
          </a:prstGeom>
          <a:solidFill>
            <a:srgbClr val="CC66FF"/>
          </a:solidFill>
          <a:ln w="9525" cap="flat" cmpd="sng">
            <a:solidFill>
              <a:srgbClr val="CC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  <a:endParaRPr lang="zh-CN" altLang="zh-CN" sz="1800" dirty="0">
              <a:latin typeface="Times New Roman" panose="02020603050405020304" charset="0"/>
            </a:endParaRPr>
          </a:p>
        </p:txBody>
      </p:sp>
      <p:sp>
        <p:nvSpPr>
          <p:cNvPr id="118798" name="Oval 14"/>
          <p:cNvSpPr/>
          <p:nvPr/>
        </p:nvSpPr>
        <p:spPr>
          <a:xfrm>
            <a:off x="6084280" y="3543737"/>
            <a:ext cx="685885" cy="514414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小园</a:t>
            </a:r>
            <a:endParaRPr lang="zh-CN" altLang="en-US" sz="1050" dirty="0">
              <a:latin typeface="Arial" panose="020B0604020202020204" pitchFamily="34" charset="0"/>
            </a:endParaRPr>
          </a:p>
        </p:txBody>
      </p:sp>
      <p:sp>
        <p:nvSpPr>
          <p:cNvPr id="118799" name="Oval 15"/>
          <p:cNvSpPr/>
          <p:nvPr/>
        </p:nvSpPr>
        <p:spPr>
          <a:xfrm>
            <a:off x="7314904" y="4169849"/>
            <a:ext cx="685885" cy="4000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rgbClr val="FFC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近春园</a:t>
            </a:r>
            <a:endParaRPr lang="zh-CN" altLang="en-US" sz="1800" dirty="0">
              <a:solidFill>
                <a:srgbClr val="FFC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8800" name="Oval 16"/>
          <p:cNvSpPr/>
          <p:nvPr/>
        </p:nvSpPr>
        <p:spPr>
          <a:xfrm>
            <a:off x="7029406" y="2410123"/>
            <a:ext cx="685885" cy="571571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颐春园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185" name="Oval 17"/>
          <p:cNvSpPr/>
          <p:nvPr/>
        </p:nvSpPr>
        <p:spPr>
          <a:xfrm>
            <a:off x="2411940" y="2248178"/>
            <a:ext cx="2106476" cy="97167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3300" b="1" dirty="0">
                <a:solidFill>
                  <a:srgbClr val="FFFF00"/>
                </a:solidFill>
                <a:latin typeface="Times New Roman" panose="02020603050405020304" charset="0"/>
              </a:rPr>
              <a:t>圆明园</a:t>
            </a:r>
          </a:p>
        </p:txBody>
      </p:sp>
      <p:sp>
        <p:nvSpPr>
          <p:cNvPr id="7186" name="Oval 18"/>
          <p:cNvSpPr/>
          <p:nvPr/>
        </p:nvSpPr>
        <p:spPr>
          <a:xfrm>
            <a:off x="4139750" y="1707567"/>
            <a:ext cx="1782585" cy="702555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2700" b="1" dirty="0">
                <a:solidFill>
                  <a:srgbClr val="FF00FF"/>
                </a:solidFill>
                <a:latin typeface="Times New Roman" panose="02020603050405020304" charset="0"/>
              </a:rPr>
              <a:t>万春园</a:t>
            </a:r>
          </a:p>
        </p:txBody>
      </p:sp>
      <p:sp>
        <p:nvSpPr>
          <p:cNvPr id="7187" name="Oval 19"/>
          <p:cNvSpPr/>
          <p:nvPr/>
        </p:nvSpPr>
        <p:spPr>
          <a:xfrm>
            <a:off x="4950665" y="2463708"/>
            <a:ext cx="1889756" cy="75614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2700" b="1" dirty="0">
                <a:latin typeface="Times New Roman" panose="02020603050405020304" charset="0"/>
              </a:rPr>
              <a:t>长春园</a:t>
            </a:r>
          </a:p>
        </p:txBody>
      </p:sp>
      <p:sp>
        <p:nvSpPr>
          <p:cNvPr id="118804" name="AutoShape 20"/>
          <p:cNvSpPr/>
          <p:nvPr/>
        </p:nvSpPr>
        <p:spPr>
          <a:xfrm rot="5199165">
            <a:off x="3383610" y="30960"/>
            <a:ext cx="2322005" cy="5131037"/>
          </a:xfrm>
          <a:prstGeom prst="moon">
            <a:avLst>
              <a:gd name="adj" fmla="val 81352"/>
            </a:avLst>
          </a:prstGeom>
          <a:solidFill>
            <a:srgbClr val="00CCFF">
              <a:alpha val="29019"/>
            </a:srgb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50" dirty="0"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4790" y="430530"/>
            <a:ext cx="86398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 smtClean="0">
                <a:ea typeface="宋体" panose="02010600030101010101" pitchFamily="2" charset="-122"/>
              </a:rPr>
              <a:t>它</a:t>
            </a:r>
            <a:r>
              <a:rPr lang="zh-CN" sz="2800" b="0" dirty="0">
                <a:ea typeface="宋体" panose="02010600030101010101" pitchFamily="2" charset="-122"/>
              </a:rPr>
              <a:t>由圆明园、万春园和长春园组成，所以也叫圆明三园。此外……众星拱月般环绕在圆明园周围。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ldLvl="0" animBg="1"/>
      <p:bldP spid="118789" grpId="0" bldLvl="0" animBg="1"/>
      <p:bldP spid="118790" grpId="0" bldLvl="0" animBg="1"/>
      <p:bldP spid="118791" grpId="0" bldLvl="0" animBg="1"/>
      <p:bldP spid="118792" grpId="0" bldLvl="0" animBg="1"/>
      <p:bldP spid="118793" grpId="0" bldLvl="0" animBg="1"/>
      <p:bldP spid="118794" grpId="0" bldLvl="0" animBg="1"/>
      <p:bldP spid="118795" grpId="0" bldLvl="0" animBg="1"/>
      <p:bldP spid="118796" grpId="0" bldLvl="0" animBg="1"/>
      <p:bldP spid="118797" grpId="0" bldLvl="0" animBg="1"/>
      <p:bldP spid="118798" grpId="0" bldLvl="0" animBg="1"/>
      <p:bldP spid="118799" grpId="0" bldLvl="0" animBg="1"/>
      <p:bldP spid="118800" grpId="0" bldLvl="0" animBg="1"/>
      <p:bldP spid="118804" grpId="0" bldLvl="0" animBg="1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569" y="525601"/>
            <a:ext cx="891222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5275"/>
            <a:r>
              <a:rPr lang="zh-CN" altLang="en-US" sz="2400" dirty="0">
                <a:ea typeface="宋体" panose="02010600030101010101" pitchFamily="2" charset="-122"/>
              </a:rPr>
              <a:t>快速浏览课文第三自然段</a:t>
            </a:r>
            <a:r>
              <a:rPr lang="en-US" altLang="zh-CN" sz="2400" dirty="0"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ea typeface="宋体" panose="02010600030101010101" pitchFamily="2" charset="-122"/>
              </a:rPr>
              <a:t>看看圆明园的哪些建筑给你留下了深刻的印象</a:t>
            </a:r>
            <a:r>
              <a:rPr lang="zh-CN" altLang="en-US" sz="2400" dirty="0" smtClean="0">
                <a:ea typeface="宋体" panose="02010600030101010101" pitchFamily="2" charset="-122"/>
              </a:rPr>
              <a:t>？同桌交流</a:t>
            </a:r>
            <a:r>
              <a:rPr lang="zh-CN" sz="2400" b="0" dirty="0" smtClean="0">
                <a:ea typeface="宋体" panose="02010600030101010101" pitchFamily="2" charset="-122"/>
              </a:rPr>
              <a:t>。</a:t>
            </a:r>
            <a:endParaRPr lang="zh-CN" sz="2400" b="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285" y="1696720"/>
            <a:ext cx="8647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5275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圆明园中，有金碧辉煌的殿堂，也有玲珑剔透的亭台楼阁；有象征着热闹街市的“买卖街”，也有象征着田园风光的山乡村野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。</a:t>
            </a:r>
            <a:r>
              <a:rPr lang="zh-CN" altLang="en-US" sz="2400" b="1" dirty="0" smtClean="0">
                <a:ea typeface="宋体" panose="02010600030101010101" pitchFamily="2" charset="-122"/>
                <a:sym typeface="+mn-ea"/>
              </a:rPr>
              <a:t>园</a:t>
            </a:r>
            <a:r>
              <a:rPr lang="zh-CN" altLang="en-US" sz="2400" b="1" dirty="0">
                <a:ea typeface="宋体" panose="02010600030101010101" pitchFamily="2" charset="-122"/>
                <a:sym typeface="+mn-ea"/>
              </a:rPr>
              <a:t>中许多景物都是仿照各地名胜建造的，</a:t>
            </a:r>
            <a:r>
              <a:rPr lang="zh-CN" altLang="en-US" sz="2400" b="1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如，海宁安澜园，苏州的狮子林，杭州西湖的平湖秋</a:t>
            </a:r>
            <a:r>
              <a:rPr lang="zh-CN" altLang="en-US" sz="2400" b="1" dirty="0" smtClean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月；</a:t>
            </a:r>
            <a:r>
              <a:rPr lang="zh-CN" altLang="en-US" sz="2400" b="1" dirty="0">
                <a:ea typeface="宋体" panose="02010600030101010101" pitchFamily="2" charset="-122"/>
                <a:sym typeface="+mn-ea"/>
              </a:rPr>
              <a:t>还有很多景物是根据古代诗人的诗情画意建造的</a:t>
            </a:r>
            <a:r>
              <a:rPr lang="zh-CN" altLang="en-US" sz="2400" b="1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，如蓬莱瑶台，武陵春色。园中不公有民族建筑，还有西洋景观。</a:t>
            </a:r>
            <a:r>
              <a:rPr lang="zh-CN" altLang="en-US" sz="2400" b="1" dirty="0">
                <a:ea typeface="宋体" panose="02010600030101010101" pitchFamily="2" charset="-122"/>
                <a:sym typeface="+mn-ea"/>
              </a:rPr>
              <a:t>漫步园内，有如漫游在天南地北，饱览着中外风景名胜；流连其间，仿佛置身在幻想的境界里</a:t>
            </a:r>
            <a:r>
              <a:rPr lang="zh-CN" altLang="en-US" sz="2400" b="1" dirty="0" smtClean="0"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5" name="组合 41994"/>
          <p:cNvGrpSpPr/>
          <p:nvPr/>
        </p:nvGrpSpPr>
        <p:grpSpPr>
          <a:xfrm>
            <a:off x="94388" y="406634"/>
            <a:ext cx="5881703" cy="2226672"/>
            <a:chOff x="824" y="-35"/>
            <a:chExt cx="4877" cy="1933"/>
          </a:xfrm>
        </p:grpSpPr>
        <p:pic>
          <p:nvPicPr>
            <p:cNvPr id="41988" name="图片 41987" descr="平湖秋月轩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3" y="-35"/>
              <a:ext cx="2268" cy="19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图片 419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" y="-35"/>
              <a:ext cx="2562" cy="193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38" name="组合 34837"/>
          <p:cNvGrpSpPr/>
          <p:nvPr/>
        </p:nvGrpSpPr>
        <p:grpSpPr>
          <a:xfrm>
            <a:off x="93949" y="3060839"/>
            <a:ext cx="5877650" cy="2082661"/>
            <a:chOff x="824" y="2205"/>
            <a:chExt cx="4936" cy="1749"/>
          </a:xfrm>
        </p:grpSpPr>
        <p:pic>
          <p:nvPicPr>
            <p:cNvPr id="34823" name="图片 348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" y="2205"/>
              <a:ext cx="2435" cy="1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4" name="图片 348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" y="2205"/>
              <a:ext cx="2472" cy="174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2" name="Picture 2" descr="20054641239885"/>
          <p:cNvPicPr>
            <a:picLocks noChangeAspect="1"/>
          </p:cNvPicPr>
          <p:nvPr/>
        </p:nvPicPr>
        <p:blipFill>
          <a:blip r:embed="rId6"/>
          <a:srcRect l="3537" r="2308"/>
          <a:stretch>
            <a:fillRect/>
          </a:stretch>
        </p:blipFill>
        <p:spPr>
          <a:xfrm>
            <a:off x="5976090" y="406633"/>
            <a:ext cx="3003081" cy="22266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57959" y="562224"/>
            <a:ext cx="127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苏州的狮子林</a:t>
            </a:r>
            <a:endParaRPr lang="zh-CN" altLang="en-US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3994" y="482510"/>
            <a:ext cx="11855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平湖秋月轩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259924" y="2980501"/>
            <a:ext cx="1175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武陵春色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388" y="2973067"/>
            <a:ext cx="103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蓬岛瑶台</a:t>
            </a:r>
            <a:endParaRPr lang="zh-CN" altLang="en-US" sz="1600" b="1" dirty="0">
              <a:solidFill>
                <a:srgbClr val="FF6600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100589" y="482511"/>
            <a:ext cx="11855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安澜园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3" y="3101420"/>
            <a:ext cx="2560701" cy="1920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6"/>
          <p:cNvSpPr txBox="1"/>
          <p:nvPr/>
        </p:nvSpPr>
        <p:spPr>
          <a:xfrm>
            <a:off x="6304974" y="2973066"/>
            <a:ext cx="103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西洋景观</a:t>
            </a:r>
            <a:endParaRPr lang="zh-CN" altLang="en-US" sz="1600" b="1" dirty="0">
              <a:solidFill>
                <a:srgbClr val="FF6600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39339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3200" dirty="0"/>
              <a:t>有如</a:t>
            </a:r>
            <a:r>
              <a:rPr lang="zh-CN" altLang="en-US" sz="3200" dirty="0" smtClean="0"/>
              <a:t>漫游在天南海北，饱览着中外风景名胜；流连其间，仿佛</a:t>
            </a:r>
            <a:r>
              <a:rPr lang="zh-CN" altLang="en-US" sz="3200" dirty="0"/>
              <a:t>置身在幻想的境界里。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5447"/>
            <a:ext cx="6192687" cy="2484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8545" y="583109"/>
            <a:ext cx="1292662" cy="4708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我国园林艺术的瑰宝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、</a:t>
            </a:r>
            <a:endParaRPr lang="en-US" altLang="zh-CN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建筑</a:t>
            </a:r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艺术的精华</a:t>
            </a:r>
            <a:r>
              <a: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！</a:t>
            </a:r>
            <a:endParaRPr lang="zh-CN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512" y="428167"/>
            <a:ext cx="816229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5275"/>
            <a:r>
              <a:rPr lang="zh-CN" altLang="en-US" sz="2400" dirty="0">
                <a:ea typeface="宋体" panose="02010600030101010101" pitchFamily="2" charset="-122"/>
              </a:rPr>
              <a:t>圆明园不但建筑宏伟，还收藏着最珍贵的历史文物。上自先秦时代的青铜礼器，下至唐、宋、元、明、清历代的名人书画和各种奇珍异宝，所以，它又是当时世界上最大的博物馆、</a:t>
            </a:r>
            <a:r>
              <a:rPr lang="zh-CN" altLang="en-US" sz="2400" dirty="0" smtClean="0">
                <a:ea typeface="宋体" panose="02010600030101010101" pitchFamily="2" charset="-122"/>
              </a:rPr>
              <a:t>艺术馆</a:t>
            </a:r>
            <a:r>
              <a:rPr lang="zh-CN" altLang="en-US" sz="2400" dirty="0">
                <a:ea typeface="宋体" panose="02010600030101010101" pitchFamily="2" charset="-122"/>
              </a:rPr>
              <a:t>。</a:t>
            </a:r>
            <a:endParaRPr lang="zh-CN" sz="2400" b="0" dirty="0">
              <a:ea typeface="宋体" panose="02010600030101010101" pitchFamily="2" charset="-122"/>
            </a:endParaRPr>
          </a:p>
          <a:p>
            <a:pPr indent="295275"/>
            <a:r>
              <a:rPr lang="zh-CN" sz="2400" dirty="0" smtClean="0">
                <a:ea typeface="宋体" panose="02010600030101010101" pitchFamily="2" charset="-122"/>
                <a:sym typeface="+mn-ea"/>
              </a:rPr>
              <a:t> </a:t>
            </a:r>
            <a:endParaRPr lang="zh-CN" sz="2400" b="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295275"/>
            <a:r>
              <a:rPr lang="zh-CN" sz="2400" b="0" dirty="0">
                <a:ea typeface="宋体" panose="02010600030101010101" pitchFamily="2" charset="-122"/>
              </a:rPr>
              <a:t>  </a:t>
            </a:r>
            <a:endParaRPr lang="en-US" altLang="zh-CN" sz="2400" b="0" dirty="0" smtClean="0">
              <a:ea typeface="宋体" panose="02010600030101010101" pitchFamily="2" charset="-122"/>
            </a:endParaRPr>
          </a:p>
          <a:p>
            <a:pPr indent="295275"/>
            <a:r>
              <a:rPr lang="zh-CN" sz="2400" b="0" dirty="0" smtClean="0">
                <a:ea typeface="宋体" panose="02010600030101010101" pitchFamily="2" charset="-122"/>
              </a:rPr>
              <a:t>   </a:t>
            </a:r>
            <a:endParaRPr lang="zh-CN" sz="2400" b="0" dirty="0">
              <a:ea typeface="宋体" panose="02010600030101010101" pitchFamily="2" charset="-122"/>
            </a:endParaRPr>
          </a:p>
          <a:p>
            <a:pPr indent="295275"/>
            <a:endParaRPr lang="zh-CN" altLang="en-US" sz="2400" b="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7270" y="123825"/>
            <a:ext cx="1276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1658" y="4122537"/>
            <a:ext cx="5793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5275"/>
            <a:r>
              <a:rPr lang="zh-CN" sz="2400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运用时间顺序，点明圆明园收藏之丰富，  同时也说明宝物之贵重，价值不可估量。</a:t>
            </a:r>
            <a:endParaRPr lang="zh-CN" altLang="en-US" sz="2400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4338" name="图片 1433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45786"/>
            <a:ext cx="2078990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99760"/>
            <a:ext cx="1398270" cy="1473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2293" descr="qzhy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660" y="1999761"/>
            <a:ext cx="62420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 descr="qtlq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2256301"/>
            <a:ext cx="1179195" cy="81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21658" y="3579862"/>
            <a:ext cx="7936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5275"/>
            <a:r>
              <a:rPr lang="zh-CN" altLang="en-US" sz="2400" dirty="0">
                <a:solidFill>
                  <a:prstClr val="black"/>
                </a:solidFill>
                <a:ea typeface="宋体" panose="02010600030101010101" pitchFamily="2" charset="-122"/>
              </a:rPr>
              <a:t>联系上下文，注意表示时间的词语，说说你的感受。</a:t>
            </a:r>
            <a:endParaRPr lang="zh-CN" altLang="en-US" sz="24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2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全屏显示(16:9)</PresentationFormat>
  <Paragraphs>56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黑体</vt:lpstr>
      <vt:lpstr>方正姚体</vt:lpstr>
      <vt:lpstr>Times New Roman</vt:lpstr>
      <vt:lpstr>微软雅黑</vt:lpstr>
      <vt:lpstr>Calibri</vt:lpstr>
      <vt:lpstr>楷体</vt:lpstr>
      <vt:lpstr>隶书</vt:lpstr>
      <vt:lpstr>华文中宋</vt:lpstr>
      <vt:lpstr>华文细黑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127</cp:revision>
  <dcterms:created xsi:type="dcterms:W3CDTF">2017-03-17T02:28:00Z</dcterms:created>
  <dcterms:modified xsi:type="dcterms:W3CDTF">2019-10-30T14:02:42Z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</Properties>
</file>