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9" r:id="rId5"/>
    <p:sldId id="261" r:id="rId6"/>
    <p:sldId id="278" r:id="rId7"/>
    <p:sldId id="266" r:id="rId8"/>
    <p:sldId id="284" r:id="rId9"/>
    <p:sldId id="280" r:id="rId10"/>
    <p:sldId id="267" r:id="rId11"/>
    <p:sldId id="264" r:id="rId12"/>
    <p:sldId id="272" r:id="rId13"/>
    <p:sldId id="283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A19587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48"/>
      </p:cViewPr>
      <p:guideLst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62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264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8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4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2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7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5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33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1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3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4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54487-5C52-43DE-8040-E4597B8E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6D38B3-FFF9-4D55-BB90-5F1457DC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A9CFA4-BBAC-4A85-95C0-B8362F9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0A92B-882F-4EAE-9CD9-C3638E88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F9EE6-DCF3-4596-AFC1-8B9F75D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9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00B32-1CD8-4584-AFFC-468F16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213848-5DFF-4229-945E-D09C771F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CBE1A3-AB9C-4EE4-9F5F-3687D6E5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6D30A-713C-45BF-8230-18DA0B82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AA1D7-D90D-4E95-B9BC-EBF858A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677BFC-1CEB-4EC9-BDFE-223EC88F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85C34F-4519-4606-8E0E-0897A9DCA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CC154-5B53-4BCA-8718-4ED3FD4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39DA60-5E9B-4090-8D53-F1001C33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CC125-0D3E-4EA9-A7C8-6B7F205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3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4D18D-7DCA-4907-BF3A-2579F50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CA1271-3E82-497F-8B53-0F1867D9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3CAA6-9D80-4D7F-B066-F05B326E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72E402-B1CB-4A42-A678-0F755DC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FC4956-AD1F-4860-9AD2-0BF2064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BCA75-1F57-42BB-BA48-FF7C11F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ED596-E120-41AB-A9D0-0C265B70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4CC783-0900-49CE-BA3B-0DAB551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E88C5-D9F1-4EFA-AC3A-FFECD8F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71C59-EA95-4156-B37F-1D9181F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4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3CE9B-26F4-4B05-91AD-7D5BBED7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DBC56-9665-4D60-9294-B80E2DB8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1C4657-3D75-49B8-8964-6507536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B204F-8CF6-4A2B-9F70-F87F2391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A51D15-F7E4-4DE1-A5B4-83ECC6D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6C39E-8093-41EE-A607-8E5F017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66374-AFE4-4831-A5D4-D610A238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994A4-C448-4CA5-B862-08CF03A3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DDCC8E-BB47-4F1D-9799-9F4191D8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EBAE0C-F973-4EB6-863C-C1E8B652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A79FA2-E550-4485-B4C1-39F22F97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B10B1F-8655-45D2-B5B4-9F8EC0F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50D1C5-417B-4AB3-955E-4882CCE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9BB96-5048-4114-8119-6433A9C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0AD0C29-217F-4361-8E80-7465E78B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372D81-DD6F-46C0-89FD-3F7395D2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0669E6-D5C2-4FC1-8B78-AF25BC972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9536A4-CF62-4AF6-A9D3-6682247631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B82DFE-C0A5-4AD2-BA2A-E99A9A69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0C2B3D-536B-48EA-852C-D6CAA92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2DEAD2-81E2-4AFD-9589-38B34A21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3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64A12-4BAB-4E3A-8DA9-52A095F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86420-FFFC-40E3-948C-4C3076A7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3064B2-4C4C-4E59-A636-386101A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F877-3A10-4449-A41F-F5F4AAD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C1BDEC-2A6B-4B59-BC79-E457B82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3395E7-F1F8-46C5-AD62-DAF3BA33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E34F2-1AAA-482B-95A0-022B6E04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91EE8-C5F4-4CEE-AE7B-A88CEEB0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BB1AC-FA53-469F-94F1-F54377A90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E5B89E-D193-4E52-8679-A2EF6BF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A0B5B-4620-420D-8049-B1459F88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BE54AB-C10C-4E82-808F-078B011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CC79CE-D0B9-4A26-A9C7-D1A3715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00D15-5A87-4F32-85DB-F6625FF3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24C90-B32D-4839-A49B-9CC172D2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t>2021-10-08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15ABAE-7824-4CF1-89BB-15DFE2D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655C6-FC82-4699-BFEB-5D510E17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3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4.png"/><Relationship Id="rId5" Type="http://schemas.openxmlformats.org/officeDocument/2006/relationships/tags" Target="../tags/tag6.xml"/><Relationship Id="rId10" Type="http://schemas.openxmlformats.org/officeDocument/2006/relationships/image" Target="../media/image26.png"/><Relationship Id="rId4" Type="http://schemas.openxmlformats.org/officeDocument/2006/relationships/tags" Target="../tags/tag5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9165" y="1773383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8412" y="2310380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962812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914030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1041329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1016554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1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4252007" y="3698248"/>
            <a:ext cx="451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授课教师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：江阴河塘中心小学 徐泾喃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ADE557D-1BAF-46EA-8AB8-801A3F5ACAE0}"/>
              </a:ext>
            </a:extLst>
          </p:cNvPr>
          <p:cNvSpPr txBox="1"/>
          <p:nvPr/>
        </p:nvSpPr>
        <p:spPr>
          <a:xfrm>
            <a:off x="4285804" y="4061433"/>
            <a:ext cx="4484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2021.10.13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884057" y="2074404"/>
            <a:ext cx="6690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设计完美相框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  <p:pic>
        <p:nvPicPr>
          <p:cNvPr id="8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4D8AA0DB-4B4D-4F2E-8AA3-1E6C69018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73722" y="-957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8" grpId="0"/>
      <p:bldP spid="131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动手实践二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3A3D24-885A-4BE7-B6D7-33CF2A8F36C7}"/>
              </a:ext>
            </a:extLst>
          </p:cNvPr>
          <p:cNvSpPr/>
          <p:nvPr/>
        </p:nvSpPr>
        <p:spPr>
          <a:xfrm>
            <a:off x="1211808" y="1865868"/>
            <a:ext cx="9395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快速画出以下正多边形</a:t>
            </a:r>
            <a:endParaRPr lang="en-US" altLang="zh-CN" sz="4400" dirty="0" smtClean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  <a:p>
            <a:pPr marL="571500" lvl="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正</a:t>
            </a:r>
            <a:r>
              <a:rPr lang="en-US" altLang="zh-CN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10</a:t>
            </a:r>
            <a:r>
              <a:rPr lang="zh-CN" altLang="en-US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连形；</a:t>
            </a:r>
            <a:endParaRPr lang="en-US" altLang="zh-CN" sz="4400" dirty="0" smtClean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  <a:p>
            <a:pPr marL="571500" lvl="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正</a:t>
            </a:r>
            <a:r>
              <a:rPr lang="en-US" altLang="zh-CN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19</a:t>
            </a:r>
            <a:r>
              <a:rPr lang="zh-CN" altLang="en-US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边形；</a:t>
            </a:r>
            <a:endParaRPr lang="en-US" altLang="zh-CN" sz="4400" dirty="0" smtClean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  <a:p>
            <a:pPr marL="571500" lvl="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正</a:t>
            </a:r>
            <a:r>
              <a:rPr lang="en-US" altLang="zh-CN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360</a:t>
            </a:r>
            <a:r>
              <a:rPr lang="zh-CN" altLang="en-US" sz="4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边形。</a:t>
            </a:r>
            <a:endParaRPr lang="zh-CN" altLang="en-US" sz="44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21" name="Picture 4725"/>
          <p:cNvPicPr/>
          <p:nvPr/>
        </p:nvPicPr>
        <p:blipFill>
          <a:blip r:embed="rId5"/>
          <a:stretch>
            <a:fillRect/>
          </a:stretch>
        </p:blipFill>
        <p:spPr>
          <a:xfrm>
            <a:off x="8028432" y="3459544"/>
            <a:ext cx="2779776" cy="12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196D257-E8DF-470C-8599-80F473B3AFCD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动手实践三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7" name="Picture 4728"/>
          <p:cNvPicPr/>
          <p:nvPr/>
        </p:nvPicPr>
        <p:blipFill>
          <a:blip r:embed="rId5"/>
          <a:stretch>
            <a:fillRect/>
          </a:stretch>
        </p:blipFill>
        <p:spPr>
          <a:xfrm>
            <a:off x="1060709" y="1865376"/>
            <a:ext cx="2926075" cy="3730751"/>
          </a:xfrm>
          <a:prstGeom prst="rect">
            <a:avLst/>
          </a:prstGeom>
        </p:spPr>
      </p:pic>
      <p:sp>
        <p:nvSpPr>
          <p:cNvPr id="23" name="Shape 496"/>
          <p:cNvSpPr/>
          <p:nvPr/>
        </p:nvSpPr>
        <p:spPr>
          <a:xfrm>
            <a:off x="4023360" y="3244911"/>
            <a:ext cx="1355916" cy="595567"/>
          </a:xfrm>
          <a:custGeom>
            <a:avLst/>
            <a:gdLst/>
            <a:ahLst/>
            <a:cxnLst/>
            <a:rect l="0" t="0" r="0" b="0"/>
            <a:pathLst>
              <a:path w="603250" h="75565">
                <a:moveTo>
                  <a:pt x="452438" y="0"/>
                </a:moveTo>
                <a:lnTo>
                  <a:pt x="452438" y="18885"/>
                </a:lnTo>
                <a:lnTo>
                  <a:pt x="0" y="18885"/>
                </a:lnTo>
                <a:lnTo>
                  <a:pt x="0" y="56680"/>
                </a:lnTo>
                <a:lnTo>
                  <a:pt x="452438" y="56680"/>
                </a:lnTo>
                <a:lnTo>
                  <a:pt x="452438" y="75565"/>
                </a:lnTo>
                <a:lnTo>
                  <a:pt x="603250" y="37783"/>
                </a:lnTo>
                <a:lnTo>
                  <a:pt x="452438" y="0"/>
                </a:lnTo>
                <a:close/>
              </a:path>
            </a:pathLst>
          </a:custGeom>
          <a:ln w="9525" cap="rnd">
            <a:miter lim="101600"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zh-CN" altLang="en-US"/>
          </a:p>
        </p:txBody>
      </p:sp>
      <p:pic>
        <p:nvPicPr>
          <p:cNvPr id="25" name="Picture 4727"/>
          <p:cNvPicPr/>
          <p:nvPr/>
        </p:nvPicPr>
        <p:blipFill>
          <a:blip r:embed="rId6"/>
          <a:stretch>
            <a:fillRect/>
          </a:stretch>
        </p:blipFill>
        <p:spPr>
          <a:xfrm>
            <a:off x="5410327" y="2889504"/>
            <a:ext cx="1704368" cy="1389888"/>
          </a:xfrm>
          <a:prstGeom prst="rect">
            <a:avLst/>
          </a:prstGeom>
        </p:spPr>
      </p:pic>
      <p:pic>
        <p:nvPicPr>
          <p:cNvPr id="29" name="Picture 4726"/>
          <p:cNvPicPr/>
          <p:nvPr/>
        </p:nvPicPr>
        <p:blipFill>
          <a:blip r:embed="rId7"/>
          <a:stretch>
            <a:fillRect/>
          </a:stretch>
        </p:blipFill>
        <p:spPr>
          <a:xfrm>
            <a:off x="8065007" y="2267422"/>
            <a:ext cx="3347151" cy="2550543"/>
          </a:xfrm>
          <a:prstGeom prst="rect">
            <a:avLst/>
          </a:prstGeom>
        </p:spPr>
      </p:pic>
      <p:sp>
        <p:nvSpPr>
          <p:cNvPr id="30" name="Shape 496"/>
          <p:cNvSpPr/>
          <p:nvPr/>
        </p:nvSpPr>
        <p:spPr>
          <a:xfrm>
            <a:off x="7041542" y="3304951"/>
            <a:ext cx="1355916" cy="595567"/>
          </a:xfrm>
          <a:custGeom>
            <a:avLst/>
            <a:gdLst/>
            <a:ahLst/>
            <a:cxnLst/>
            <a:rect l="0" t="0" r="0" b="0"/>
            <a:pathLst>
              <a:path w="603250" h="75565">
                <a:moveTo>
                  <a:pt x="452438" y="0"/>
                </a:moveTo>
                <a:lnTo>
                  <a:pt x="452438" y="18885"/>
                </a:lnTo>
                <a:lnTo>
                  <a:pt x="0" y="18885"/>
                </a:lnTo>
                <a:lnTo>
                  <a:pt x="0" y="56680"/>
                </a:lnTo>
                <a:lnTo>
                  <a:pt x="452438" y="56680"/>
                </a:lnTo>
                <a:lnTo>
                  <a:pt x="452438" y="75565"/>
                </a:lnTo>
                <a:lnTo>
                  <a:pt x="603250" y="37783"/>
                </a:lnTo>
                <a:lnTo>
                  <a:pt x="452438" y="0"/>
                </a:lnTo>
                <a:close/>
              </a:path>
            </a:pathLst>
          </a:custGeom>
          <a:ln w="9525" cap="rnd">
            <a:miter lim="101600"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23360" y="4694839"/>
            <a:ext cx="784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zh-CN" altLang="zh-CN" sz="3200" dirty="0">
                <a:latin typeface="+mj-ea"/>
                <a:ea typeface="+mj-ea"/>
              </a:rPr>
              <a:t>需要添加什么控件来实现画四个正四边形</a:t>
            </a:r>
            <a:r>
              <a:rPr lang="zh-CN" altLang="zh-CN" sz="3200" dirty="0" smtClean="0">
                <a:latin typeface="+mj-ea"/>
                <a:ea typeface="+mj-ea"/>
              </a:rPr>
              <a:t>？</a:t>
            </a:r>
            <a:endParaRPr lang="zh-CN" altLang="zh-CN" sz="3200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23360" y="5452583"/>
            <a:ext cx="775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 smtClean="0">
                <a:latin typeface="+mj-ea"/>
                <a:ea typeface="+mj-ea"/>
              </a:rPr>
              <a:t>两</a:t>
            </a:r>
            <a:r>
              <a:rPr lang="zh-CN" altLang="zh-CN" sz="3200" dirty="0">
                <a:latin typeface="+mj-ea"/>
                <a:ea typeface="+mj-ea"/>
              </a:rPr>
              <a:t>个重复执行控件，分别表示什么意思？</a:t>
            </a:r>
            <a:r>
              <a:rPr lang="en-US" altLang="zh-CN" sz="3200" dirty="0">
                <a:latin typeface="+mj-ea"/>
                <a:ea typeface="+mj-ea"/>
              </a:rPr>
              <a:t> 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836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0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E176CB-7AA2-4CEA-AC5E-C58B13B95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243" y="2233299"/>
            <a:ext cx="4718713" cy="2810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5BB7D12-72AC-4B63-AC2C-44D0114B53A0}"/>
              </a:ext>
            </a:extLst>
          </p:cNvPr>
          <p:cNvSpPr/>
          <p:nvPr/>
        </p:nvSpPr>
        <p:spPr>
          <a:xfrm>
            <a:off x="6611288" y="2643684"/>
            <a:ext cx="2878152" cy="211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我们生活中有各式各样的相框，老师今天带来了几幅，根据我们这节课的学习内容，发挥你的想象，设计出你喜欢的相框。</a:t>
            </a:r>
            <a:endParaRPr lang="zh-CN" altLang="en-US" sz="32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3380306-2B21-4C31-91F8-5F913DB7E6B2}"/>
              </a:ext>
            </a:extLst>
          </p:cNvPr>
          <p:cNvSpPr/>
          <p:nvPr/>
        </p:nvSpPr>
        <p:spPr>
          <a:xfrm>
            <a:off x="5191194" y="2594241"/>
            <a:ext cx="241300" cy="2413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8015046-ED3C-4707-808D-3026CD1D3344}"/>
              </a:ext>
            </a:extLst>
          </p:cNvPr>
          <p:cNvSpPr/>
          <p:nvPr/>
        </p:nvSpPr>
        <p:spPr>
          <a:xfrm>
            <a:off x="5191194" y="3625345"/>
            <a:ext cx="241300" cy="241300"/>
          </a:xfrm>
          <a:prstGeom prst="ellipse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E15E1E4-F690-475C-8E31-6485DAED084E}"/>
              </a:ext>
            </a:extLst>
          </p:cNvPr>
          <p:cNvSpPr/>
          <p:nvPr/>
        </p:nvSpPr>
        <p:spPr>
          <a:xfrm>
            <a:off x="5191194" y="4656449"/>
            <a:ext cx="241300" cy="24130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C5DFD3-DAE1-4C68-B005-38299A3273F1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动手实践四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6" name="Picture 4729"/>
          <p:cNvPicPr/>
          <p:nvPr/>
        </p:nvPicPr>
        <p:blipFill>
          <a:blip r:embed="rId6"/>
          <a:stretch>
            <a:fillRect/>
          </a:stretch>
        </p:blipFill>
        <p:spPr>
          <a:xfrm>
            <a:off x="1399067" y="1462038"/>
            <a:ext cx="1704949" cy="1648852"/>
          </a:xfrm>
          <a:prstGeom prst="rect">
            <a:avLst/>
          </a:prstGeom>
        </p:spPr>
      </p:pic>
      <p:pic>
        <p:nvPicPr>
          <p:cNvPr id="17" name="Picture 4730"/>
          <p:cNvPicPr/>
          <p:nvPr/>
        </p:nvPicPr>
        <p:blipFill>
          <a:blip r:embed="rId7"/>
          <a:stretch>
            <a:fillRect/>
          </a:stretch>
        </p:blipFill>
        <p:spPr>
          <a:xfrm>
            <a:off x="863850" y="3273298"/>
            <a:ext cx="1906118" cy="1770501"/>
          </a:xfrm>
          <a:prstGeom prst="rect">
            <a:avLst/>
          </a:prstGeom>
        </p:spPr>
      </p:pic>
      <p:pic>
        <p:nvPicPr>
          <p:cNvPr id="18" name="Picture 4731"/>
          <p:cNvPicPr/>
          <p:nvPr/>
        </p:nvPicPr>
        <p:blipFill>
          <a:blip r:embed="rId8"/>
          <a:stretch>
            <a:fillRect/>
          </a:stretch>
        </p:blipFill>
        <p:spPr>
          <a:xfrm>
            <a:off x="2703897" y="4897749"/>
            <a:ext cx="1964981" cy="1787398"/>
          </a:xfrm>
          <a:prstGeom prst="rect">
            <a:avLst/>
          </a:prstGeom>
        </p:spPr>
      </p:pic>
      <p:pic>
        <p:nvPicPr>
          <p:cNvPr id="19" name="Picture 4732"/>
          <p:cNvPicPr/>
          <p:nvPr/>
        </p:nvPicPr>
        <p:blipFill>
          <a:blip r:embed="rId9"/>
          <a:stretch>
            <a:fillRect/>
          </a:stretch>
        </p:blipFill>
        <p:spPr>
          <a:xfrm>
            <a:off x="2980944" y="2594241"/>
            <a:ext cx="1772501" cy="14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8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88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66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751796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703014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830313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805538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4118657" y="4779098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授课教师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：徐泾喃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ADE557D-1BAF-46EA-8AB8-801A3F5ACAE0}"/>
              </a:ext>
            </a:extLst>
          </p:cNvPr>
          <p:cNvSpPr txBox="1"/>
          <p:nvPr/>
        </p:nvSpPr>
        <p:spPr>
          <a:xfrm>
            <a:off x="4118657" y="5180477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2021.10.13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884057" y="1919658"/>
            <a:ext cx="6690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感谢聆听</a:t>
            </a:r>
            <a:endParaRPr lang="en-US" altLang="zh-CN" sz="8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algn="ctr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欢迎提问</a:t>
            </a: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  <p:pic>
        <p:nvPicPr>
          <p:cNvPr id="8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4D8AA0DB-4B4D-4F2E-8AA3-1E6C69018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73722" y="-957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8" grpId="0"/>
      <p:bldP spid="131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0" y="13855"/>
            <a:ext cx="11805470" cy="6718742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57947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5307960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149414" y="332055"/>
            <a:ext cx="5718982" cy="66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品一品：生活的像框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456" y="4799553"/>
            <a:ext cx="1237657" cy="104223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B3E94C2C-185D-472E-8141-D9A6C6DF8484}"/>
              </a:ext>
            </a:extLst>
          </p:cNvPr>
          <p:cNvSpPr txBox="1"/>
          <p:nvPr/>
        </p:nvSpPr>
        <p:spPr>
          <a:xfrm>
            <a:off x="1475175" y="1310887"/>
            <a:ext cx="246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仔细分析一下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397" y="759980"/>
            <a:ext cx="457240" cy="48162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7243045-C656-4829-AEF0-7DBA8DBBDF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97688" y="5238327"/>
            <a:ext cx="457240" cy="481626"/>
          </a:xfrm>
          <a:prstGeom prst="rect">
            <a:avLst/>
          </a:prstGeom>
        </p:spPr>
      </p:pic>
      <p:pic>
        <p:nvPicPr>
          <p:cNvPr id="75" name="Picture 4713"/>
          <p:cNvPicPr/>
          <p:nvPr/>
        </p:nvPicPr>
        <p:blipFill>
          <a:blip r:embed="rId11"/>
          <a:stretch>
            <a:fillRect/>
          </a:stretch>
        </p:blipFill>
        <p:spPr>
          <a:xfrm>
            <a:off x="3293412" y="969069"/>
            <a:ext cx="1389424" cy="1150657"/>
          </a:xfrm>
          <a:prstGeom prst="rect">
            <a:avLst/>
          </a:prstGeom>
        </p:spPr>
      </p:pic>
      <p:pic>
        <p:nvPicPr>
          <p:cNvPr id="77" name="Picture 4710"/>
          <p:cNvPicPr/>
          <p:nvPr/>
        </p:nvPicPr>
        <p:blipFill>
          <a:blip r:embed="rId12"/>
          <a:stretch>
            <a:fillRect/>
          </a:stretch>
        </p:blipFill>
        <p:spPr>
          <a:xfrm>
            <a:off x="3239600" y="2295516"/>
            <a:ext cx="1332393" cy="1237384"/>
          </a:xfrm>
          <a:prstGeom prst="rect">
            <a:avLst/>
          </a:prstGeom>
        </p:spPr>
      </p:pic>
      <p:pic>
        <p:nvPicPr>
          <p:cNvPr id="79" name="Picture 4714"/>
          <p:cNvPicPr/>
          <p:nvPr/>
        </p:nvPicPr>
        <p:blipFill>
          <a:blip r:embed="rId13"/>
          <a:stretch>
            <a:fillRect/>
          </a:stretch>
        </p:blipFill>
        <p:spPr>
          <a:xfrm>
            <a:off x="3223332" y="3601098"/>
            <a:ext cx="1417929" cy="1193605"/>
          </a:xfrm>
          <a:prstGeom prst="rect">
            <a:avLst/>
          </a:prstGeom>
        </p:spPr>
      </p:pic>
      <p:pic>
        <p:nvPicPr>
          <p:cNvPr id="80" name="Picture 4711"/>
          <p:cNvPicPr/>
          <p:nvPr/>
        </p:nvPicPr>
        <p:blipFill>
          <a:blip r:embed="rId14"/>
          <a:stretch>
            <a:fillRect/>
          </a:stretch>
        </p:blipFill>
        <p:spPr>
          <a:xfrm>
            <a:off x="3195451" y="4903449"/>
            <a:ext cx="1653627" cy="1400378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>
            <a:off x="8188036" y="979648"/>
            <a:ext cx="1368991" cy="1209353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035891" y="2439679"/>
            <a:ext cx="1368991" cy="11222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正五边形 5"/>
          <p:cNvSpPr/>
          <p:nvPr/>
        </p:nvSpPr>
        <p:spPr>
          <a:xfrm>
            <a:off x="8188035" y="3656667"/>
            <a:ext cx="1434905" cy="1280160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Shape 70"/>
          <p:cNvSpPr/>
          <p:nvPr/>
        </p:nvSpPr>
        <p:spPr>
          <a:xfrm>
            <a:off x="7030268" y="5154973"/>
            <a:ext cx="1479609" cy="1120718"/>
          </a:xfrm>
          <a:custGeom>
            <a:avLst/>
            <a:gdLst/>
            <a:ahLst/>
            <a:cxnLst/>
            <a:rect l="0" t="0" r="0" b="0"/>
            <a:pathLst>
              <a:path w="506095" h="403225">
                <a:moveTo>
                  <a:pt x="126517" y="0"/>
                </a:moveTo>
                <a:lnTo>
                  <a:pt x="0" y="201613"/>
                </a:lnTo>
                <a:lnTo>
                  <a:pt x="126517" y="403225"/>
                </a:lnTo>
                <a:lnTo>
                  <a:pt x="379564" y="403225"/>
                </a:lnTo>
                <a:lnTo>
                  <a:pt x="506095" y="201613"/>
                </a:lnTo>
                <a:lnTo>
                  <a:pt x="379565" y="0"/>
                </a:lnTo>
                <a:lnTo>
                  <a:pt x="126517" y="0"/>
                </a:lnTo>
                <a:close/>
              </a:path>
            </a:pathLst>
          </a:custGeom>
          <a:noFill/>
          <a:ln w="19050" cap="rnd" cmpd="sng" algn="ctr">
            <a:solidFill>
              <a:srgbClr val="000000"/>
            </a:solidFill>
            <a:prstDash val="solid"/>
            <a:miter lim="1016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3592134" y="296619"/>
            <a:ext cx="68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01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4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88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14" grpId="0"/>
      <p:bldP spid="31" grpId="0"/>
      <p:bldP spid="2" grpId="0" animBg="1"/>
      <p:bldP spid="3" grpId="0" animBg="1"/>
      <p:bldP spid="6" grpId="0" animBg="1"/>
      <p:bldP spid="81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668597" y="2069941"/>
            <a:ext cx="90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02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5277302" y="2197778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一起来探究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F020E9-E5F0-4FA4-9574-7A80176B8293}"/>
              </a:ext>
            </a:extLst>
          </p:cNvPr>
          <p:cNvSpPr txBox="1"/>
          <p:nvPr/>
        </p:nvSpPr>
        <p:spPr>
          <a:xfrm>
            <a:off x="4543793" y="2620264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运行两个不同的脚本程序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看看脚本的真相   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9067" y="1312788"/>
            <a:ext cx="2643206" cy="45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9727" y="1360316"/>
            <a:ext cx="2752734" cy="41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6301" y="1945230"/>
            <a:ext cx="2719398" cy="27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31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真相探寻一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3BBE72-9FCC-474A-AB38-1C4D93F5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6" y="2554735"/>
            <a:ext cx="2001009" cy="1978441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60AF30A-1D65-405A-8231-B2AB7D1B1C2E}"/>
              </a:ext>
            </a:extLst>
          </p:cNvPr>
          <p:cNvSpPr/>
          <p:nvPr/>
        </p:nvSpPr>
        <p:spPr>
          <a:xfrm>
            <a:off x="926145" y="1950136"/>
            <a:ext cx="4726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）修改画笔颜色改为红色</a:t>
            </a:r>
            <a:r>
              <a:rPr lang="zh-CN" alt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。</a:t>
            </a:r>
            <a:endParaRPr lang="zh-CN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1707BA7-C1FC-4CA1-AE87-0C0C8152CB0B}"/>
              </a:ext>
            </a:extLst>
          </p:cNvPr>
          <p:cNvSpPr/>
          <p:nvPr/>
        </p:nvSpPr>
        <p:spPr>
          <a:xfrm>
            <a:off x="5490706" y="1604151"/>
            <a:ext cx="5775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）修改画笔粗细的值使线条变得更粗。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2702895-583E-4FDF-9899-451ECB4886E8}"/>
              </a:ext>
            </a:extLst>
          </p:cNvPr>
          <p:cNvSpPr/>
          <p:nvPr/>
        </p:nvSpPr>
        <p:spPr>
          <a:xfrm>
            <a:off x="2173225" y="4155807"/>
            <a:ext cx="7671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小结：</a:t>
            </a:r>
            <a:endParaRPr lang="en-US" altLang="zh-CN" dirty="0" smtClean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因为</a:t>
            </a: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设置了画笔，所以小猫能够画出图形，需要画笔模块落笔控件来帮忙。 </a:t>
            </a:r>
          </a:p>
          <a:p>
            <a:pPr lvl="0" algn="just">
              <a:lnSpc>
                <a:spcPct val="150000"/>
              </a:lnSpc>
            </a:pP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单击颜色块，当指针变成 ，在屏幕中单击需要的颜色。将画笔粗细的值设定的越大线条越粗。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575DFE-4DD4-432D-811B-D6F98127C23F}"/>
              </a:ext>
            </a:extLst>
          </p:cNvPr>
          <p:cNvSpPr/>
          <p:nvPr/>
        </p:nvSpPr>
        <p:spPr>
          <a:xfrm>
            <a:off x="5490706" y="300132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画笔模块</a:t>
            </a:r>
            <a:endParaRPr lang="en-US" altLang="zh-CN" sz="2000" dirty="0" smtClean="0">
              <a:solidFill>
                <a:srgbClr val="C00000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的认识</a:t>
            </a:r>
            <a:r>
              <a:rPr lang="en-US" altLang="zh-CN" sz="2000" dirty="0" smtClean="0">
                <a:solidFill>
                  <a:srgbClr val="C0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rgbClr val="C00000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13" name="Group 4078"/>
          <p:cNvGrpSpPr/>
          <p:nvPr/>
        </p:nvGrpSpPr>
        <p:grpSpPr>
          <a:xfrm>
            <a:off x="1346835" y="8528050"/>
            <a:ext cx="828040" cy="304800"/>
            <a:chOff x="0" y="0"/>
            <a:chExt cx="828040" cy="304800"/>
          </a:xfrm>
        </p:grpSpPr>
        <p:pic>
          <p:nvPicPr>
            <p:cNvPr id="14" name="Picture 472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5714" y="-5079"/>
              <a:ext cx="832104" cy="30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5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8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38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294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18411" y="343574"/>
            <a:ext cx="730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真相探寻二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   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阅读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脚本，了解功能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" name="MH_Other_5">
            <a:extLst>
              <a:ext uri="{FF2B5EF4-FFF2-40B4-BE49-F238E27FC236}">
                <a16:creationId xmlns:a16="http://schemas.microsoft.com/office/drawing/2014/main" id="{A1607287-9589-4246-B1B9-8D158E15A4D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21234" y="2951691"/>
            <a:ext cx="1800225" cy="27622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2" name="MH_Other_7">
            <a:extLst>
              <a:ext uri="{FF2B5EF4-FFF2-40B4-BE49-F238E27FC236}">
                <a16:creationId xmlns:a16="http://schemas.microsoft.com/office/drawing/2014/main" id="{F9F3BA0D-9ECC-4B7C-926C-95449AA463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94063" y="2720139"/>
            <a:ext cx="647700" cy="9652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3" name="MH_Other_8">
            <a:extLst>
              <a:ext uri="{FF2B5EF4-FFF2-40B4-BE49-F238E27FC236}">
                <a16:creationId xmlns:a16="http://schemas.microsoft.com/office/drawing/2014/main" id="{94F35FCE-3AEB-4C7D-83C6-915F82F408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2060574" y="2315301"/>
            <a:ext cx="647700" cy="9652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4" name="MH_SubTitle_4">
            <a:extLst>
              <a:ext uri="{FF2B5EF4-FFF2-40B4-BE49-F238E27FC236}">
                <a16:creationId xmlns:a16="http://schemas.microsoft.com/office/drawing/2014/main" id="{7D838F96-735E-40B7-BFF0-7F22B9B834E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8295874" y="2264304"/>
            <a:ext cx="1719263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 fontAlgn="base"/>
            <a:r>
              <a:rPr lang="en-US" altLang="zh-CN" dirty="0"/>
              <a:t>“4”</a:t>
            </a:r>
            <a:r>
              <a:rPr lang="zh-CN" altLang="zh-CN" dirty="0"/>
              <a:t>代表正四边形的什么？</a:t>
            </a:r>
          </a:p>
        </p:txBody>
      </p:sp>
      <p:sp>
        <p:nvSpPr>
          <p:cNvPr id="16" name="MH_SubTitle_3">
            <a:extLst>
              <a:ext uri="{FF2B5EF4-FFF2-40B4-BE49-F238E27FC236}">
                <a16:creationId xmlns:a16="http://schemas.microsoft.com/office/drawing/2014/main" id="{40370A3E-53C5-4BDD-A107-CE465381301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4748012" y="2032752"/>
            <a:ext cx="1717675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 fontAlgn="base"/>
            <a:r>
              <a:rPr lang="en-US" altLang="zh-CN" dirty="0"/>
              <a:t>“100”</a:t>
            </a:r>
            <a:r>
              <a:rPr lang="zh-CN" altLang="zh-CN" dirty="0"/>
              <a:t>表示正四边形的什么？ </a:t>
            </a:r>
          </a:p>
        </p:txBody>
      </p:sp>
      <p:sp>
        <p:nvSpPr>
          <p:cNvPr id="18" name="MH_SubTitle_2">
            <a:extLst>
              <a:ext uri="{FF2B5EF4-FFF2-40B4-BE49-F238E27FC236}">
                <a16:creationId xmlns:a16="http://schemas.microsoft.com/office/drawing/2014/main" id="{2169EA9E-E8B8-435F-A689-84EA5AD12F3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1200150" y="1605688"/>
            <a:ext cx="1717675" cy="687388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US" altLang="zh-CN" dirty="0"/>
              <a:t>“90”</a:t>
            </a:r>
            <a:r>
              <a:rPr lang="zh-CN" altLang="zh-CN" dirty="0"/>
              <a:t>表示什么？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85" y="3280501"/>
            <a:ext cx="2536156" cy="10425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96" y="3685339"/>
            <a:ext cx="2926334" cy="10059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6" y="3302726"/>
            <a:ext cx="2755631" cy="79254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058987" y="5104925"/>
            <a:ext cx="7651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+mj-ea"/>
                <a:ea typeface="+mj-ea"/>
              </a:rPr>
              <a:t>小结：画正四边形脚本中</a:t>
            </a:r>
            <a:r>
              <a:rPr lang="en-US" altLang="zh-CN" sz="2800" dirty="0">
                <a:latin typeface="+mj-ea"/>
                <a:ea typeface="+mj-ea"/>
              </a:rPr>
              <a:t> 4 </a:t>
            </a:r>
            <a:r>
              <a:rPr lang="zh-CN" altLang="zh-CN" sz="2800" dirty="0">
                <a:latin typeface="+mj-ea"/>
                <a:ea typeface="+mj-ea"/>
              </a:rPr>
              <a:t>代表正四边形的边数，</a:t>
            </a:r>
            <a:r>
              <a:rPr lang="en-US" altLang="zh-CN" sz="2800" dirty="0">
                <a:latin typeface="+mj-ea"/>
                <a:ea typeface="+mj-ea"/>
              </a:rPr>
              <a:t>100 </a:t>
            </a:r>
            <a:r>
              <a:rPr lang="zh-CN" altLang="zh-CN" sz="2800" dirty="0">
                <a:latin typeface="+mj-ea"/>
                <a:ea typeface="+mj-ea"/>
              </a:rPr>
              <a:t>代表正四边形的边长，</a:t>
            </a:r>
            <a:r>
              <a:rPr lang="en-US" altLang="zh-CN" sz="2800" dirty="0">
                <a:latin typeface="+mj-ea"/>
                <a:ea typeface="+mj-ea"/>
              </a:rPr>
              <a:t>90 </a:t>
            </a:r>
            <a:r>
              <a:rPr lang="zh-CN" altLang="zh-CN" sz="2800" dirty="0">
                <a:latin typeface="+mj-ea"/>
                <a:ea typeface="+mj-ea"/>
              </a:rPr>
              <a:t>表示小猫每次旋转的度数。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50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2" grpId="0" animBg="1"/>
      <p:bldP spid="13" grpId="0" animBg="1"/>
      <p:bldP spid="14" grpId="0"/>
      <p:bldP spid="16" grpId="0"/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动手实践一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E814D0-EF7C-4589-B14E-0DA5CC325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18" y="1635958"/>
            <a:ext cx="3025362" cy="32570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0185265-879B-488E-A828-27EDCC22B22F}"/>
              </a:ext>
            </a:extLst>
          </p:cNvPr>
          <p:cNvSpPr txBox="1"/>
          <p:nvPr/>
        </p:nvSpPr>
        <p:spPr>
          <a:xfrm>
            <a:off x="1171341" y="2358743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1477D8-FF96-43EA-B34B-EB922A43599D}"/>
              </a:ext>
            </a:extLst>
          </p:cNvPr>
          <p:cNvSpPr txBox="1"/>
          <p:nvPr/>
        </p:nvSpPr>
        <p:spPr>
          <a:xfrm>
            <a:off x="1692079" y="2358743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B</a:t>
            </a:r>
            <a:endParaRPr lang="zh-CN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A82702-E217-4818-A51F-97C18313E89E}"/>
              </a:ext>
            </a:extLst>
          </p:cNvPr>
          <p:cNvSpPr txBox="1"/>
          <p:nvPr/>
        </p:nvSpPr>
        <p:spPr>
          <a:xfrm>
            <a:off x="1171341" y="284191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C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5C25CD-B398-4F20-8585-B81164D62CEC}"/>
              </a:ext>
            </a:extLst>
          </p:cNvPr>
          <p:cNvSpPr txBox="1"/>
          <p:nvPr/>
        </p:nvSpPr>
        <p:spPr>
          <a:xfrm>
            <a:off x="1692079" y="284191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</a:rPr>
              <a:t>D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82530"/>
              </p:ext>
            </p:extLst>
          </p:nvPr>
        </p:nvGraphicFramePr>
        <p:xfrm>
          <a:off x="3682827" y="2358743"/>
          <a:ext cx="7188113" cy="206698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05200">
                  <a:extLst>
                    <a:ext uri="{9D8B030D-6E8A-4147-A177-3AD203B41FA5}">
                      <a16:colId xmlns:a16="http://schemas.microsoft.com/office/drawing/2014/main" val="983730548"/>
                    </a:ext>
                  </a:extLst>
                </a:gridCol>
                <a:gridCol w="1380768">
                  <a:extLst>
                    <a:ext uri="{9D8B030D-6E8A-4147-A177-3AD203B41FA5}">
                      <a16:colId xmlns:a16="http://schemas.microsoft.com/office/drawing/2014/main" val="617982186"/>
                    </a:ext>
                  </a:extLst>
                </a:gridCol>
                <a:gridCol w="1380768">
                  <a:extLst>
                    <a:ext uri="{9D8B030D-6E8A-4147-A177-3AD203B41FA5}">
                      <a16:colId xmlns:a16="http://schemas.microsoft.com/office/drawing/2014/main" val="2012257036"/>
                    </a:ext>
                  </a:extLst>
                </a:gridCol>
                <a:gridCol w="1421377">
                  <a:extLst>
                    <a:ext uri="{9D8B030D-6E8A-4147-A177-3AD203B41FA5}">
                      <a16:colId xmlns:a16="http://schemas.microsoft.com/office/drawing/2014/main" val="4110537966"/>
                    </a:ext>
                  </a:extLst>
                </a:gridCol>
              </a:tblGrid>
              <a:tr h="1021999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边</a:t>
                      </a:r>
                      <a:r>
                        <a:rPr lang="zh-CN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 </a:t>
                      </a: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1993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1993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2184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7733792"/>
                  </a:ext>
                </a:extLst>
              </a:tr>
              <a:tr h="1044988">
                <a:tc>
                  <a:txBody>
                    <a:bodyPr/>
                    <a:lstStyle/>
                    <a:p>
                      <a:pPr marL="6350" marR="3613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旋转的角度 </a:t>
                      </a: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660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72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089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0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8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88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88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88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88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8120" y="933066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>
            <a:off x="3611154" y="2078823"/>
            <a:ext cx="3670036" cy="3163824"/>
          </a:xfrm>
          <a:prstGeom prst="triangle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5" idx="4"/>
          </p:cNvCxnSpPr>
          <p:nvPr/>
        </p:nvCxnSpPr>
        <p:spPr>
          <a:xfrm>
            <a:off x="7281190" y="5242647"/>
            <a:ext cx="1295882" cy="0"/>
          </a:xfrm>
          <a:prstGeom prst="line">
            <a:avLst/>
          </a:prstGeom>
          <a:ln w="762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470610" y="4041648"/>
            <a:ext cx="2058206" cy="1200999"/>
            <a:chOff x="4470610" y="4041648"/>
            <a:chExt cx="2058206" cy="1200999"/>
          </a:xfrm>
        </p:grpSpPr>
        <p:sp>
          <p:nvSpPr>
            <p:cNvPr id="8" name="左弧形箭头 7"/>
            <p:cNvSpPr/>
            <p:nvPr/>
          </p:nvSpPr>
          <p:spPr>
            <a:xfrm>
              <a:off x="6035040" y="4041648"/>
              <a:ext cx="493776" cy="1200999"/>
            </a:xfrm>
            <a:prstGeom prst="curv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70610" y="4242816"/>
              <a:ext cx="1564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+mj-ea"/>
                  <a:ea typeface="+mj-ea"/>
                </a:rPr>
                <a:t>内角</a:t>
              </a:r>
              <a:r>
                <a:rPr lang="en-US" altLang="zh-CN" sz="2400" dirty="0" smtClean="0">
                  <a:latin typeface="+mj-ea"/>
                  <a:ea typeface="+mj-ea"/>
                </a:rPr>
                <a:t>60</a:t>
              </a:r>
              <a:r>
                <a:rPr lang="zh-CN" altLang="en-US" sz="2400" dirty="0" smtClean="0">
                  <a:latin typeface="+mj-ea"/>
                  <a:ea typeface="+mj-ea"/>
                </a:rPr>
                <a:t>度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23211" y="3927774"/>
            <a:ext cx="2631311" cy="919626"/>
            <a:chOff x="6723211" y="3927774"/>
            <a:chExt cx="2631311" cy="919626"/>
          </a:xfrm>
        </p:grpSpPr>
        <p:sp>
          <p:nvSpPr>
            <p:cNvPr id="28" name="左弧形箭头 27"/>
            <p:cNvSpPr/>
            <p:nvPr/>
          </p:nvSpPr>
          <p:spPr>
            <a:xfrm rot="7841504">
              <a:off x="7221029" y="3855806"/>
              <a:ext cx="493776" cy="1489411"/>
            </a:xfrm>
            <a:prstGeom prst="curv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790092" y="3927774"/>
              <a:ext cx="1564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+mj-ea"/>
                  <a:ea typeface="+mj-ea"/>
                </a:rPr>
                <a:t>外角</a:t>
              </a:r>
              <a:r>
                <a:rPr lang="en-US" altLang="zh-CN" sz="2400" dirty="0" smtClean="0">
                  <a:latin typeface="+mj-ea"/>
                  <a:ea typeface="+mj-ea"/>
                </a:rPr>
                <a:t>120</a:t>
              </a:r>
              <a:r>
                <a:rPr lang="zh-CN" altLang="en-US" sz="2400" dirty="0" smtClean="0">
                  <a:latin typeface="+mj-ea"/>
                  <a:ea typeface="+mj-ea"/>
                </a:rPr>
                <a:t>度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232309" y="375925"/>
            <a:ext cx="730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真相探寻三</a:t>
            </a: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    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4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60147"/>
              </p:ext>
            </p:extLst>
          </p:nvPr>
        </p:nvGraphicFramePr>
        <p:xfrm>
          <a:off x="1910957" y="1362231"/>
          <a:ext cx="7188113" cy="206698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05200">
                  <a:extLst>
                    <a:ext uri="{9D8B030D-6E8A-4147-A177-3AD203B41FA5}">
                      <a16:colId xmlns:a16="http://schemas.microsoft.com/office/drawing/2014/main" val="983730548"/>
                    </a:ext>
                  </a:extLst>
                </a:gridCol>
                <a:gridCol w="1380768">
                  <a:extLst>
                    <a:ext uri="{9D8B030D-6E8A-4147-A177-3AD203B41FA5}">
                      <a16:colId xmlns:a16="http://schemas.microsoft.com/office/drawing/2014/main" val="617982186"/>
                    </a:ext>
                  </a:extLst>
                </a:gridCol>
                <a:gridCol w="1380768">
                  <a:extLst>
                    <a:ext uri="{9D8B030D-6E8A-4147-A177-3AD203B41FA5}">
                      <a16:colId xmlns:a16="http://schemas.microsoft.com/office/drawing/2014/main" val="2012257036"/>
                    </a:ext>
                  </a:extLst>
                </a:gridCol>
                <a:gridCol w="1421377">
                  <a:extLst>
                    <a:ext uri="{9D8B030D-6E8A-4147-A177-3AD203B41FA5}">
                      <a16:colId xmlns:a16="http://schemas.microsoft.com/office/drawing/2014/main" val="4110537966"/>
                    </a:ext>
                  </a:extLst>
                </a:gridCol>
              </a:tblGrid>
              <a:tr h="1021999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边</a:t>
                      </a:r>
                      <a:r>
                        <a:rPr lang="zh-CN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 </a:t>
                      </a: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1993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1993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2184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7733792"/>
                  </a:ext>
                </a:extLst>
              </a:tr>
              <a:tr h="1044988">
                <a:tc>
                  <a:txBody>
                    <a:bodyPr/>
                    <a:lstStyle/>
                    <a:p>
                      <a:pPr marL="6350" marR="3613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旋转的角度 </a:t>
                      </a: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marR="660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32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44805" marR="36195" marT="3556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  <a:alpha val="43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0897074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120640" y="1622479"/>
            <a:ext cx="95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10</a:t>
            </a:r>
            <a:endParaRPr lang="zh-CN" altLang="en-US" sz="3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6634367" y="1579312"/>
            <a:ext cx="95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12</a:t>
            </a:r>
            <a:endParaRPr lang="zh-CN" altLang="en-US" sz="3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7992357" y="1579311"/>
            <a:ext cx="95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36</a:t>
            </a:r>
            <a:endParaRPr lang="zh-CN" altLang="en-US" sz="3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5198894" y="2582657"/>
            <a:ext cx="95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36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34367" y="2582658"/>
            <a:ext cx="95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30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13577" y="2687186"/>
            <a:ext cx="95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0957" y="4287415"/>
            <a:ext cx="7928670" cy="1107996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  <a:alpha val="43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zh-CN" altLang="zh-CN" sz="6600" dirty="0">
                <a:solidFill>
                  <a:srgbClr val="FF0000"/>
                </a:solidFill>
                <a:latin typeface="+mj-ea"/>
                <a:ea typeface="+mj-ea"/>
              </a:rPr>
              <a:t>旋转角度</a:t>
            </a:r>
            <a:r>
              <a:rPr lang="en-US" altLang="zh-CN" sz="6600" dirty="0">
                <a:solidFill>
                  <a:srgbClr val="FF0000"/>
                </a:solidFill>
                <a:latin typeface="+mj-ea"/>
                <a:ea typeface="+mj-ea"/>
              </a:rPr>
              <a:t>= 360/</a:t>
            </a:r>
            <a:r>
              <a:rPr lang="zh-CN" altLang="zh-CN" sz="6600" dirty="0">
                <a:solidFill>
                  <a:srgbClr val="FF0000"/>
                </a:solidFill>
                <a:latin typeface="+mj-ea"/>
                <a:ea typeface="+mj-ea"/>
              </a:rPr>
              <a:t>边数</a:t>
            </a:r>
            <a:endParaRPr lang="zh-CN" altLang="en-US" sz="6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49643" y="459631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真相探寻三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871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4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课件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363</Words>
  <Application>Microsoft Office PowerPoint</Application>
  <PresentationFormat>宽屏</PresentationFormat>
  <Paragraphs>93</Paragraphs>
  <Slides>13</Slides>
  <Notes>13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YF补 汉仪夏日体+黑白emoji</vt:lpstr>
      <vt:lpstr>等线</vt:lpstr>
      <vt:lpstr>汉仪夏日体W</vt:lpstr>
      <vt:lpstr>宋体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画正多边形</dc:title>
  <dc:creator>徐泾喃（河小）</dc:creator>
  <cp:keywords>scratch</cp:keywords>
  <cp:lastModifiedBy>徐金南</cp:lastModifiedBy>
  <cp:revision>537</cp:revision>
  <dcterms:created xsi:type="dcterms:W3CDTF">2017-08-01T03:24:34Z</dcterms:created>
  <dcterms:modified xsi:type="dcterms:W3CDTF">2021-10-08T01:25:27Z</dcterms:modified>
  <cp:category>课件</cp:category>
</cp:coreProperties>
</file>