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sldIdLst>
    <p:sldId id="495" r:id="rId3"/>
    <p:sldId id="378" r:id="rId4"/>
    <p:sldId id="480" r:id="rId5"/>
    <p:sldId id="505" r:id="rId6"/>
    <p:sldId id="513" r:id="rId7"/>
    <p:sldId id="514" r:id="rId8"/>
    <p:sldId id="515" r:id="rId9"/>
    <p:sldId id="512" r:id="rId10"/>
    <p:sldId id="519" r:id="rId11"/>
    <p:sldId id="510" r:id="rId12"/>
    <p:sldId id="511" r:id="rId13"/>
    <p:sldId id="313" r:id="rId14"/>
    <p:sldId id="525" r:id="rId15"/>
    <p:sldId id="516" r:id="rId16"/>
    <p:sldId id="526" r:id="rId17"/>
    <p:sldId id="382" r:id="rId18"/>
    <p:sldId id="509" r:id="rId19"/>
    <p:sldId id="518" r:id="rId20"/>
    <p:sldId id="523" r:id="rId21"/>
    <p:sldId id="527" r:id="rId22"/>
    <p:sldId id="524" r:id="rId23"/>
    <p:sldId id="528" r:id="rId24"/>
    <p:sldId id="529" r:id="rId25"/>
    <p:sldId id="530" r:id="rId26"/>
    <p:sldId id="531" r:id="rId27"/>
    <p:sldId id="532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D99694"/>
    <a:srgbClr val="FFC000"/>
    <a:srgbClr val="AEAEAE"/>
    <a:srgbClr val="FF0000"/>
    <a:srgbClr val="FFDB6D"/>
    <a:srgbClr val="CC00CC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94519" autoAdjust="0"/>
  </p:normalViewPr>
  <p:slideViewPr>
    <p:cSldViewPr>
      <p:cViewPr>
        <p:scale>
          <a:sx n="50" d="100"/>
          <a:sy n="50" d="100"/>
        </p:scale>
        <p:origin x="-1858" y="-883"/>
      </p:cViewPr>
      <p:guideLst>
        <p:guide orient="horz" pos="2198"/>
        <p:guide pos="29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24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9DA3A33-ACFB-4565-9393-8A6567C21D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buFont typeface="Arial" charset="0"/>
              <a:buNone/>
            </a:pPr>
            <a:fld id="{34E155F9-A2D9-47F9-9E32-9C03D50E7BAB}" type="slidenum">
              <a:rPr lang="zh-CN" altLang="en-US" sz="1800" smtClean="0">
                <a:ea typeface="宋体" charset="-122"/>
              </a:rPr>
              <a:pPr algn="l">
                <a:buFont typeface="Arial" charset="0"/>
                <a:buNone/>
              </a:pPr>
              <a:t>1</a:t>
            </a:fld>
            <a:endParaRPr lang="en-US" altLang="zh-CN" sz="180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9113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9114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4F615F-3450-46CC-84B3-75B3290E076B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25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93187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931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6CD230-8C9E-4AF6-A338-93AD0E91CB05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26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7885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788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3BDDED-4D5E-43E1-A65B-D5BC74D4F65A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13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809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12E1A9-0E39-4C79-BBBE-117471DC5202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15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7475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7475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5CE0C1-A90E-45CE-BEA8-76153EA791E4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19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829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0DB9C6-BCC3-4669-B015-B3908869F55D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20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7680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768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D61AF9-352A-45D3-AD28-C4B05AEB73A8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21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849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C0FD76-CD93-470C-BEF3-FF85CFBA1ACC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22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870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017A61-6800-4C42-83BF-EC87F64BE07A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23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890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890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4D3674-9246-44DE-B017-4A2D1B1116D5}" type="slidenum">
              <a:rPr lang="zh-CN" altLang="en-US" sz="1200">
                <a:latin typeface="等线" pitchFamily="2" charset="-122"/>
                <a:ea typeface="微软雅黑" pitchFamily="34" charset="-122"/>
              </a:rPr>
              <a:pPr algn="r"/>
              <a:t>24</a:t>
            </a:fld>
            <a:endParaRPr lang="en-US" altLang="zh-CN" sz="1200">
              <a:latin typeface="等线" pitchFamily="2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4E54-1E69-46A0-B6AC-D667B7329C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0571-FAF5-4450-AD44-DD72206D3C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6827-AB8E-4851-B707-5CB7FAFC9F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3F9E-1F7D-404E-A25F-FEA4CEE407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A2335D-88A3-4A71-B145-254603B09300}" type="datetimeFigureOut">
              <a:rPr lang="zh-CN" altLang="en-US"/>
              <a:pPr>
                <a:defRPr/>
              </a:pPr>
              <a:t>2020/5/14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0106B5-D614-4F79-B7D5-885536BC58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2A6486-67CE-4AD8-9A0E-EFA55FDEC33E}" type="datetimeFigureOut">
              <a:rPr lang="zh-CN" altLang="en-US"/>
              <a:pPr>
                <a:defRPr/>
              </a:pPr>
              <a:t>2020/5/14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2FC09D-9FF9-4DEB-A4F7-7E810718D5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529ED8-BE99-4782-8E29-4525AB97D317}" type="datetimeFigureOut">
              <a:rPr lang="zh-CN" altLang="en-US"/>
              <a:pPr>
                <a:defRPr/>
              </a:pPr>
              <a:t>2020/5/14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155D2C-19E3-48D1-B9EC-6716DD5702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567BE2-0C82-4FA0-94FE-A72569557CC9}" type="datetimeFigureOut">
              <a:rPr lang="zh-CN" altLang="en-US"/>
              <a:pPr>
                <a:defRPr/>
              </a:pPr>
              <a:t>2020/5/14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344C49-7ADF-4289-ABC2-BF9143DDD3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90781F-01E5-4493-817A-6EADAA274893}" type="datetimeFigureOut">
              <a:rPr lang="zh-CN" altLang="en-US"/>
              <a:pPr>
                <a:defRPr/>
              </a:pPr>
              <a:t>2020/5/14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95E703-3AC9-419F-A56E-3B0DFB7562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C83F08-4602-4721-8685-96EDC1064929}" type="datetimeFigureOut">
              <a:rPr lang="zh-CN" altLang="en-US"/>
              <a:pPr>
                <a:defRPr/>
              </a:pPr>
              <a:t>2020/5/14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9FE0B1-CFC7-48DE-9334-F1D8B53FDD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E556D7-4713-420D-911A-FEE70A138FEB}" type="datetimeFigureOut">
              <a:rPr lang="zh-CN" altLang="en-US"/>
              <a:pPr>
                <a:defRPr/>
              </a:pPr>
              <a:t>2020/5/14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39D046-3476-4233-AA92-292467A841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AFB1-CEF4-489C-85C8-80960F8C65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AC8B8F-6FBB-42DC-9790-D6D6EF11E8F4}" type="datetimeFigureOut">
              <a:rPr lang="zh-CN" altLang="en-US"/>
              <a:pPr>
                <a:defRPr/>
              </a:pPr>
              <a:t>2020/5/14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E9616F-ADEB-4042-A4F7-8676F9855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5C8673-5728-4DD8-8F61-975FB158E361}" type="datetimeFigureOut">
              <a:rPr lang="zh-CN" altLang="en-US"/>
              <a:pPr>
                <a:defRPr/>
              </a:pPr>
              <a:t>2020/5/14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CB7FA0-75C9-4FD8-B1FD-09E7450537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D8DCFD-4725-425E-ACFE-56DAB3250C65}" type="datetimeFigureOut">
              <a:rPr lang="zh-CN" altLang="en-US"/>
              <a:pPr>
                <a:defRPr/>
              </a:pPr>
              <a:t>2020/5/14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71F28-CC1B-4498-A026-079B666453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44774E-96E8-4BDC-B8A2-C643049B4EE4}" type="datetimeFigureOut">
              <a:rPr lang="zh-CN" altLang="en-US"/>
              <a:pPr>
                <a:defRPr/>
              </a:pPr>
              <a:t>2020/5/14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E969E2-809C-4D63-BF9C-0F60294C58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E2A07D-FD83-4A8D-AE1E-009ACAFAF1B5}" type="datetimeFigureOut">
              <a:rPr lang="zh-CN" altLang="en-US"/>
              <a:pPr>
                <a:defRPr/>
              </a:pPr>
              <a:t>2020/5/14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8CFB38-AA5B-4219-A3FA-65E454081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7E596A-C39F-4CBE-86CA-DE87466F7D6F}" type="datetimeFigureOut">
              <a:rPr lang="zh-CN" altLang="en-US"/>
              <a:pPr>
                <a:defRPr/>
              </a:pPr>
              <a:t>2020/5/14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F66D8C-4FBF-4408-8A10-DF1E48EFA8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>
            <p:custDataLst>
              <p:tags r:id="rId1"/>
            </p:custDataLst>
          </p:nvPr>
        </p:nvSpPr>
        <p:spPr>
          <a:xfrm>
            <a:off x="3427413" y="1452563"/>
            <a:ext cx="2290762" cy="455612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cxnSp>
        <p:nvCxnSpPr>
          <p:cNvPr id="5" name="直接连接符 7"/>
          <p:cNvCxnSpPr/>
          <p:nvPr>
            <p:custDataLst>
              <p:tags r:id="rId2"/>
            </p:custDataLst>
          </p:nvPr>
        </p:nvCxnSpPr>
        <p:spPr>
          <a:xfrm>
            <a:off x="4435475" y="3648075"/>
            <a:ext cx="2730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8"/>
          <p:cNvCxnSpPr/>
          <p:nvPr>
            <p:custDataLst>
              <p:tags r:id="rId3"/>
            </p:custDataLst>
          </p:nvPr>
        </p:nvCxnSpPr>
        <p:spPr>
          <a:xfrm flipH="1">
            <a:off x="5948363" y="127000"/>
            <a:ext cx="1651000" cy="1822450"/>
          </a:xfrm>
          <a:prstGeom prst="lin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9"/>
          <p:cNvCxnSpPr/>
          <p:nvPr>
            <p:custDataLst>
              <p:tags r:id="rId4"/>
            </p:custDataLst>
          </p:nvPr>
        </p:nvCxnSpPr>
        <p:spPr>
          <a:xfrm flipH="1">
            <a:off x="6243638" y="0"/>
            <a:ext cx="1150937" cy="1271588"/>
          </a:xfrm>
          <a:prstGeom prst="line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10"/>
          <p:cNvCxnSpPr/>
          <p:nvPr>
            <p:custDataLst>
              <p:tags r:id="rId5"/>
            </p:custDataLst>
          </p:nvPr>
        </p:nvCxnSpPr>
        <p:spPr>
          <a:xfrm flipH="1">
            <a:off x="2265363" y="6008688"/>
            <a:ext cx="762000" cy="841375"/>
          </a:xfrm>
          <a:prstGeom prst="lin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11"/>
          <p:cNvCxnSpPr/>
          <p:nvPr>
            <p:custDataLst>
              <p:tags r:id="rId6"/>
            </p:custDataLst>
          </p:nvPr>
        </p:nvCxnSpPr>
        <p:spPr>
          <a:xfrm flipH="1">
            <a:off x="1938338" y="5330825"/>
            <a:ext cx="1382712" cy="1527175"/>
          </a:xfrm>
          <a:prstGeom prst="line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2351584" y="3808650"/>
            <a:ext cx="4441371" cy="70431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1584" y="2732480"/>
            <a:ext cx="4441371" cy="7740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7D8DC7-98C8-40D3-BFDF-BD2E0BAD5806}" type="datetimeFigureOut">
              <a:rPr lang="zh-CN" altLang="en-US"/>
              <a:pPr>
                <a:defRPr/>
              </a:pPr>
              <a:t>2020/5/14</a:t>
            </a:fld>
            <a:endParaRPr lang="zh-CN" altLang="en-US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2C4A12-992E-4DFB-BDB0-2D64061918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B19F-1EFD-4F7A-AC7D-BC5FD56B6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9B02-070A-4EEF-AB7D-997AF2E4FA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4305-EFD6-4FBC-84E6-618168CF89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6E8BF-CC02-4B93-868A-BC61BCDB0E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C09D-356A-4E35-A0E3-6729721F1D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0406-A494-4647-88C2-210056F52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2DF1-34B0-4A7E-9D8C-F44F336FA8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F1195A-8A4C-4E71-BB1E-CD62DDDF05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A638408-0667-4326-AF43-A5BCCF88355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 t="46944" b="8145"/>
          <a:stretch>
            <a:fillRect/>
          </a:stretch>
        </p:blipFill>
        <p:spPr bwMode="auto">
          <a:xfrm>
            <a:off x="0" y="342900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文本框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4375" y="1406525"/>
            <a:ext cx="77152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SzPct val="100000"/>
              <a:buFont typeface="Arial" charset="0"/>
              <a:buNone/>
            </a:pPr>
            <a:r>
              <a:rPr lang="en-US" altLang="zh-CN" sz="6000"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6000">
                <a:latin typeface="微软雅黑" pitchFamily="34" charset="-122"/>
                <a:ea typeface="微软雅黑" pitchFamily="34" charset="-122"/>
              </a:rPr>
              <a:t>飞向蓝天的恐龙</a:t>
            </a:r>
          </a:p>
        </p:txBody>
      </p:sp>
      <p:sp>
        <p:nvSpPr>
          <p:cNvPr id="31747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4375" y="2449513"/>
            <a:ext cx="77152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buSzPct val="100000"/>
              <a:buFont typeface="Arial" charset="0"/>
              <a:buNone/>
            </a:pPr>
            <a:r>
              <a:rPr lang="zh-CN" altLang="en-US" sz="4000">
                <a:latin typeface="等线" pitchFamily="2" charset="-122"/>
                <a:ea typeface="等线" pitchFamily="2" charset="-122"/>
              </a:rPr>
              <a:t>第二课时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331913" y="1557338"/>
            <a:ext cx="64801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默读课文</a:t>
            </a:r>
            <a:r>
              <a:rPr lang="en-US" altLang="zh-CN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Arial" charset="0"/>
                <a:ea typeface="黑体" pitchFamily="49" charset="-122"/>
              </a:rPr>
              <a:t>——</a:t>
            </a:r>
            <a:r>
              <a:rPr lang="en-US" altLang="zh-CN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自然段，思考：</a:t>
            </a: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恐龙是怎样一步步演化成鸟儿的？划出写恐龙特点的关键词句，填写在表格内想一想作者说明的角度？</a:t>
            </a:r>
            <a:r>
              <a:rPr lang="zh-CN" altLang="en-US" sz="2400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476375" y="549275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恐龙飞向蓝天的演化过程是怎样的呢？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71550" y="3933825"/>
            <a:ext cx="7488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9933FF"/>
                </a:solidFill>
                <a:latin typeface="黑体" pitchFamily="49" charset="-122"/>
                <a:ea typeface="黑体" pitchFamily="49" charset="-122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53" name="Group 65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921500"/>
        </p:xfrm>
        <a:graphic>
          <a:graphicData uri="http://schemas.openxmlformats.org/drawingml/2006/table">
            <a:tbl>
              <a:tblPr/>
              <a:tblGrid>
                <a:gridCol w="2484438"/>
                <a:gridCol w="4248150"/>
                <a:gridCol w="2411412"/>
              </a:tblGrid>
              <a:tr h="5175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恐龙的庞大家族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繁衍生息的情况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它们的特点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   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作者说明的角度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第一代恐龙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黑体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      形态各异的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       庞大家族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黑体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黑体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      （其中的）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黑体" pitchFamily="49" charset="-122"/>
                        </a:rPr>
                        <a:t>     猎食性恐龙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484438" y="1412875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有的两足奔跑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2484438" y="18446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有的四足行走</a:t>
            </a:r>
          </a:p>
        </p:txBody>
      </p:sp>
      <p:sp>
        <p:nvSpPr>
          <p:cNvPr id="43057" name="Text Box 50"/>
          <p:cNvSpPr txBox="1">
            <a:spLocks noChangeArrowheads="1"/>
          </p:cNvSpPr>
          <p:nvPr/>
        </p:nvSpPr>
        <p:spPr bwMode="auto">
          <a:xfrm>
            <a:off x="2520950" y="981075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大小似狗，形态如鸵鸟</a:t>
            </a:r>
          </a:p>
        </p:txBody>
      </p:sp>
      <p:sp>
        <p:nvSpPr>
          <p:cNvPr id="43058" name="Text Box 51"/>
          <p:cNvSpPr txBox="1">
            <a:spLocks noChangeArrowheads="1"/>
          </p:cNvSpPr>
          <p:nvPr/>
        </p:nvSpPr>
        <p:spPr bwMode="auto">
          <a:xfrm>
            <a:off x="6911975" y="17002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从生活习性上</a:t>
            </a:r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2484438" y="2276475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有的身长几十米，重达数十吨</a:t>
            </a:r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7019925" y="2565400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从身体形态上</a:t>
            </a:r>
          </a:p>
        </p:txBody>
      </p:sp>
      <p:sp>
        <p:nvSpPr>
          <p:cNvPr id="63542" name="Text Box 54"/>
          <p:cNvSpPr txBox="1">
            <a:spLocks noChangeArrowheads="1"/>
          </p:cNvSpPr>
          <p:nvPr/>
        </p:nvSpPr>
        <p:spPr bwMode="auto">
          <a:xfrm>
            <a:off x="6948488" y="34290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从性情上</a:t>
            </a:r>
          </a:p>
        </p:txBody>
      </p:sp>
      <p:sp>
        <p:nvSpPr>
          <p:cNvPr id="63543" name="Text Box 55"/>
          <p:cNvSpPr txBox="1">
            <a:spLocks noChangeArrowheads="1"/>
          </p:cNvSpPr>
          <p:nvPr/>
        </p:nvSpPr>
        <p:spPr bwMode="auto">
          <a:xfrm>
            <a:off x="6877050" y="4581525"/>
            <a:ext cx="2087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       从体态、习性、体表的不断变化上</a:t>
            </a:r>
          </a:p>
        </p:txBody>
      </p: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2339975" y="2781300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有的身长小巧，体重不足几公斤</a:t>
            </a: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2484438" y="3213100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有的凶猛异常，茹毛饮血</a:t>
            </a:r>
          </a:p>
        </p:txBody>
      </p:sp>
      <p:sp>
        <p:nvSpPr>
          <p:cNvPr id="63546" name="Text Box 58"/>
          <p:cNvSpPr txBox="1">
            <a:spLocks noChangeArrowheads="1"/>
          </p:cNvSpPr>
          <p:nvPr/>
        </p:nvSpPr>
        <p:spPr bwMode="auto">
          <a:xfrm>
            <a:off x="2411413" y="3692525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有的温顺可爱，以植物为食</a:t>
            </a:r>
          </a:p>
        </p:txBody>
      </p:sp>
      <p:sp>
        <p:nvSpPr>
          <p:cNvPr id="63547" name="Text Box 59"/>
          <p:cNvSpPr txBox="1">
            <a:spLocks noChangeArrowheads="1"/>
          </p:cNvSpPr>
          <p:nvPr/>
        </p:nvSpPr>
        <p:spPr bwMode="auto">
          <a:xfrm>
            <a:off x="2555875" y="4149725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身体渐小，越来越像鸟类</a:t>
            </a:r>
          </a:p>
        </p:txBody>
      </p:sp>
      <p:sp>
        <p:nvSpPr>
          <p:cNvPr id="63548" name="Text Box 60"/>
          <p:cNvSpPr txBox="1">
            <a:spLocks noChangeArrowheads="1"/>
          </p:cNvSpPr>
          <p:nvPr/>
        </p:nvSpPr>
        <p:spPr bwMode="auto">
          <a:xfrm>
            <a:off x="2484438" y="4581525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骨骼中空，身体轻盈</a:t>
            </a:r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2555875" y="5013325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脑颅膨大，行动敏捷</a:t>
            </a: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2484438" y="602138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体表长出羽毛，无鳞片或鳞甲</a:t>
            </a:r>
          </a:p>
        </p:txBody>
      </p:sp>
      <p:sp>
        <p:nvSpPr>
          <p:cNvPr id="63551" name="Text Box 63"/>
          <p:cNvSpPr txBox="1">
            <a:spLocks noChangeArrowheads="1"/>
          </p:cNvSpPr>
          <p:nvPr/>
        </p:nvSpPr>
        <p:spPr bwMode="auto">
          <a:xfrm>
            <a:off x="2484438" y="6446838"/>
            <a:ext cx="665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转移到树上生存，渐渐具备滑  翔、飞行能力</a:t>
            </a:r>
          </a:p>
        </p:txBody>
      </p:sp>
      <p:sp>
        <p:nvSpPr>
          <p:cNvPr id="63552" name="Text Box 64"/>
          <p:cNvSpPr txBox="1">
            <a:spLocks noChangeArrowheads="1"/>
          </p:cNvSpPr>
          <p:nvPr/>
        </p:nvSpPr>
        <p:spPr bwMode="auto">
          <a:xfrm>
            <a:off x="2484438" y="5516563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9933FF"/>
                </a:solidFill>
                <a:latin typeface="Arial" charset="0"/>
                <a:ea typeface="黑体" pitchFamily="49" charset="-122"/>
              </a:rPr>
              <a:t>前肢渐长，像羽翼，会拍打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 autoUpdateAnimBg="0"/>
      <p:bldP spid="63537" grpId="0" autoUpdateAnimBg="0"/>
      <p:bldP spid="63540" grpId="0" autoUpdateAnimBg="0"/>
      <p:bldP spid="63541" grpId="0" autoUpdateAnimBg="0"/>
      <p:bldP spid="63542" grpId="0" autoUpdateAnimBg="0"/>
      <p:bldP spid="63543" grpId="0" autoUpdateAnimBg="0"/>
      <p:bldP spid="63544" grpId="0" autoUpdateAnimBg="0"/>
      <p:bldP spid="63545" grpId="0" autoUpdateAnimBg="0"/>
      <p:bldP spid="63546" grpId="0" autoUpdateAnimBg="0"/>
      <p:bldP spid="63547" grpId="0" autoUpdateAnimBg="0"/>
      <p:bldP spid="63548" grpId="0" autoUpdateAnimBg="0"/>
      <p:bldP spid="63549" grpId="0" autoUpdateAnimBg="0"/>
      <p:bldP spid="63550" grpId="0" autoUpdateAnimBg="0"/>
      <p:bldP spid="63551" grpId="0" autoUpdateAnimBg="0"/>
      <p:bldP spid="635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十边形 5"/>
          <p:cNvSpPr/>
          <p:nvPr/>
        </p:nvSpPr>
        <p:spPr>
          <a:xfrm>
            <a:off x="817563" y="1143000"/>
            <a:ext cx="3979862" cy="844550"/>
          </a:xfrm>
          <a:prstGeom prst="decagon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第一种恐龙的特点</a:t>
            </a:r>
            <a:endParaRPr lang="zh-CN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4979988"/>
            <a:ext cx="16700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剪去对角的矩形 6"/>
          <p:cNvSpPr/>
          <p:nvPr/>
        </p:nvSpPr>
        <p:spPr>
          <a:xfrm>
            <a:off x="604838" y="2424113"/>
            <a:ext cx="8428037" cy="1444625"/>
          </a:xfrm>
          <a:prstGeom prst="snip2DiagRect">
            <a:avLst/>
          </a:prstGeom>
          <a:noFill/>
          <a:ln w="38100">
            <a:solidFill>
              <a:srgbClr val="D99694"/>
            </a:solidFill>
          </a:ln>
          <a:extLst>
            <a:ext uri="{909E8E84-426E-40DD-AFC4-6F175D3DCCD1}"/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地球上的第一种恐龙</a:t>
            </a:r>
            <a:r>
              <a:rPr lang="zh-CN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大约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出现在两亿三千万年前，它和狗一般大小，像鸵鸟一样用两条后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腿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支撑身体。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97425" y="998538"/>
            <a:ext cx="4233863" cy="1012825"/>
          </a:xfrm>
          <a:prstGeom prst="cloudCallout">
            <a:avLst>
              <a:gd name="adj1" fmla="val -42770"/>
              <a:gd name="adj2" fmla="val 110351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去掉“大约”行吗？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70075" y="4870450"/>
            <a:ext cx="7162800" cy="1452563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地球上的第一种恐龙出现在两亿三千万年前，它和狗一般大小，像鸵鸟一样用两条后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腿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支撑身体。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2D555246-A7D7-441F-97EF-9EC89F926181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13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827" name="矩形 7"/>
          <p:cNvSpPr>
            <a:spLocks noChangeArrowheads="1"/>
          </p:cNvSpPr>
          <p:nvPr/>
        </p:nvSpPr>
        <p:spPr bwMode="auto">
          <a:xfrm>
            <a:off x="449263" y="-330200"/>
            <a:ext cx="83915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en-US" sz="1500"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150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sz="1500" b="1">
                <a:latin typeface="微软雅黑" pitchFamily="34" charset="-122"/>
                <a:ea typeface="微软雅黑" pitchFamily="34" charset="-122"/>
              </a:rPr>
              <a:t>        </a:t>
            </a:r>
          </a:p>
          <a:p>
            <a:pPr eaLnBrk="0" hangingPunct="0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b="1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       </a:t>
            </a:r>
            <a:br>
              <a:rPr lang="zh-CN" altLang="en-US" b="1">
                <a:latin typeface="微软雅黑" pitchFamily="34" charset="-122"/>
                <a:ea typeface="微软雅黑" pitchFamily="34" charset="-122"/>
              </a:rPr>
            </a:b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828" name="矩形 4"/>
          <p:cNvSpPr>
            <a:spLocks noChangeArrowheads="1"/>
          </p:cNvSpPr>
          <p:nvPr/>
        </p:nvSpPr>
        <p:spPr bwMode="auto">
          <a:xfrm>
            <a:off x="449263" y="1481138"/>
            <a:ext cx="82597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楷体_GB2312" charset="-122"/>
                <a:ea typeface="楷体_GB2312" charset="-122"/>
              </a:rPr>
              <a:t>       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数千万年后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它的后代繁衍成一个形态各异的庞大家族。有些恐龙像它们的祖先一样用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两足奔跑</a:t>
            </a: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有些恐龙则用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四足行走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。有些恐龙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身长几十米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重达数十吨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有些恐龙则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身材小巧</a:t>
            </a: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体重只有几千克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。有些恐龙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凶猛异常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是茹毛饮血的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食肉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动物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有些恐龙则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温顺可爱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以植物为食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829" name="矩形 5"/>
          <p:cNvSpPr>
            <a:spLocks noChangeArrowheads="1"/>
          </p:cNvSpPr>
          <p:nvPr/>
        </p:nvSpPr>
        <p:spPr bwMode="auto">
          <a:xfrm>
            <a:off x="684213" y="333375"/>
            <a:ext cx="6743700" cy="7016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latin typeface="楷体_GB2312" charset="-122"/>
                <a:ea typeface="楷体_GB2312" charset="-122"/>
              </a:rPr>
              <a:t>    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读一读句子，注意红色显示部分，再体会一下这段话有什么特点。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95525" y="5270500"/>
            <a:ext cx="1333500" cy="396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总分结构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51400" y="5270500"/>
            <a:ext cx="812800" cy="396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对比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20070203123303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003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010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0"/>
            <a:ext cx="27368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200702031228036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27352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200702031230217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068638"/>
            <a:ext cx="27368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图片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0"/>
            <a:ext cx="28432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 descr="图片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068638"/>
            <a:ext cx="29527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692275" y="5876925"/>
            <a:ext cx="5327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400" b="1">
                <a:solidFill>
                  <a:srgbClr val="FF3300"/>
                </a:solidFill>
                <a:latin typeface="Arial" charset="0"/>
              </a:rPr>
              <a:t>形态各异的庞大家族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671E0D51-B3C5-42EF-BB97-D73E1575B645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15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875" name="矩形 7"/>
          <p:cNvSpPr>
            <a:spLocks noChangeArrowheads="1"/>
          </p:cNvSpPr>
          <p:nvPr/>
        </p:nvSpPr>
        <p:spPr bwMode="auto">
          <a:xfrm>
            <a:off x="449263" y="-330200"/>
            <a:ext cx="83915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en-US" sz="1500"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150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sz="1500" b="1">
                <a:latin typeface="微软雅黑" pitchFamily="34" charset="-122"/>
                <a:ea typeface="微软雅黑" pitchFamily="34" charset="-122"/>
              </a:rPr>
              <a:t>        </a:t>
            </a:r>
          </a:p>
          <a:p>
            <a:pPr eaLnBrk="0" hangingPunct="0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b="1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       </a:t>
            </a:r>
            <a:br>
              <a:rPr lang="zh-CN" altLang="en-US" b="1">
                <a:latin typeface="微软雅黑" pitchFamily="34" charset="-122"/>
                <a:ea typeface="微软雅黑" pitchFamily="34" charset="-122"/>
              </a:rPr>
            </a:b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876" name="矩形 4"/>
          <p:cNvSpPr>
            <a:spLocks noChangeArrowheads="1"/>
          </p:cNvSpPr>
          <p:nvPr/>
        </p:nvSpPr>
        <p:spPr bwMode="auto">
          <a:xfrm>
            <a:off x="449263" y="1481138"/>
            <a:ext cx="82597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latin typeface="楷体_GB2312" charset="-122"/>
                <a:ea typeface="楷体_GB2312" charset="-122"/>
              </a:rPr>
              <a:t>       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数千万年后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它的后代繁衍成一个形态各异的庞大家族。有些恐龙像它们的祖先一样用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两足奔跑</a:t>
            </a: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有些恐龙则用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四足行走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。有些恐龙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身长几十米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重达数十吨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有些恐龙则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身材小巧</a:t>
            </a: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体重只有几千克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。有些恐龙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凶猛异常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是茹毛饮血的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食肉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动物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有些恐龙则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温顺可爱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以植物为食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588125" y="52292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zh-CN" altLang="en-US" b="1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99"/>
          <p:cNvSpPr>
            <a:spLocks noChangeArrowheads="1"/>
          </p:cNvSpPr>
          <p:nvPr/>
        </p:nvSpPr>
        <p:spPr bwMode="auto">
          <a:xfrm>
            <a:off x="4487863" y="1317625"/>
            <a:ext cx="3533775" cy="698500"/>
          </a:xfrm>
          <a:prstGeom prst="plaque">
            <a:avLst>
              <a:gd name="adj" fmla="val 16667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  <a:sym typeface="+mn-ea"/>
              </a:rPr>
              <a:t>猎食性恐龙的特点：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8130" name="图片 1" descr="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3009900"/>
            <a:ext cx="15970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文本框 2"/>
          <p:cNvSpPr>
            <a:spLocks noChangeArrowheads="1"/>
          </p:cNvSpPr>
          <p:nvPr/>
        </p:nvSpPr>
        <p:spPr bwMode="auto">
          <a:xfrm>
            <a:off x="492125" y="1135063"/>
            <a:ext cx="1766888" cy="682625"/>
          </a:xfrm>
          <a:prstGeom prst="plaque">
            <a:avLst>
              <a:gd name="adj" fmla="val 16667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新知讲解</a:t>
            </a:r>
          </a:p>
        </p:txBody>
      </p:sp>
      <p:sp>
        <p:nvSpPr>
          <p:cNvPr id="4" name="文本框 3"/>
          <p:cNvSpPr>
            <a:spLocks noChangeArrowheads="1"/>
          </p:cNvSpPr>
          <p:nvPr/>
        </p:nvSpPr>
        <p:spPr bwMode="auto">
          <a:xfrm>
            <a:off x="1989138" y="2454275"/>
            <a:ext cx="6927850" cy="3448050"/>
          </a:xfrm>
          <a:prstGeom prst="wedgeRoundRectCallout">
            <a:avLst>
              <a:gd name="adj1" fmla="val 11972"/>
              <a:gd name="adj2" fmla="val -56759"/>
              <a:gd name="adj3" fmla="val 16667"/>
            </a:avLst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  <a:sym typeface="+mn-ea"/>
              </a:rPr>
              <a:t>其中，一些猎食性恐龙的身体逐渐变小，越来越像鸟类：骨骼中空，身体轻盈；脑颅膨大，行动敏捷；前肢越来越长，能像鸟翼一样拍打；体表长出美丽的羽毛，不再披着鳞片或鳞甲。它们中的一些种类可能为了躲避敌害或寻找食物而转移到树上生存。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268538" y="2611438"/>
            <a:ext cx="1008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微软雅黑" pitchFamily="34" charset="-122"/>
              </a:rPr>
              <a:t>其中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627313" y="47244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微软雅黑" pitchFamily="34" charset="-122"/>
              </a:rPr>
              <a:t>一些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09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>
            <a:spLocks noChangeArrowheads="1"/>
          </p:cNvSpPr>
          <p:nvPr/>
        </p:nvSpPr>
        <p:spPr bwMode="auto">
          <a:xfrm>
            <a:off x="481013" y="2073275"/>
            <a:ext cx="4833937" cy="3525838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这些树栖的恐龙在树木之间跳跃、降落，慢慢具备了滑翔的能力并最终能够主动飞行。</a:t>
            </a:r>
          </a:p>
        </p:txBody>
      </p:sp>
      <p:sp>
        <p:nvSpPr>
          <p:cNvPr id="49154" name="文本框 1"/>
          <p:cNvSpPr>
            <a:spLocks noChangeArrowheads="1"/>
          </p:cNvSpPr>
          <p:nvPr/>
        </p:nvSpPr>
        <p:spPr bwMode="auto">
          <a:xfrm>
            <a:off x="481013" y="1225550"/>
            <a:ext cx="1720850" cy="5778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60" y="1224915"/>
            <a:ext cx="2301240" cy="2001520"/>
          </a:xfrm>
          <a:prstGeom prst="ellipse">
            <a:avLst/>
          </a:prstGeom>
        </p:spPr>
      </p:pic>
      <p:pic>
        <p:nvPicPr>
          <p:cNvPr id="49156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E1CAA8"/>
              </a:clrFrom>
              <a:clrTo>
                <a:srgbClr val="E1CAA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313" y="3992563"/>
            <a:ext cx="3138487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>
            <a:spLocks noChangeArrowheads="1"/>
          </p:cNvSpPr>
          <p:nvPr/>
        </p:nvSpPr>
        <p:spPr bwMode="auto">
          <a:xfrm>
            <a:off x="584200" y="2176463"/>
            <a:ext cx="4627563" cy="2647950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一种生活在地面上的带羽毛的恐龙，在奔跑中学会了飞翔。</a:t>
            </a:r>
          </a:p>
        </p:txBody>
      </p:sp>
      <p:sp>
        <p:nvSpPr>
          <p:cNvPr id="50178" name="文本框 1"/>
          <p:cNvSpPr>
            <a:spLocks noChangeArrowheads="1"/>
          </p:cNvSpPr>
          <p:nvPr/>
        </p:nvSpPr>
        <p:spPr bwMode="auto">
          <a:xfrm>
            <a:off x="481013" y="1225550"/>
            <a:ext cx="1720850" cy="5778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60" y="1224915"/>
            <a:ext cx="2301240" cy="2001520"/>
          </a:xfrm>
          <a:prstGeom prst="ellipse">
            <a:avLst/>
          </a:prstGeom>
        </p:spPr>
      </p:pic>
      <p:pic>
        <p:nvPicPr>
          <p:cNvPr id="50180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E1CAA8"/>
              </a:clrFrom>
              <a:clrTo>
                <a:srgbClr val="E1CAA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313" y="3992563"/>
            <a:ext cx="3138487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A781F837-2936-4823-BC8C-8153E1ABB868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19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731" name="矩形 2"/>
          <p:cNvSpPr>
            <a:spLocks noChangeArrowheads="1"/>
          </p:cNvSpPr>
          <p:nvPr/>
        </p:nvSpPr>
        <p:spPr bwMode="auto">
          <a:xfrm>
            <a:off x="214313" y="1531938"/>
            <a:ext cx="85661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ts val="4500"/>
              </a:lnSpc>
            </a:pPr>
            <a:r>
              <a:rPr lang="zh-CN" altLang="en-US" sz="3000" b="1">
                <a:latin typeface="楷体_GB2312" charset="-122"/>
                <a:ea typeface="楷体_GB2312" charset="-122"/>
              </a:rPr>
              <a:t>    </a:t>
            </a:r>
            <a:endParaRPr lang="zh-CN" altLang="en-US" sz="3000" b="1">
              <a:latin typeface="仿宋_GB2312" charset="-122"/>
              <a:ea typeface="仿宋_GB2312" charset="-122"/>
            </a:endParaRPr>
          </a:p>
        </p:txBody>
      </p:sp>
      <p:sp>
        <p:nvSpPr>
          <p:cNvPr id="73732" name="Rectangle 1"/>
          <p:cNvSpPr>
            <a:spLocks noChangeArrowheads="1"/>
          </p:cNvSpPr>
          <p:nvPr/>
        </p:nvSpPr>
        <p:spPr bwMode="auto">
          <a:xfrm>
            <a:off x="-1981200" y="2781300"/>
            <a:ext cx="10236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0">
              <a:lnSpc>
                <a:spcPts val="4500"/>
              </a:lnSpc>
            </a:pP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第一种恐龙   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像狗一样大小</a:t>
            </a:r>
            <a:endParaRPr lang="en-US" altLang="zh-CN" sz="2400" b="1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2667000">
              <a:lnSpc>
                <a:spcPts val="4500"/>
              </a:lnSpc>
            </a:pP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庞大家族     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形态各异</a:t>
            </a:r>
          </a:p>
          <a:p>
            <a:pPr indent="2667000" eaLnBrk="0" hangingPunct="0">
              <a:lnSpc>
                <a:spcPts val="4500"/>
              </a:lnSpc>
            </a:pP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猎食性恐龙   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一些   逐渐</a:t>
            </a:r>
          </a:p>
          <a:p>
            <a:pPr indent="2667000" eaLnBrk="0" hangingPunct="0">
              <a:lnSpc>
                <a:spcPts val="4500"/>
              </a:lnSpc>
            </a:pP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学会飞行</a:t>
            </a:r>
            <a:r>
              <a:rPr lang="zh-CN" altLang="en-US" sz="2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（可能）树栖恐龙    滑翔   主动飞行</a:t>
            </a:r>
          </a:p>
          <a:p>
            <a:pPr indent="2667000" eaLnBrk="0" hangingPunct="0">
              <a:lnSpc>
                <a:spcPts val="45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（推测）地面带羽毛恐龙   奔跑  飞翔</a:t>
            </a:r>
          </a:p>
        </p:txBody>
      </p:sp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5488" y="1243013"/>
            <a:ext cx="23955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矩形 16"/>
          <p:cNvSpPr>
            <a:spLocks noChangeArrowheads="1"/>
          </p:cNvSpPr>
          <p:nvPr/>
        </p:nvSpPr>
        <p:spPr bwMode="auto">
          <a:xfrm>
            <a:off x="539750" y="1052513"/>
            <a:ext cx="1514475" cy="481012"/>
          </a:xfrm>
          <a:prstGeom prst="rect">
            <a:avLst/>
          </a:prstGeom>
          <a:solidFill>
            <a:srgbClr val="4DAF98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完整解说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051050" y="1125538"/>
            <a:ext cx="6796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>
                <a:ea typeface="微软雅黑" pitchFamily="34" charset="-122"/>
                <a:sym typeface="+mn-ea"/>
              </a:rPr>
              <a:t>       恐龙飞向蓝天的演化过程是怎样的呢？</a:t>
            </a:r>
          </a:p>
          <a:p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2064"/>
          <p:cNvSpPr>
            <a:spLocks noChangeArrowheads="1" noChangeShapeType="1" noTextEdit="1"/>
          </p:cNvSpPr>
          <p:nvPr/>
        </p:nvSpPr>
        <p:spPr bwMode="auto">
          <a:xfrm>
            <a:off x="3059113" y="1557338"/>
            <a:ext cx="6492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33500" y="2301875"/>
            <a:ext cx="7140575" cy="2422525"/>
          </a:xfrm>
          <a:prstGeom prst="bevel">
            <a:avLst>
              <a:gd name="adj" fmla="val 8541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     恐龙     笨重      迟钝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     鸽子     轻灵       演化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     毫不相干       凌空翱翔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0063" y="1096963"/>
            <a:ext cx="1735137" cy="62547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72384518-7817-497A-ABA0-DD93B49A6320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20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23" name="矩形 5"/>
          <p:cNvSpPr>
            <a:spLocks noChangeArrowheads="1"/>
          </p:cNvSpPr>
          <p:nvPr/>
        </p:nvSpPr>
        <p:spPr bwMode="auto">
          <a:xfrm>
            <a:off x="523875" y="1422400"/>
            <a:ext cx="803116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en-US" sz="3000">
                <a:latin typeface="微软雅黑" pitchFamily="34" charset="-122"/>
                <a:ea typeface="微软雅黑" pitchFamily="34" charset="-122"/>
              </a:rPr>
              <a:t>       </a:t>
            </a:r>
            <a:endParaRPr lang="zh-CN" altLang="en-US" sz="3000" b="1">
              <a:latin typeface="楷体_GB2312" charset="-122"/>
              <a:ea typeface="楷体_GB2312" charset="-122"/>
            </a:endParaRPr>
          </a:p>
        </p:txBody>
      </p:sp>
      <p:sp>
        <p:nvSpPr>
          <p:cNvPr id="81924" name="Rectangle 1"/>
          <p:cNvSpPr>
            <a:spLocks noChangeArrowheads="1"/>
          </p:cNvSpPr>
          <p:nvPr/>
        </p:nvSpPr>
        <p:spPr bwMode="auto">
          <a:xfrm>
            <a:off x="523875" y="882650"/>
            <a:ext cx="7988300" cy="5203825"/>
          </a:xfrm>
          <a:prstGeom prst="rect">
            <a:avLst/>
          </a:prstGeom>
          <a:solidFill>
            <a:srgbClr val="4DAF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ea typeface="楷体" pitchFamily="49" charset="-122"/>
              </a:rPr>
              <a:t>          </a:t>
            </a: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楷体" pitchFamily="49" charset="-122"/>
              </a:rPr>
              <a:t>大家好！我是恐龙博物馆的讲解员王红，现在由我来向大家简单介绍一下恐龙飞向蓝天的过程。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楷体" pitchFamily="49" charset="-122"/>
              </a:rPr>
              <a:t>大约两亿四千万年前，地球上有了第一种恐龙，和狗一般大小。数千万年后，它的后代繁衍成了一个形态各异的庞大家族：有些用两足奔跑，有些则用四足行走；有些体型庞大，有些则身材小巧；有些恐龙食肉，非常凶猛；有些恐龙则吃植物，温顺可爱。其中一些猎食性恐龙的身体逐渐变小，骨骼、脑颅、前肢、体表等方面发生了变化，长得越来越像鸟类。它们可能为了寻找食物或者躲避敌人而开始在树上生存，而且还慢慢地学会了滑翔，并最终能主动飞行。有些科学家还推测，地面上一种带羽毛的恐龙在奔跑过程中也学会了飞翔。就这样，恐龙的一支经过漫长的演化，逐渐成为鸟类，飞向了蓝天。</a:t>
            </a: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楷体" pitchFamily="49" charset="-122"/>
              </a:rPr>
              <a:t>好了，今天我的介绍到此结束，谢谢大家！</a:t>
            </a:r>
          </a:p>
        </p:txBody>
      </p:sp>
      <p:sp>
        <p:nvSpPr>
          <p:cNvPr id="81925" name="矩形 8"/>
          <p:cNvSpPr>
            <a:spLocks noChangeArrowheads="1"/>
          </p:cNvSpPr>
          <p:nvPr/>
        </p:nvSpPr>
        <p:spPr bwMode="auto">
          <a:xfrm>
            <a:off x="1050925" y="336550"/>
            <a:ext cx="1528763" cy="646113"/>
          </a:xfrm>
          <a:prstGeom prst="rect">
            <a:avLst/>
          </a:prstGeom>
          <a:solidFill>
            <a:srgbClr val="4DAF98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完整解说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AD8A3164-5753-4930-8061-834BC0274A95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21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6675" name="矩形 5"/>
          <p:cNvSpPr>
            <a:spLocks noChangeArrowheads="1"/>
          </p:cNvSpPr>
          <p:nvPr/>
        </p:nvSpPr>
        <p:spPr bwMode="auto">
          <a:xfrm>
            <a:off x="320675" y="1319213"/>
            <a:ext cx="8397875" cy="235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ts val="4500"/>
              </a:lnSpc>
            </a:pPr>
            <a:r>
              <a:rPr lang="zh-CN" altLang="en-US" sz="30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亿万年前，一种带羽毛的恐龙脱离同类，飞向蓝天，演化出今天的鸟类大家族。科学家们希望能够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全面揭示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这一历史进程。随着越来越多相关化石的发现，他们离这一愿望的实现已越来越近了。</a:t>
            </a:r>
          </a:p>
        </p:txBody>
      </p:sp>
      <p:sp>
        <p:nvSpPr>
          <p:cNvPr id="75780" name="矩形 4"/>
          <p:cNvSpPr>
            <a:spLocks noChangeArrowheads="1"/>
          </p:cNvSpPr>
          <p:nvPr/>
        </p:nvSpPr>
        <p:spPr bwMode="auto">
          <a:xfrm>
            <a:off x="611188" y="333375"/>
            <a:ext cx="888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ts val="4500"/>
              </a:lnSpc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对于恐龙飞上蓝天的研究，科学家们还有怎样的愿望？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71475" y="4724400"/>
            <a:ext cx="8242300" cy="1455738"/>
          </a:xfrm>
          <a:prstGeom prst="roundRect">
            <a:avLst/>
          </a:prstGeom>
          <a:solidFill>
            <a:srgbClr val="4DAF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科学家们希望找到更多的、更充分的证据，重现恐龙飞向蓝天这一历史进程。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ldLvl="0" animBg="1"/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F630B914-CD65-4A09-9DED-9EA729AA75A6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22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88" y="836613"/>
            <a:ext cx="2078037" cy="50641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布置作业</a:t>
            </a:r>
          </a:p>
        </p:txBody>
      </p:sp>
      <p:sp>
        <p:nvSpPr>
          <p:cNvPr id="83972" name="Rectangle 1"/>
          <p:cNvSpPr>
            <a:spLocks noChangeArrowheads="1"/>
          </p:cNvSpPr>
          <p:nvPr/>
        </p:nvSpPr>
        <p:spPr bwMode="auto">
          <a:xfrm>
            <a:off x="333375" y="1490663"/>
            <a:ext cx="8391525" cy="39131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eaLnBrk="0" hangingPunct="0"/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说一说：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向家长介绍恐龙变成鸟儿飞向蓝天的演化过程。</a:t>
            </a:r>
          </a:p>
          <a:p>
            <a:pPr eaLnBrk="0" hangingPunct="0"/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小练笔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: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）花园里的花儿开得真美呀！有些花儿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有些花儿则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有些花儿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有些花儿则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有些花儿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有些花儿则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）（     ）真（        ）！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 u="sng">
                <a:latin typeface="微软雅黑" pitchFamily="34" charset="-122"/>
                <a:ea typeface="微软雅黑" pitchFamily="34" charset="-122"/>
              </a:rPr>
              <a:t>         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读一读：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读读课后资料袋的内容，了解鸟类起源的几种假说。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720AAEC8-3AED-4BBD-8D10-0D13CB7D1205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23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019" name="矩形 3"/>
          <p:cNvSpPr>
            <a:spLocks noChangeArrowheads="1"/>
          </p:cNvSpPr>
          <p:nvPr/>
        </p:nvSpPr>
        <p:spPr bwMode="auto">
          <a:xfrm>
            <a:off x="274638" y="508000"/>
            <a:ext cx="824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说一说：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向家长介绍恐龙变成鸟儿飞向蓝天的演化过程。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4638" y="1357313"/>
            <a:ext cx="84121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zh-CN" altLang="en-US" sz="2000" b="1">
                <a:latin typeface="楷体_GB2312" charset="-122"/>
                <a:ea typeface="楷体_GB2312" charset="-122"/>
                <a:cs typeface="楷体" pitchFamily="49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微软雅黑" pitchFamily="34" charset="-122"/>
                <a:cs typeface="楷体" pitchFamily="49" charset="-122"/>
              </a:rPr>
              <a:t>妈妈，你了解恐龙怎么变成鸟儿的吗？现在我来向你简单介绍一下恐龙变成鸟儿的演化过程吧。</a:t>
            </a:r>
            <a:r>
              <a:rPr lang="zh-CN" altLang="en-US" sz="2400" b="1">
                <a:latin typeface="楷体_GB2312" charset="-122"/>
                <a:ea typeface="微软雅黑" pitchFamily="34" charset="-122"/>
                <a:cs typeface="楷体" pitchFamily="49" charset="-122"/>
              </a:rPr>
              <a:t>大约两亿四千万年前，地球上有了第一种恐龙，和狗一般大小。数千万年后，它的后代繁衍成了一个形态各异的庞大家族：有些用两足奔跑，有些则用四足行走；有些体型庞大，有些则身材小巧；有些恐龙食肉，非常凶猛；有些恐龙则吃植物，温顺可爱。其中一些猎食性恐龙的身体逐渐变小，骨骼、脑颅、前肢、体表等方面发生了变化，长得越来越像鸟类。它们可能为了寻找食物或者躲避敌人而开始在树上生存，而且还慢慢地学会了滑翔，并最终能主动飞行。有些科学家还推测，地面上一种带羽毛的恐龙在奔跑过程中也学会了飞翔。就这样，恐龙的一支经过漫长的演化，逐渐成为鸟类，飞向了蓝天。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微软雅黑" pitchFamily="34" charset="-122"/>
                <a:cs typeface="楷体" pitchFamily="49" charset="-122"/>
              </a:rPr>
              <a:t>妈妈，这就是恐龙变成鸟儿飞向蓝天的演化过程，有意思吗？</a:t>
            </a:r>
            <a:endParaRPr lang="zh-CN" altLang="en-US" sz="2400">
              <a:solidFill>
                <a:srgbClr val="FF0000"/>
              </a:solidFill>
              <a:latin typeface="Arial" charset="0"/>
              <a:ea typeface="微软雅黑" pitchFamily="34" charset="-122"/>
              <a:cs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16CFD020-26EB-49E0-A38A-BE50B02F32ED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24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067" name="矩形 3"/>
          <p:cNvSpPr>
            <a:spLocks noChangeArrowheads="1"/>
          </p:cNvSpPr>
          <p:nvPr/>
        </p:nvSpPr>
        <p:spPr bwMode="auto">
          <a:xfrm>
            <a:off x="566738" y="579438"/>
            <a:ext cx="7781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小练笔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: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）花园里的花儿开得真美呀！有些花儿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有些花儿则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有些花儿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有些花儿则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有些花儿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有些花儿则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）（     ）真（        ）！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u="sng">
                <a:latin typeface="微软雅黑" pitchFamily="34" charset="-122"/>
                <a:ea typeface="微软雅黑" pitchFamily="34" charset="-122"/>
              </a:rPr>
              <a:t>         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750" y="2492375"/>
            <a:ext cx="80867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）花园里的花儿开得真美呀！有些花儿（</a:t>
            </a: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小如指甲盖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），有些花儿则（</a:t>
            </a: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大如圆盘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）。有些花儿（</a:t>
            </a: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艳红如火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），有些花儿则（</a:t>
            </a: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纯白如雪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）。有些花儿（</a:t>
            </a: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香气扑鼻，隔很远都能闻到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），有些花儿则（</a:t>
            </a:r>
            <a:r>
              <a:rPr lang="zh-CN" altLang="en-US" sz="2400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香气清淡，需凑近才能嗅到芬芳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11188" y="4724400"/>
            <a:ext cx="5186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）树叶真是形态各异！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……        </a:t>
            </a:r>
          </a:p>
          <a:p>
            <a:pPr defTabSz="685800"/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天上的云儿真让我浮想联翩！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C2A9782E-6115-449E-A87F-3903CA6FC6A8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25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115" name="TextBox 3"/>
          <p:cNvSpPr txBox="1">
            <a:spLocks noChangeArrowheads="1"/>
          </p:cNvSpPr>
          <p:nvPr/>
        </p:nvSpPr>
        <p:spPr bwMode="auto">
          <a:xfrm>
            <a:off x="500063" y="1233488"/>
            <a:ext cx="8426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zh-CN" altLang="en-US" sz="2400">
                <a:latin typeface="楷体_GB2312" charset="-122"/>
                <a:ea typeface="楷体_GB2312" charset="-122"/>
              </a:rPr>
              <a:t>    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科学界存在着多种解释鸟类起源的假说。有人认为鸟类起源于一种早期鳄形动物，也有人提出鸟类源自一类叫作“槽齿类”的爬行动物，还有人推测鸟类由兽脚类恐龙演化而来。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1996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年以来，在我国辽西及其周边地区，发现了许多保存有羽毛的恐龙化石。有后肢修长的尾羽龙、体态臃肿的北票龙、满嘴利牙的中国鸟龙、身体小巧的小盗龙，还有耀龙、近鸟龙等。这些恐龙，有的身披纤维状的原始羽毛，有的身披五颜六色的片状羽毛，为科学界解答鸟类起源问题提供了重要依据。</a:t>
            </a:r>
          </a:p>
        </p:txBody>
      </p:sp>
      <p:sp>
        <p:nvSpPr>
          <p:cNvPr id="90116" name="TextBox 5"/>
          <p:cNvSpPr txBox="1">
            <a:spLocks noChangeArrowheads="1"/>
          </p:cNvSpPr>
          <p:nvPr/>
        </p:nvSpPr>
        <p:spPr bwMode="auto">
          <a:xfrm>
            <a:off x="500063" y="436563"/>
            <a:ext cx="1524000" cy="777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zh-CN" altLang="en-US" sz="3200" b="1">
                <a:latin typeface="仿宋_GB2312" charset="-122"/>
                <a:ea typeface="仿宋_GB2312" charset="-122"/>
              </a:rPr>
              <a:t>资料袋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灯片编号占位符 1"/>
          <p:cNvSpPr txBox="1">
            <a:spLocks noGrp="1"/>
          </p:cNvSpPr>
          <p:nvPr/>
        </p:nvSpPr>
        <p:spPr bwMode="auto">
          <a:xfrm>
            <a:off x="6457950" y="63563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fld id="{434514F0-0775-420B-A5AB-76F16641C864}" type="slidenum">
              <a:rPr lang="zh-CN" altLang="en-US" sz="900">
                <a:solidFill>
                  <a:srgbClr val="898989"/>
                </a:solidFill>
                <a:latin typeface="微软雅黑" pitchFamily="34" charset="-122"/>
                <a:ea typeface="微软雅黑" pitchFamily="34" charset="-122"/>
              </a:rPr>
              <a:pPr algn="r"/>
              <a:t>26</a:t>
            </a:fld>
            <a:endParaRPr lang="en-US" altLang="zh-CN" sz="900">
              <a:solidFill>
                <a:srgbClr val="89898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163" name="TextBox 3"/>
          <p:cNvSpPr txBox="1">
            <a:spLocks noChangeArrowheads="1"/>
          </p:cNvSpPr>
          <p:nvPr/>
        </p:nvSpPr>
        <p:spPr bwMode="auto">
          <a:xfrm>
            <a:off x="500063" y="1233488"/>
            <a:ext cx="8426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zh-CN" altLang="en-US" sz="2400">
                <a:latin typeface="楷体_GB2312" charset="-122"/>
                <a:ea typeface="楷体_GB2312" charset="-122"/>
              </a:rPr>
              <a:t>    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科学界存在着多种解释鸟类起源的假说。有人认为鸟类起源于一种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早期鳄形动物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，也有人提出鸟类源自一类叫作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“槽齿类”的爬行动物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，还有人推测鸟类由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兽脚类恐龙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演化而来。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1996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年以来，在</a:t>
            </a:r>
            <a:r>
              <a:rPr lang="zh-CN" altLang="en-US" sz="2800" b="1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rPr>
              <a:t>我国辽西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及其周边地区，发现了许多保存有羽毛的恐龙化石。有后肢修长的尾羽龙、体态臃肿的北票龙、满嘴利牙的中国鸟龙、身体小巧的小盗龙，还有耀龙、近鸟龙等。这些恐龙，有的身披纤维状的</a:t>
            </a:r>
            <a:r>
              <a:rPr lang="zh-CN" altLang="en-US" sz="28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原始羽毛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，有的身披五颜六色的</a:t>
            </a:r>
            <a:r>
              <a:rPr lang="zh-CN" altLang="en-US" sz="28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片状羽毛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，为科学界解答鸟类起源问题提供了重要依据。</a:t>
            </a:r>
          </a:p>
        </p:txBody>
      </p:sp>
      <p:sp>
        <p:nvSpPr>
          <p:cNvPr id="92164" name="TextBox 5"/>
          <p:cNvSpPr txBox="1">
            <a:spLocks noChangeArrowheads="1"/>
          </p:cNvSpPr>
          <p:nvPr/>
        </p:nvSpPr>
        <p:spPr bwMode="auto">
          <a:xfrm>
            <a:off x="500063" y="436563"/>
            <a:ext cx="1524000" cy="777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zh-CN" altLang="en-US" sz="3200" b="1">
                <a:latin typeface="仿宋_GB2312" charset="-122"/>
                <a:ea typeface="仿宋_GB2312" charset="-122"/>
              </a:rPr>
              <a:t>资料袋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>
            <a:spLocks noChangeArrowheads="1"/>
          </p:cNvSpPr>
          <p:nvPr/>
        </p:nvSpPr>
        <p:spPr bwMode="auto">
          <a:xfrm>
            <a:off x="3922713" y="3444875"/>
            <a:ext cx="4705350" cy="2243138"/>
          </a:xfrm>
          <a:prstGeom prst="wedgeRoundRectCallout">
            <a:avLst>
              <a:gd name="adj1" fmla="val -14417"/>
              <a:gd name="adj2" fmla="val -78782"/>
              <a:gd name="adj3" fmla="val 1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事实证明笨重的恐龙的一支经过漫长的演化，最终变成了凌空翱翔的鸟儿。</a:t>
            </a:r>
          </a:p>
        </p:txBody>
      </p:sp>
      <p:sp>
        <p:nvSpPr>
          <p:cNvPr id="34818" name="文本框 1"/>
          <p:cNvSpPr txBox="1">
            <a:spLocks noChangeArrowheads="1"/>
          </p:cNvSpPr>
          <p:nvPr/>
        </p:nvSpPr>
        <p:spPr bwMode="auto">
          <a:xfrm>
            <a:off x="1990725" y="2020888"/>
            <a:ext cx="5162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  <a:sym typeface="+mn-ea"/>
              </a:rPr>
              <a:t>概括出第一自然段的主要内容？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0063" y="1096963"/>
            <a:ext cx="1735137" cy="62547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新知讲解</a:t>
            </a:r>
          </a:p>
        </p:txBody>
      </p:sp>
      <p:pic>
        <p:nvPicPr>
          <p:cNvPr id="34820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74963"/>
            <a:ext cx="28860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0063" y="1096963"/>
            <a:ext cx="1735137" cy="62547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新知讲解</a:t>
            </a:r>
          </a:p>
        </p:txBody>
      </p:sp>
      <p:sp>
        <p:nvSpPr>
          <p:cNvPr id="35842" name="文本框 1"/>
          <p:cNvSpPr txBox="1">
            <a:spLocks noChangeArrowheads="1"/>
          </p:cNvSpPr>
          <p:nvPr/>
        </p:nvSpPr>
        <p:spPr bwMode="auto">
          <a:xfrm>
            <a:off x="1042988" y="2205038"/>
            <a:ext cx="76533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默读课文第二自然段想想：</a:t>
            </a:r>
          </a:p>
          <a:p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）科学家提出了怎样的假说？依据是什么？</a:t>
            </a:r>
          </a:p>
          <a:p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）科学家有怎样的发现？</a:t>
            </a:r>
          </a:p>
          <a:p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）“欣喜若狂”是什么意思？这些发现为什么让全世界的研究者们“欣喜若狂”？结合课文内容说说。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0063" y="1096963"/>
            <a:ext cx="1735137" cy="62547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新知讲解</a:t>
            </a:r>
          </a:p>
        </p:txBody>
      </p:sp>
      <p:sp>
        <p:nvSpPr>
          <p:cNvPr id="65539" name="文本框 1"/>
          <p:cNvSpPr txBox="1">
            <a:spLocks noChangeArrowheads="1"/>
          </p:cNvSpPr>
          <p:nvPr/>
        </p:nvSpPr>
        <p:spPr bwMode="auto">
          <a:xfrm>
            <a:off x="1042988" y="2205038"/>
            <a:ext cx="765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）科学家提出了怎样的假说？依据是什么？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47813" y="3500438"/>
            <a:ext cx="719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假说：科学家们提出，鸟类不仅和恐龙有亲缘关系，</a:t>
            </a:r>
          </a:p>
          <a:p>
            <a:r>
              <a:rPr lang="zh-CN" altLang="en-US" sz="2400">
                <a:ea typeface="微软雅黑" pitchFamily="34" charset="-122"/>
              </a:rPr>
              <a:t>而且很可能就是一种小型恐龙的后裔。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671638" y="4818063"/>
            <a:ext cx="6943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依据：早在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世纪，英国学者赫胥黎就注意到恐龙</a:t>
            </a:r>
          </a:p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和鸟类在骨骼结构上有许多相似之处。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0063" y="1096963"/>
            <a:ext cx="1735137" cy="62547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新知讲解</a:t>
            </a:r>
          </a:p>
        </p:txBody>
      </p:sp>
      <p:sp>
        <p:nvSpPr>
          <p:cNvPr id="66563" name="文本框 1"/>
          <p:cNvSpPr txBox="1">
            <a:spLocks noChangeArrowheads="1"/>
          </p:cNvSpPr>
          <p:nvPr/>
        </p:nvSpPr>
        <p:spPr bwMode="auto">
          <a:xfrm>
            <a:off x="1042988" y="2205038"/>
            <a:ext cx="7653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）科学家有怎样的发现？</a:t>
            </a:r>
          </a:p>
          <a:p>
            <a:endParaRPr lang="zh-CN" altLang="en-US" sz="240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671638" y="3305175"/>
            <a:ext cx="5724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世纪末期，我国科学家在辽宁西部首次</a:t>
            </a:r>
          </a:p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发现了保存有羽毛的恐龙化石。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0063" y="1096963"/>
            <a:ext cx="1735137" cy="62547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新知讲解</a:t>
            </a:r>
          </a:p>
        </p:txBody>
      </p:sp>
      <p:sp>
        <p:nvSpPr>
          <p:cNvPr id="67587" name="文本框 1"/>
          <p:cNvSpPr txBox="1">
            <a:spLocks noChangeArrowheads="1"/>
          </p:cNvSpPr>
          <p:nvPr/>
        </p:nvSpPr>
        <p:spPr bwMode="auto">
          <a:xfrm>
            <a:off x="1042988" y="2205038"/>
            <a:ext cx="7653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）“欣喜若狂”是什么意思？这些发现为什么让全世界的研究者们“欣喜若狂”？结合课文内容说说。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331913" y="4221163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ea typeface="微软雅黑" pitchFamily="34" charset="-122"/>
              </a:rPr>
              <a:t>欣喜若狂：高兴得好像要发狂了。形容高兴到了极点。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600200" y="5307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87450" y="5016500"/>
            <a:ext cx="688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ea typeface="微软雅黑" pitchFamily="34" charset="-122"/>
                <a:sym typeface="+mn-ea"/>
              </a:rPr>
              <a:t>        辽西的发现向世人展示了恐龙长羽毛的证据，</a:t>
            </a:r>
          </a:p>
          <a:p>
            <a:r>
              <a:rPr lang="zh-CN" altLang="en-US" sz="2400">
                <a:ea typeface="微软雅黑" pitchFamily="34" charset="-122"/>
                <a:sym typeface="+mn-ea"/>
              </a:rPr>
              <a:t>给这幅古生物学家们描绘的画卷涂上了点睛之笔。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>
            <a:spLocks noChangeArrowheads="1"/>
          </p:cNvSpPr>
          <p:nvPr/>
        </p:nvSpPr>
        <p:spPr bwMode="auto">
          <a:xfrm>
            <a:off x="768350" y="3656013"/>
            <a:ext cx="7800975" cy="25320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prstDash val="lgDashDotDot"/>
            <a:round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点睛之笔”指最重要、最关键的内容。作者运用生动形象的语言，将古生物科学家们漫长的研究历程与取得的成果比作“画卷”。而要证明恐龙向鸟类演化，“羽毛”是非常关键的部分。带有羽毛印痕的恐龙化石的发现，为研究工作提供了强有力的证据，加速了这项研究的进程。因此，说它是“点睛之笔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0063" y="1096963"/>
            <a:ext cx="1735137" cy="62547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新知讲解</a:t>
            </a:r>
          </a:p>
        </p:txBody>
      </p:sp>
      <p:sp>
        <p:nvSpPr>
          <p:cNvPr id="39939" name="文本框 1"/>
          <p:cNvSpPr txBox="1">
            <a:spLocks noChangeArrowheads="1"/>
          </p:cNvSpPr>
          <p:nvPr/>
        </p:nvSpPr>
        <p:spPr bwMode="auto">
          <a:xfrm>
            <a:off x="1073150" y="1847850"/>
            <a:ext cx="76533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  <a:sym typeface="+mn-ea"/>
              </a:rPr>
              <a:t>     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  <a:sym typeface="+mn-ea"/>
              </a:rPr>
              <a:t>“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辽宁的发现向世人展示了恐龙长羽毛的证据，给这幅古生物学家们描绘的画卷涂上了‘点睛’之笔。”</a:t>
            </a:r>
          </a:p>
          <a:p>
            <a:pPr>
              <a:buFont typeface="Arial" charset="0"/>
              <a:buNone/>
            </a:pPr>
            <a:r>
              <a:rPr lang="zh-CN" altLang="en-US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zh-CN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）‘点睛’之笔是什么意思？</a:t>
            </a:r>
          </a:p>
          <a:p>
            <a:pPr>
              <a:buFont typeface="Arial" charset="0"/>
              <a:buNone/>
            </a:pPr>
            <a:r>
              <a:rPr lang="zh-CN" altLang="en-US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zh-CN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）这句话你读懂了什么？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0063" y="1096963"/>
            <a:ext cx="1735137" cy="62547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新知讲解</a:t>
            </a:r>
          </a:p>
        </p:txBody>
      </p:sp>
      <p:sp>
        <p:nvSpPr>
          <p:cNvPr id="40962" name="文本框 1"/>
          <p:cNvSpPr txBox="1">
            <a:spLocks noChangeArrowheads="1"/>
          </p:cNvSpPr>
          <p:nvPr/>
        </p:nvSpPr>
        <p:spPr bwMode="auto">
          <a:xfrm>
            <a:off x="1042988" y="2133600"/>
            <a:ext cx="76533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  <a:sym typeface="+mn-ea"/>
              </a:rPr>
              <a:t>     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  <a:sym typeface="+mn-ea"/>
              </a:rPr>
              <a:t>“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  <a:sym typeface="+mn-ea"/>
              </a:rPr>
              <a:t>辽宁的发现向世人展示了恐龙长羽毛的证据，给这幅古生物学家们描绘的画卷涂上了‘点睛’之笔。”</a:t>
            </a:r>
          </a:p>
          <a:p>
            <a:pPr>
              <a:buFont typeface="Arial" charset="0"/>
              <a:buNone/>
            </a:pPr>
            <a:endParaRPr lang="zh-CN" altLang="en-US" sz="2400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d_h"/>
  <p:tag name="KSO_WM_SLIDE_LAYOUT_CNT" val="1_1"/>
  <p:tag name="KSO_WM_SLIDE_TYPE" val="text"/>
  <p:tag name="KSO_WM_BEAUTIFY_FLAG" val="#wm#"/>
  <p:tag name="KSO_WM_SLIDE_POSITION" val="75.0001*167.242"/>
  <p:tag name="KSO_WM_SLIDE_SIZE" val="810*92.7577"/>
  <p:tag name="KSO_WM_COMBINE_RELATE_SLIDE_ID" val="background20177549_10"/>
  <p:tag name="KSO_WM_TEMPLATE_CATEGORY" val="custom"/>
  <p:tag name="KSO_WM_TEMPLATE_INDEX" val="20180515"/>
  <p:tag name="KSO_WM_SLIDE_ID" val="custom20180515_30"/>
  <p:tag name="KSO_WM_SLIDE_INDEX" val="30"/>
  <p:tag name="KSO_WM_TEMPLATE_SUBCATEGORY" val="0"/>
  <p:tag name="KSO_WM_SLIDE_SUBTYPE" val="picT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515"/>
  <p:tag name="KSO_WM_TAG_VERSION" val="1.0"/>
  <p:tag name="KSO_WM_BEAUTIFY_FLAG" val="#wm#"/>
  <p:tag name="KSO_WM_UNIT_TYPE" val="d"/>
  <p:tag name="KSO_WM_UNIT_INDEX" val="1"/>
  <p:tag name="KSO_WM_UNIT_LAYERLEVEL" val="1"/>
  <p:tag name="KSO_WM_UNIT_VALUE" val="949*3384"/>
  <p:tag name="KSO_WM_UNIT_HIGHLIGHT" val="0"/>
  <p:tag name="KSO_WM_UNIT_COMPATIBLE" val="0"/>
  <p:tag name="KSO_WM_UNIT_ID" val="custom20180515_30*d*1"/>
  <p:tag name="KSO_WM_UNIT_DIAGRAM_ISNUMVISUAL" val="0"/>
  <p:tag name="KSO_WM_UNIT_DIAGRAM_ISREFERUNIT" val="0"/>
  <p:tag name="REFSHAPE" val="3904712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515"/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9"/>
  <p:tag name="KSO_WM_UNIT_HIGHLIGHT" val="0"/>
  <p:tag name="KSO_WM_UNIT_COMPATIBLE" val="0"/>
  <p:tag name="KSO_WM_UNIT_ID" val="custom20180515_30*h_a*1_1"/>
  <p:tag name="KSO_WM_UNIT_ISCONTENTSTITLE" val="0"/>
  <p:tag name="KSO_WM_UNIT_PRESET_TEXT" val="LOREM IPSUM DOLOR"/>
  <p:tag name="KSO_WM_UNIT_NOCLEAR" val="0"/>
  <p:tag name="KSO_WM_UNIT_DIAGRAM_ISNUMVISUAL" val="0"/>
  <p:tag name="KSO_WM_UNIT_DIAGRAM_ISREFERUNI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0515"/>
  <p:tag name="KSO_WM_TAG_VERSION" val="1.0"/>
  <p:tag name="KSO_WM_BEAUTIFY_FLAG" val="#wm#"/>
  <p:tag name="KSO_WM_UNIT_TYPE" val="h_f"/>
  <p:tag name="KSO_WM_UNIT_INDEX" val="1_1"/>
  <p:tag name="KSO_WM_UNIT_LAYERLEVEL" val="1_1"/>
  <p:tag name="KSO_WM_UNIT_VALUE" val="88"/>
  <p:tag name="KSO_WM_UNIT_HIGHLIGHT" val="0"/>
  <p:tag name="KSO_WM_UNIT_COMPATIBLE" val="0"/>
  <p:tag name="KSO_WM_UNIT_ID" val="custom20180515_30*h_f*1_1"/>
  <p:tag name="KSO_WM_UNIT_PRESET_TEXT" val="Lorem ipsum dolor sit amet, consectetur adipisicing elit, sed do eiusmod tempor incididunt ut labore et dolore magna aliqua."/>
  <p:tag name="KSO_WM_UNIT_NOCLEAR" val="0"/>
  <p:tag name="KSO_WM_UNIT_DIAGRAM_ISNUMVISUAL" val="0"/>
  <p:tag name="KSO_WM_UNIT_DIAGRAM_ISREFERUNI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4AB8D28-9712-48C8-BE9A-99389090EAC3}"/>
  <p:tag name="GENSWF_ADVANCE_TIME" val="5"/>
  <p:tag name="ISPRING_CUSTOM_TIMING_US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4AB8D28-9712-48C8-BE9A-99389090EAC3}"/>
  <p:tag name="GENSWF_ADVANCE_TIME" val="5"/>
  <p:tag name="ISPRING_CUSTOM_TIMING_US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4AB8D28-9712-48C8-BE9A-99389090EAC3}"/>
  <p:tag name="GENSWF_ADVANCE_TIME" val="5"/>
  <p:tag name="ISPRING_CUSTOM_TIMING_US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4AB8D28-9712-48C8-BE9A-99389090EAC3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.0" id="{89872886-46F3-4E68-9C39-3FF53BC49BF4}" vid="{33E7E2E6-B706-4EF9-853E-E9474634CB8C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波形.thmx</Template>
  <TotalTime>598</TotalTime>
  <Words>2938</Words>
  <Application>Microsoft Office PowerPoint</Application>
  <PresentationFormat>全屏显示(4:3)</PresentationFormat>
  <Paragraphs>147</Paragraphs>
  <Slides>26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演示文稿设计模板</vt:lpstr>
      </vt:variant>
      <vt:variant>
        <vt:i4>17</vt:i4>
      </vt:variant>
      <vt:variant>
        <vt:lpstr>幻灯片标题</vt:lpstr>
      </vt:variant>
      <vt:variant>
        <vt:i4>26</vt:i4>
      </vt:variant>
    </vt:vector>
  </HeadingPairs>
  <TitlesOfParts>
    <vt:vector size="55" baseType="lpstr">
      <vt:lpstr>Calibri</vt:lpstr>
      <vt:lpstr>宋体</vt:lpstr>
      <vt:lpstr>Arial</vt:lpstr>
      <vt:lpstr>等线 Light</vt:lpstr>
      <vt:lpstr>等线</vt:lpstr>
      <vt:lpstr>微软雅黑</vt:lpstr>
      <vt:lpstr>+mn-ea</vt:lpstr>
      <vt:lpstr>黑体</vt:lpstr>
      <vt:lpstr>楷体_GB2312</vt:lpstr>
      <vt:lpstr>楷体</vt:lpstr>
      <vt:lpstr>仿宋_GB2312</vt:lpstr>
      <vt:lpstr>Times New Roman</vt:lpstr>
      <vt:lpstr>Office 主题​​</vt:lpstr>
      <vt:lpstr>2.0</vt:lpstr>
      <vt:lpstr>2.0</vt:lpstr>
      <vt:lpstr>2.0</vt:lpstr>
      <vt:lpstr>2.0</vt:lpstr>
      <vt:lpstr>2.0</vt:lpstr>
      <vt:lpstr>2.0</vt:lpstr>
      <vt:lpstr>2.0</vt:lpstr>
      <vt:lpstr>2.0</vt:lpstr>
      <vt:lpstr>2.0</vt:lpstr>
      <vt:lpstr>2.0</vt:lpstr>
      <vt:lpstr>2.0</vt:lpstr>
      <vt:lpstr>2.0</vt:lpstr>
      <vt:lpstr>2.0</vt:lpstr>
      <vt:lpstr>2.0</vt:lpstr>
      <vt:lpstr>2.0</vt:lpstr>
      <vt:lpstr>2.0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雨林木风</dc:creator>
  <cp:lastModifiedBy>王丽慧</cp:lastModifiedBy>
  <cp:revision>453</cp:revision>
  <dcterms:created xsi:type="dcterms:W3CDTF">2013-11-14T01:26:00Z</dcterms:created>
  <dcterms:modified xsi:type="dcterms:W3CDTF">2020-05-14T04:22:58Z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