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54" r:id="rId1"/>
  </p:sldMasterIdLst>
  <p:notesMasterIdLst>
    <p:notesMasterId r:id="rId25"/>
  </p:notesMasterIdLst>
  <p:handoutMasterIdLst>
    <p:handoutMasterId r:id="rId26"/>
  </p:handoutMasterIdLst>
  <p:sldIdLst>
    <p:sldId id="1407" r:id="rId2"/>
    <p:sldId id="1724" r:id="rId3"/>
    <p:sldId id="1725" r:id="rId4"/>
    <p:sldId id="1726" r:id="rId5"/>
    <p:sldId id="523" r:id="rId6"/>
    <p:sldId id="1379" r:id="rId7"/>
    <p:sldId id="1547" r:id="rId8"/>
    <p:sldId id="1727" r:id="rId9"/>
    <p:sldId id="1621" r:id="rId10"/>
    <p:sldId id="1690" r:id="rId11"/>
    <p:sldId id="1732" r:id="rId12"/>
    <p:sldId id="1734" r:id="rId13"/>
    <p:sldId id="1729" r:id="rId14"/>
    <p:sldId id="1730" r:id="rId15"/>
    <p:sldId id="1731" r:id="rId16"/>
    <p:sldId id="1735" r:id="rId17"/>
    <p:sldId id="1467" r:id="rId18"/>
    <p:sldId id="1739" r:id="rId19"/>
    <p:sldId id="1737" r:id="rId20"/>
    <p:sldId id="1738" r:id="rId21"/>
    <p:sldId id="1378" r:id="rId22"/>
    <p:sldId id="1666" r:id="rId23"/>
    <p:sldId id="1699" r:id="rId2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等线" panose="02010600030101010101" pitchFamily="2" charset="-122"/>
      <p:regular r:id="rId31"/>
      <p:bold r:id="rId32"/>
    </p:embeddedFont>
    <p:embeddedFont>
      <p:font typeface="汉语拼音" panose="02010600030101010101" charset="0"/>
      <p:regular r:id="rId33"/>
    </p:embeddedFont>
    <p:embeddedFont>
      <p:font typeface="黑体" panose="02010609060101010101" pitchFamily="49" charset="-122"/>
      <p:regular r:id="rId34"/>
    </p:embeddedFont>
    <p:embeddedFont>
      <p:font typeface="华文楷体" panose="02010600040101010101" pitchFamily="2" charset="-122"/>
      <p:regular r:id="rId35"/>
    </p:embeddedFont>
    <p:embeddedFont>
      <p:font typeface="楷体" panose="02010609060101010101" pitchFamily="49" charset="-122"/>
      <p:regular r:id="rId36"/>
    </p:embeddedFont>
    <p:embeddedFont>
      <p:font typeface="幼圆" panose="02010509060101010101" pitchFamily="49" charset="-122"/>
      <p:regular r:id="rId37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4">
          <p15:clr>
            <a:srgbClr val="A4A3A4"/>
          </p15:clr>
        </p15:guide>
        <p15:guide id="2" pos="57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9">
          <p15:clr>
            <a:srgbClr val="A4A3A4"/>
          </p15:clr>
        </p15:guide>
        <p15:guide id="2" pos="225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5F32A"/>
    <a:srgbClr val="9900CC"/>
    <a:srgbClr val="F73BDC"/>
    <a:srgbClr val="FF66FF"/>
    <a:srgbClr val="F074C7"/>
    <a:srgbClr val="2060BE"/>
    <a:srgbClr val="FF97FF"/>
    <a:srgbClr val="CAFAFE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55" autoAdjust="0"/>
    <p:restoredTop sz="94705" autoAdjust="0"/>
  </p:normalViewPr>
  <p:slideViewPr>
    <p:cSldViewPr>
      <p:cViewPr varScale="1">
        <p:scale>
          <a:sx n="108" d="100"/>
          <a:sy n="108" d="100"/>
        </p:scale>
        <p:origin x="902" y="77"/>
      </p:cViewPr>
      <p:guideLst>
        <p:guide orient="horz" pos="894"/>
        <p:guide pos="5738"/>
      </p:guideLst>
    </p:cSldViewPr>
  </p:slideViewPr>
  <p:outlineViewPr>
    <p:cViewPr>
      <p:scale>
        <a:sx n="33" d="100"/>
        <a:sy n="33" d="100"/>
      </p:scale>
      <p:origin x="0" y="1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814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3029"/>
        <p:guide pos="225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  <a:pPr/>
              <a:t>2021/4/25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6942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pPr/>
              <a:t>2021/4/25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76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6506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6105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7444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290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8247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pPr/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23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38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14"/>
          <a:stretch/>
        </p:blipFill>
        <p:spPr bwMode="auto">
          <a:xfrm>
            <a:off x="-518" y="4733925"/>
            <a:ext cx="9144518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8FDDFD90-1429-7244-B887-4B2B69E9159A}"/>
              </a:ext>
            </a:extLst>
          </p:cNvPr>
          <p:cNvSpPr/>
          <p:nvPr userDrawn="1"/>
        </p:nvSpPr>
        <p:spPr>
          <a:xfrm flipH="1">
            <a:off x="1" y="123478"/>
            <a:ext cx="2771800" cy="216000"/>
          </a:xfrm>
          <a:prstGeom prst="rect">
            <a:avLst/>
          </a:prstGeom>
          <a:gradFill flip="none" rotWithShape="1">
            <a:gsLst>
              <a:gs pos="40000">
                <a:srgbClr val="00B9FA">
                  <a:lumMod val="60000"/>
                  <a:lumOff val="40000"/>
                </a:srgbClr>
              </a:gs>
              <a:gs pos="97000">
                <a:sysClr val="window" lastClr="FFFFFF">
                  <a:alpha val="0"/>
                </a:sysClr>
              </a:gs>
              <a:gs pos="70000">
                <a:srgbClr val="00B9FA">
                  <a:lumMod val="40000"/>
                  <a:lumOff val="60000"/>
                  <a:alpha val="76000"/>
                </a:srgbClr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p:sp>
        <p:nvSpPr>
          <p:cNvPr id="16" name="文本框 10">
            <a:extLst>
              <a:ext uri="{FF2B5EF4-FFF2-40B4-BE49-F238E27FC236}">
                <a16:creationId xmlns:a16="http://schemas.microsoft.com/office/drawing/2014/main" id="{5362E6FF-7BB4-7848-B66B-4CD6CB94CD42}"/>
              </a:ext>
            </a:extLst>
          </p:cNvPr>
          <p:cNvSpPr txBox="1"/>
          <p:nvPr userDrawn="1"/>
        </p:nvSpPr>
        <p:spPr>
          <a:xfrm>
            <a:off x="193237" y="51470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b="0" dirty="0">
                <a:latin typeface="黑体" pitchFamily="49" charset="-122"/>
                <a:ea typeface="黑体" pitchFamily="49" charset="-122"/>
              </a:rPr>
              <a:t>16  </a:t>
            </a:r>
            <a:r>
              <a:rPr kumimoji="1" lang="zh-CN" altLang="en-US" sz="1400" b="0" dirty="0">
                <a:latin typeface="黑体" pitchFamily="49" charset="-122"/>
                <a:ea typeface="黑体" pitchFamily="49" charset="-122"/>
              </a:rPr>
              <a:t>海上日出</a:t>
            </a:r>
          </a:p>
        </p:txBody>
      </p:sp>
    </p:spTree>
    <p:extLst>
      <p:ext uri="{BB962C8B-B14F-4D97-AF65-F5344CB8AC3E}">
        <p14:creationId xmlns:p14="http://schemas.microsoft.com/office/powerpoint/2010/main" val="229507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7" r:id="rId3"/>
    <p:sldLayoutId id="2147483668" r:id="rId4"/>
    <p:sldLayoutId id="2147483669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19971;&#24425;&#22235;&#19979;&#35838;&#25991;&#26391;&#35835;16&#28023;&#19978;&#26085;&#20986;.mp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&#22235;&#19979;&#35838;&#25991;&#26391;&#35835;16&#28023;&#19978;&#26085;&#20986;.MP3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&#22235;&#19979;&#29983;&#23383;&#35270;&#39057;16&#28023;&#19978;&#26085;&#20986;.mp4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&#22235;&#19979;&#29983;&#23383;&#35270;&#39057;16&#28023;&#19978;&#26085;&#20986;.mp4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19971;&#24425;&#22235;&#19979;&#35838;&#25991;&#26391;&#35835;16&#28023;&#19978;&#26085;&#20986;.mp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&#22235;&#19979;&#35838;&#25991;&#26391;&#35835;16&#28023;&#19978;&#26085;&#20986;.MP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6712794" y="125698"/>
            <a:ext cx="1837812" cy="523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平原日出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46" y="-92546"/>
            <a:ext cx="9152046" cy="5236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B0C37C3-83D4-4F0C-A5FF-41EDAABC23F2}"/>
              </a:ext>
            </a:extLst>
          </p:cNvPr>
          <p:cNvSpPr txBox="1"/>
          <p:nvPr/>
        </p:nvSpPr>
        <p:spPr>
          <a:xfrm>
            <a:off x="1475656" y="649238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</a:rPr>
              <a:t>山顶日出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/>
        </p:nvSpPr>
        <p:spPr>
          <a:xfrm>
            <a:off x="834753" y="2172228"/>
            <a:ext cx="614045" cy="810260"/>
          </a:xfrm>
          <a:prstGeom prst="ellipse">
            <a:avLst/>
          </a:prstGeom>
          <a:solidFill>
            <a:srgbClr val="DCFDFF"/>
          </a:solidFill>
          <a:ln>
            <a:solidFill>
              <a:schemeClr val="tx2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35201" y="2241918"/>
            <a:ext cx="535855" cy="589364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r>
              <a:rPr lang="zh-CN" altLang="en-US" sz="3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荷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752862" y="431959"/>
            <a:ext cx="1974790" cy="559118"/>
            <a:chOff x="3752862" y="431959"/>
            <a:chExt cx="1974790" cy="559118"/>
          </a:xfrm>
        </p:grpSpPr>
        <p:grpSp>
          <p:nvGrpSpPr>
            <p:cNvPr id="13" name="组合 12"/>
            <p:cNvGrpSpPr/>
            <p:nvPr/>
          </p:nvGrpSpPr>
          <p:grpSpPr>
            <a:xfrm>
              <a:off x="3752862" y="526257"/>
              <a:ext cx="410581" cy="377666"/>
              <a:chOff x="631825" y="5181600"/>
              <a:chExt cx="1554163" cy="1552575"/>
            </a:xfrm>
          </p:grpSpPr>
          <p:sp>
            <p:nvSpPr>
              <p:cNvPr id="14" name="Oval 10"/>
              <p:cNvSpPr>
                <a:spLocks noChangeArrowheads="1"/>
              </p:cNvSpPr>
              <p:nvPr/>
            </p:nvSpPr>
            <p:spPr bwMode="auto">
              <a:xfrm>
                <a:off x="631825" y="5181600"/>
                <a:ext cx="1554163" cy="1552575"/>
              </a:xfrm>
              <a:prstGeom prst="ellipse">
                <a:avLst/>
              </a:prstGeom>
              <a:solidFill>
                <a:srgbClr val="FFC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5" name="Freeform 11"/>
              <p:cNvSpPr/>
              <p:nvPr/>
            </p:nvSpPr>
            <p:spPr bwMode="auto">
              <a:xfrm>
                <a:off x="1468438" y="5353050"/>
                <a:ext cx="34925" cy="87313"/>
              </a:xfrm>
              <a:custGeom>
                <a:avLst/>
                <a:gdLst>
                  <a:gd name="T0" fmla="*/ 4 w 12"/>
                  <a:gd name="T1" fmla="*/ 30 h 31"/>
                  <a:gd name="T2" fmla="*/ 12 w 12"/>
                  <a:gd name="T3" fmla="*/ 3 h 31"/>
                  <a:gd name="T4" fmla="*/ 11 w 12"/>
                  <a:gd name="T5" fmla="*/ 0 h 31"/>
                  <a:gd name="T6" fmla="*/ 0 w 12"/>
                  <a:gd name="T7" fmla="*/ 31 h 31"/>
                  <a:gd name="T8" fmla="*/ 4 w 12"/>
                  <a:gd name="T9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1">
                    <a:moveTo>
                      <a:pt x="4" y="30"/>
                    </a:moveTo>
                    <a:cubicBezTo>
                      <a:pt x="4" y="20"/>
                      <a:pt x="7" y="7"/>
                      <a:pt x="12" y="3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2" y="6"/>
                      <a:pt x="0" y="21"/>
                      <a:pt x="0" y="31"/>
                    </a:cubicBez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4F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6" name="Freeform 12"/>
              <p:cNvSpPr/>
              <p:nvPr/>
            </p:nvSpPr>
            <p:spPr bwMode="auto">
              <a:xfrm>
                <a:off x="1471613" y="5410200"/>
                <a:ext cx="204788" cy="358775"/>
              </a:xfrm>
              <a:custGeom>
                <a:avLst/>
                <a:gdLst>
                  <a:gd name="T0" fmla="*/ 0 w 72"/>
                  <a:gd name="T1" fmla="*/ 119 h 126"/>
                  <a:gd name="T2" fmla="*/ 66 w 72"/>
                  <a:gd name="T3" fmla="*/ 67 h 126"/>
                  <a:gd name="T4" fmla="*/ 45 w 72"/>
                  <a:gd name="T5" fmla="*/ 7 h 126"/>
                  <a:gd name="T6" fmla="*/ 1 w 72"/>
                  <a:gd name="T7" fmla="*/ 9 h 126"/>
                  <a:gd name="T8" fmla="*/ 0 w 72"/>
                  <a:gd name="T9" fmla="*/ 119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26">
                    <a:moveTo>
                      <a:pt x="0" y="119"/>
                    </a:moveTo>
                    <a:cubicBezTo>
                      <a:pt x="29" y="126"/>
                      <a:pt x="60" y="101"/>
                      <a:pt x="66" y="67"/>
                    </a:cubicBezTo>
                    <a:cubicBezTo>
                      <a:pt x="72" y="33"/>
                      <a:pt x="61" y="15"/>
                      <a:pt x="45" y="7"/>
                    </a:cubicBezTo>
                    <a:cubicBezTo>
                      <a:pt x="31" y="0"/>
                      <a:pt x="3" y="11"/>
                      <a:pt x="1" y="9"/>
                    </a:cubicBez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C90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7" name="Freeform 13"/>
              <p:cNvSpPr/>
              <p:nvPr/>
            </p:nvSpPr>
            <p:spPr bwMode="auto">
              <a:xfrm>
                <a:off x="1274763" y="5410200"/>
                <a:ext cx="200025" cy="355600"/>
              </a:xfrm>
              <a:custGeom>
                <a:avLst/>
                <a:gdLst>
                  <a:gd name="T0" fmla="*/ 70 w 70"/>
                  <a:gd name="T1" fmla="*/ 9 h 125"/>
                  <a:gd name="T2" fmla="*/ 26 w 70"/>
                  <a:gd name="T3" fmla="*/ 8 h 125"/>
                  <a:gd name="T4" fmla="*/ 8 w 70"/>
                  <a:gd name="T5" fmla="*/ 69 h 125"/>
                  <a:gd name="T6" fmla="*/ 69 w 70"/>
                  <a:gd name="T7" fmla="*/ 119 h 125"/>
                  <a:gd name="T8" fmla="*/ 70 w 70"/>
                  <a:gd name="T9" fmla="*/ 9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125">
                    <a:moveTo>
                      <a:pt x="70" y="9"/>
                    </a:moveTo>
                    <a:cubicBezTo>
                      <a:pt x="68" y="11"/>
                      <a:pt x="40" y="0"/>
                      <a:pt x="26" y="8"/>
                    </a:cubicBezTo>
                    <a:cubicBezTo>
                      <a:pt x="11" y="17"/>
                      <a:pt x="0" y="35"/>
                      <a:pt x="8" y="69"/>
                    </a:cubicBezTo>
                    <a:cubicBezTo>
                      <a:pt x="16" y="103"/>
                      <a:pt x="38" y="125"/>
                      <a:pt x="69" y="119"/>
                    </a:cubicBezTo>
                    <a:lnTo>
                      <a:pt x="70" y="9"/>
                    </a:lnTo>
                    <a:close/>
                  </a:path>
                </a:pathLst>
              </a:custGeom>
              <a:solidFill>
                <a:srgbClr val="DB19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8" name="Freeform 14"/>
              <p:cNvSpPr/>
              <p:nvPr/>
            </p:nvSpPr>
            <p:spPr bwMode="auto">
              <a:xfrm>
                <a:off x="1374775" y="5313363"/>
                <a:ext cx="125413" cy="53975"/>
              </a:xfrm>
              <a:custGeom>
                <a:avLst/>
                <a:gdLst>
                  <a:gd name="T0" fmla="*/ 44 w 44"/>
                  <a:gd name="T1" fmla="*/ 19 h 19"/>
                  <a:gd name="T2" fmla="*/ 27 w 44"/>
                  <a:gd name="T3" fmla="*/ 4 h 19"/>
                  <a:gd name="T4" fmla="*/ 0 w 44"/>
                  <a:gd name="T5" fmla="*/ 1 h 19"/>
                  <a:gd name="T6" fmla="*/ 0 w 44"/>
                  <a:gd name="T7" fmla="*/ 2 h 19"/>
                  <a:gd name="T8" fmla="*/ 44 w 44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9">
                    <a:moveTo>
                      <a:pt x="44" y="19"/>
                    </a:moveTo>
                    <a:cubicBezTo>
                      <a:pt x="44" y="19"/>
                      <a:pt x="40" y="9"/>
                      <a:pt x="27" y="4"/>
                    </a:cubicBezTo>
                    <a:cubicBezTo>
                      <a:pt x="15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2" y="10"/>
                      <a:pt x="28" y="14"/>
                      <a:pt x="44" y="19"/>
                    </a:cubicBezTo>
                    <a:close/>
                  </a:path>
                </a:pathLst>
              </a:custGeom>
              <a:solidFill>
                <a:srgbClr val="128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9" name="Freeform 15"/>
              <p:cNvSpPr/>
              <p:nvPr/>
            </p:nvSpPr>
            <p:spPr bwMode="auto">
              <a:xfrm>
                <a:off x="1374775" y="5318125"/>
                <a:ext cx="125413" cy="103188"/>
              </a:xfrm>
              <a:custGeom>
                <a:avLst/>
                <a:gdLst>
                  <a:gd name="T0" fmla="*/ 0 w 44"/>
                  <a:gd name="T1" fmla="*/ 0 h 36"/>
                  <a:gd name="T2" fmla="*/ 6 w 44"/>
                  <a:gd name="T3" fmla="*/ 12 h 36"/>
                  <a:gd name="T4" fmla="*/ 44 w 44"/>
                  <a:gd name="T5" fmla="*/ 17 h 36"/>
                  <a:gd name="T6" fmla="*/ 0 w 44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36">
                    <a:moveTo>
                      <a:pt x="0" y="0"/>
                    </a:moveTo>
                    <a:cubicBezTo>
                      <a:pt x="0" y="2"/>
                      <a:pt x="2" y="7"/>
                      <a:pt x="6" y="12"/>
                    </a:cubicBezTo>
                    <a:cubicBezTo>
                      <a:pt x="30" y="36"/>
                      <a:pt x="43" y="18"/>
                      <a:pt x="44" y="17"/>
                    </a:cubicBezTo>
                    <a:cubicBezTo>
                      <a:pt x="28" y="12"/>
                      <a:pt x="12" y="8"/>
                      <a:pt x="0" y="0"/>
                    </a:cubicBezTo>
                    <a:close/>
                  </a:path>
                </a:pathLst>
              </a:custGeom>
              <a:solidFill>
                <a:srgbClr val="0E77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1" name="Rectangle 16"/>
              <p:cNvSpPr>
                <a:spLocks noChangeArrowheads="1"/>
              </p:cNvSpPr>
              <p:nvPr/>
            </p:nvSpPr>
            <p:spPr bwMode="auto">
              <a:xfrm>
                <a:off x="908050" y="6238875"/>
                <a:ext cx="904875" cy="227013"/>
              </a:xfrm>
              <a:prstGeom prst="rect">
                <a:avLst/>
              </a:prstGeom>
              <a:solidFill>
                <a:srgbClr val="FF1D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5" name="Rectangle 17"/>
              <p:cNvSpPr>
                <a:spLocks noChangeArrowheads="1"/>
              </p:cNvSpPr>
              <p:nvPr/>
            </p:nvSpPr>
            <p:spPr bwMode="auto">
              <a:xfrm>
                <a:off x="1681163" y="6238875"/>
                <a:ext cx="17463" cy="227013"/>
              </a:xfrm>
              <a:prstGeom prst="rect">
                <a:avLst/>
              </a:pr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6" name="Rectangle 18"/>
              <p:cNvSpPr>
                <a:spLocks noChangeArrowheads="1"/>
              </p:cNvSpPr>
              <p:nvPr/>
            </p:nvSpPr>
            <p:spPr bwMode="auto">
              <a:xfrm>
                <a:off x="1651000" y="6238875"/>
                <a:ext cx="17463" cy="227013"/>
              </a:xfrm>
              <a:prstGeom prst="rect">
                <a:avLst/>
              </a:pr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7" name="Rectangle 19"/>
              <p:cNvSpPr>
                <a:spLocks noChangeArrowheads="1"/>
              </p:cNvSpPr>
              <p:nvPr/>
            </p:nvSpPr>
            <p:spPr bwMode="auto">
              <a:xfrm>
                <a:off x="1612900" y="6238875"/>
                <a:ext cx="17463" cy="227013"/>
              </a:xfrm>
              <a:prstGeom prst="rect">
                <a:avLst/>
              </a:pr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8" name="Rectangle 20"/>
              <p:cNvSpPr>
                <a:spLocks noChangeArrowheads="1"/>
              </p:cNvSpPr>
              <p:nvPr/>
            </p:nvSpPr>
            <p:spPr bwMode="auto">
              <a:xfrm>
                <a:off x="1030288" y="5924550"/>
                <a:ext cx="474663" cy="171450"/>
              </a:xfrm>
              <a:prstGeom prst="rect">
                <a:avLst/>
              </a:prstGeom>
              <a:solidFill>
                <a:srgbClr val="F9EE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9" name="Rectangle 21"/>
              <p:cNvSpPr>
                <a:spLocks noChangeArrowheads="1"/>
              </p:cNvSpPr>
              <p:nvPr/>
            </p:nvSpPr>
            <p:spPr bwMode="auto">
              <a:xfrm>
                <a:off x="1030288" y="5924550"/>
                <a:ext cx="474663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0" name="Rectangle 22"/>
              <p:cNvSpPr>
                <a:spLocks noChangeArrowheads="1"/>
              </p:cNvSpPr>
              <p:nvPr/>
            </p:nvSpPr>
            <p:spPr bwMode="auto">
              <a:xfrm>
                <a:off x="1030288" y="6002338"/>
                <a:ext cx="474663" cy="4763"/>
              </a:xfrm>
              <a:prstGeom prst="rect">
                <a:avLst/>
              </a:prstGeom>
              <a:solidFill>
                <a:srgbClr val="F3D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1" name="Rectangle 23"/>
              <p:cNvSpPr>
                <a:spLocks noChangeArrowheads="1"/>
              </p:cNvSpPr>
              <p:nvPr/>
            </p:nvSpPr>
            <p:spPr bwMode="auto">
              <a:xfrm>
                <a:off x="1030288" y="6002338"/>
                <a:ext cx="474663" cy="4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" name="Rectangle 24"/>
              <p:cNvSpPr>
                <a:spLocks noChangeArrowheads="1"/>
              </p:cNvSpPr>
              <p:nvPr/>
            </p:nvSpPr>
            <p:spPr bwMode="auto">
              <a:xfrm>
                <a:off x="1030288" y="6049963"/>
                <a:ext cx="474663" cy="6350"/>
              </a:xfrm>
              <a:prstGeom prst="rect">
                <a:avLst/>
              </a:prstGeom>
              <a:solidFill>
                <a:srgbClr val="F3D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" name="Rectangle 25"/>
              <p:cNvSpPr>
                <a:spLocks noChangeArrowheads="1"/>
              </p:cNvSpPr>
              <p:nvPr/>
            </p:nvSpPr>
            <p:spPr bwMode="auto">
              <a:xfrm>
                <a:off x="1030288" y="6049963"/>
                <a:ext cx="474663" cy="6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5" name="Rectangle 26"/>
              <p:cNvSpPr>
                <a:spLocks noChangeArrowheads="1"/>
              </p:cNvSpPr>
              <p:nvPr/>
            </p:nvSpPr>
            <p:spPr bwMode="auto">
              <a:xfrm>
                <a:off x="1030288" y="6034088"/>
                <a:ext cx="474663" cy="1588"/>
              </a:xfrm>
              <a:prstGeom prst="rect">
                <a:avLst/>
              </a:prstGeom>
              <a:solidFill>
                <a:srgbClr val="F3D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6" name="Rectangle 27"/>
              <p:cNvSpPr>
                <a:spLocks noChangeArrowheads="1"/>
              </p:cNvSpPr>
              <p:nvPr/>
            </p:nvSpPr>
            <p:spPr bwMode="auto">
              <a:xfrm>
                <a:off x="1030288" y="6034088"/>
                <a:ext cx="474663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7" name="Rectangle 28"/>
              <p:cNvSpPr>
                <a:spLocks noChangeArrowheads="1"/>
              </p:cNvSpPr>
              <p:nvPr/>
            </p:nvSpPr>
            <p:spPr bwMode="auto">
              <a:xfrm>
                <a:off x="1030288" y="5984875"/>
                <a:ext cx="474663" cy="3175"/>
              </a:xfrm>
              <a:prstGeom prst="rect">
                <a:avLst/>
              </a:prstGeom>
              <a:solidFill>
                <a:srgbClr val="F3D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8" name="Rectangle 29"/>
              <p:cNvSpPr>
                <a:spLocks noChangeArrowheads="1"/>
              </p:cNvSpPr>
              <p:nvPr/>
            </p:nvSpPr>
            <p:spPr bwMode="auto">
              <a:xfrm>
                <a:off x="1030288" y="5984875"/>
                <a:ext cx="474663" cy="3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9" name="Rectangle 30"/>
              <p:cNvSpPr>
                <a:spLocks noChangeArrowheads="1"/>
              </p:cNvSpPr>
              <p:nvPr/>
            </p:nvSpPr>
            <p:spPr bwMode="auto">
              <a:xfrm>
                <a:off x="1030288" y="5937250"/>
                <a:ext cx="474663" cy="1588"/>
              </a:xfrm>
              <a:prstGeom prst="rect">
                <a:avLst/>
              </a:prstGeom>
              <a:solidFill>
                <a:srgbClr val="F3D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0" name="Rectangle 31"/>
              <p:cNvSpPr>
                <a:spLocks noChangeArrowheads="1"/>
              </p:cNvSpPr>
              <p:nvPr/>
            </p:nvSpPr>
            <p:spPr bwMode="auto">
              <a:xfrm>
                <a:off x="1030288" y="5937250"/>
                <a:ext cx="474663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1" name="Rectangle 32"/>
              <p:cNvSpPr>
                <a:spLocks noChangeArrowheads="1"/>
              </p:cNvSpPr>
              <p:nvPr/>
            </p:nvSpPr>
            <p:spPr bwMode="auto">
              <a:xfrm>
                <a:off x="1030288" y="6084888"/>
                <a:ext cx="474663" cy="3175"/>
              </a:xfrm>
              <a:prstGeom prst="rect">
                <a:avLst/>
              </a:prstGeom>
              <a:solidFill>
                <a:srgbClr val="F3D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2" name="Rectangle 33"/>
              <p:cNvSpPr>
                <a:spLocks noChangeArrowheads="1"/>
              </p:cNvSpPr>
              <p:nvPr/>
            </p:nvSpPr>
            <p:spPr bwMode="auto">
              <a:xfrm>
                <a:off x="1030288" y="6084888"/>
                <a:ext cx="474663" cy="3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3" name="Rectangle 34"/>
              <p:cNvSpPr>
                <a:spLocks noChangeArrowheads="1"/>
              </p:cNvSpPr>
              <p:nvPr/>
            </p:nvSpPr>
            <p:spPr bwMode="auto">
              <a:xfrm>
                <a:off x="1030288" y="5951538"/>
                <a:ext cx="474663" cy="1588"/>
              </a:xfrm>
              <a:prstGeom prst="rect">
                <a:avLst/>
              </a:prstGeom>
              <a:solidFill>
                <a:srgbClr val="F3D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4" name="Rectangle 35"/>
              <p:cNvSpPr>
                <a:spLocks noChangeArrowheads="1"/>
              </p:cNvSpPr>
              <p:nvPr/>
            </p:nvSpPr>
            <p:spPr bwMode="auto">
              <a:xfrm>
                <a:off x="1030288" y="5951538"/>
                <a:ext cx="474663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5" name="Rectangle 36"/>
              <p:cNvSpPr>
                <a:spLocks noChangeArrowheads="1"/>
              </p:cNvSpPr>
              <p:nvPr/>
            </p:nvSpPr>
            <p:spPr bwMode="auto">
              <a:xfrm>
                <a:off x="879475" y="6118225"/>
                <a:ext cx="1058863" cy="120650"/>
              </a:xfrm>
              <a:prstGeom prst="rect">
                <a:avLst/>
              </a:prstGeom>
              <a:solidFill>
                <a:srgbClr val="14B6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6" name="Rectangle 37"/>
              <p:cNvSpPr>
                <a:spLocks noChangeArrowheads="1"/>
              </p:cNvSpPr>
              <p:nvPr/>
            </p:nvSpPr>
            <p:spPr bwMode="auto">
              <a:xfrm>
                <a:off x="1835150" y="6118225"/>
                <a:ext cx="28575" cy="1206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7" name="Rectangle 38"/>
              <p:cNvSpPr>
                <a:spLocks noChangeArrowheads="1"/>
              </p:cNvSpPr>
              <p:nvPr/>
            </p:nvSpPr>
            <p:spPr bwMode="auto">
              <a:xfrm>
                <a:off x="1101725" y="5751513"/>
                <a:ext cx="588963" cy="150813"/>
              </a:xfrm>
              <a:prstGeom prst="rect">
                <a:avLst/>
              </a:prstGeom>
              <a:solidFill>
                <a:srgbClr val="2B53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8" name="Rectangle 39"/>
              <p:cNvSpPr>
                <a:spLocks noChangeArrowheads="1"/>
              </p:cNvSpPr>
              <p:nvPr/>
            </p:nvSpPr>
            <p:spPr bwMode="auto">
              <a:xfrm>
                <a:off x="1633538" y="5751513"/>
                <a:ext cx="14288" cy="150813"/>
              </a:xfrm>
              <a:prstGeom prst="rect">
                <a:avLst/>
              </a:prstGeom>
              <a:solidFill>
                <a:srgbClr val="14B6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9" name="Freeform 40"/>
              <p:cNvSpPr/>
              <p:nvPr/>
            </p:nvSpPr>
            <p:spPr bwMode="auto">
              <a:xfrm>
                <a:off x="1012825" y="5902325"/>
                <a:ext cx="530225" cy="215900"/>
              </a:xfrm>
              <a:custGeom>
                <a:avLst/>
                <a:gdLst>
                  <a:gd name="T0" fmla="*/ 186 w 186"/>
                  <a:gd name="T1" fmla="*/ 38 h 76"/>
                  <a:gd name="T2" fmla="*/ 183 w 186"/>
                  <a:gd name="T3" fmla="*/ 0 h 76"/>
                  <a:gd name="T4" fmla="*/ 183 w 186"/>
                  <a:gd name="T5" fmla="*/ 0 h 76"/>
                  <a:gd name="T6" fmla="*/ 182 w 186"/>
                  <a:gd name="T7" fmla="*/ 0 h 76"/>
                  <a:gd name="T8" fmla="*/ 182 w 186"/>
                  <a:gd name="T9" fmla="*/ 0 h 76"/>
                  <a:gd name="T10" fmla="*/ 182 w 186"/>
                  <a:gd name="T11" fmla="*/ 0 h 76"/>
                  <a:gd name="T12" fmla="*/ 0 w 186"/>
                  <a:gd name="T13" fmla="*/ 0 h 76"/>
                  <a:gd name="T14" fmla="*/ 0 w 186"/>
                  <a:gd name="T15" fmla="*/ 8 h 76"/>
                  <a:gd name="T16" fmla="*/ 173 w 186"/>
                  <a:gd name="T17" fmla="*/ 8 h 76"/>
                  <a:gd name="T18" fmla="*/ 173 w 186"/>
                  <a:gd name="T19" fmla="*/ 68 h 76"/>
                  <a:gd name="T20" fmla="*/ 0 w 186"/>
                  <a:gd name="T21" fmla="*/ 68 h 76"/>
                  <a:gd name="T22" fmla="*/ 0 w 186"/>
                  <a:gd name="T23" fmla="*/ 76 h 76"/>
                  <a:gd name="T24" fmla="*/ 183 w 186"/>
                  <a:gd name="T25" fmla="*/ 76 h 76"/>
                  <a:gd name="T26" fmla="*/ 183 w 186"/>
                  <a:gd name="T27" fmla="*/ 76 h 76"/>
                  <a:gd name="T28" fmla="*/ 186 w 186"/>
                  <a:gd name="T29" fmla="*/ 38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6" h="76">
                    <a:moveTo>
                      <a:pt x="186" y="38"/>
                    </a:moveTo>
                    <a:cubicBezTo>
                      <a:pt x="186" y="19"/>
                      <a:pt x="184" y="3"/>
                      <a:pt x="183" y="0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182" y="0"/>
                      <a:pt x="182" y="0"/>
                      <a:pt x="182" y="0"/>
                    </a:cubicBezTo>
                    <a:cubicBezTo>
                      <a:pt x="182" y="0"/>
                      <a:pt x="182" y="0"/>
                      <a:pt x="182" y="0"/>
                    </a:cubicBezTo>
                    <a:cubicBezTo>
                      <a:pt x="182" y="0"/>
                      <a:pt x="182" y="0"/>
                      <a:pt x="18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73" y="8"/>
                      <a:pt x="173" y="8"/>
                      <a:pt x="173" y="8"/>
                    </a:cubicBezTo>
                    <a:cubicBezTo>
                      <a:pt x="173" y="68"/>
                      <a:pt x="173" y="68"/>
                      <a:pt x="173" y="68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83" y="76"/>
                      <a:pt x="183" y="76"/>
                      <a:pt x="183" y="76"/>
                    </a:cubicBezTo>
                    <a:cubicBezTo>
                      <a:pt x="183" y="76"/>
                      <a:pt x="183" y="76"/>
                      <a:pt x="183" y="76"/>
                    </a:cubicBezTo>
                    <a:cubicBezTo>
                      <a:pt x="184" y="73"/>
                      <a:pt x="186" y="57"/>
                      <a:pt x="186" y="38"/>
                    </a:cubicBezTo>
                    <a:close/>
                  </a:path>
                </a:pathLst>
              </a:custGeom>
              <a:solidFill>
                <a:srgbClr val="5D9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0" name="Freeform 41"/>
              <p:cNvSpPr/>
              <p:nvPr/>
            </p:nvSpPr>
            <p:spPr bwMode="auto">
              <a:xfrm>
                <a:off x="1425575" y="6034088"/>
                <a:ext cx="42863" cy="122238"/>
              </a:xfrm>
              <a:custGeom>
                <a:avLst/>
                <a:gdLst>
                  <a:gd name="T0" fmla="*/ 0 w 27"/>
                  <a:gd name="T1" fmla="*/ 0 h 77"/>
                  <a:gd name="T2" fmla="*/ 0 w 27"/>
                  <a:gd name="T3" fmla="*/ 77 h 77"/>
                  <a:gd name="T4" fmla="*/ 13 w 27"/>
                  <a:gd name="T5" fmla="*/ 64 h 77"/>
                  <a:gd name="T6" fmla="*/ 27 w 27"/>
                  <a:gd name="T7" fmla="*/ 77 h 77"/>
                  <a:gd name="T8" fmla="*/ 27 w 27"/>
                  <a:gd name="T9" fmla="*/ 0 h 77"/>
                  <a:gd name="T10" fmla="*/ 0 w 27"/>
                  <a:gd name="T1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77">
                    <a:moveTo>
                      <a:pt x="0" y="0"/>
                    </a:moveTo>
                    <a:lnTo>
                      <a:pt x="0" y="77"/>
                    </a:lnTo>
                    <a:lnTo>
                      <a:pt x="13" y="64"/>
                    </a:lnTo>
                    <a:lnTo>
                      <a:pt x="27" y="77"/>
                    </a:lnTo>
                    <a:lnTo>
                      <a:pt x="2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2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4162967" y="431959"/>
              <a:ext cx="1564685" cy="559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51435" tIns="25718" rIns="51435" bIns="25718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33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多音字</a:t>
              </a:r>
              <a:endParaRPr lang="zh-CN" altLang="en-US" sz="25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2771800" y="1827287"/>
            <a:ext cx="864096" cy="5001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重</a:t>
            </a: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荷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907704" y="1864892"/>
            <a:ext cx="549705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000" b="1" dirty="0" err="1">
                <a:solidFill>
                  <a:srgbClr val="FF0000"/>
                </a:solidFill>
                <a:latin typeface="汉语拼音" pitchFamily="34" charset="0"/>
                <a:ea typeface="楷体" pitchFamily="49" charset="-122"/>
                <a:cs typeface="汉语拼音" pitchFamily="34" charset="0"/>
              </a:rPr>
              <a:t>hè</a:t>
            </a:r>
            <a:endParaRPr lang="en-US" altLang="en-US" sz="2000" b="1" dirty="0">
              <a:solidFill>
                <a:srgbClr val="FF0000"/>
              </a:solidFill>
              <a:latin typeface="汉语拼音" pitchFamily="34" charset="0"/>
              <a:ea typeface="楷体" pitchFamily="49" charset="-122"/>
              <a:cs typeface="汉语拼音" pitchFamily="34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2771800" y="3031051"/>
            <a:ext cx="910787" cy="5001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荷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花</a:t>
            </a:r>
          </a:p>
        </p:txBody>
      </p:sp>
      <p:sp>
        <p:nvSpPr>
          <p:cNvPr id="56" name="矩形 55"/>
          <p:cNvSpPr/>
          <p:nvPr/>
        </p:nvSpPr>
        <p:spPr>
          <a:xfrm>
            <a:off x="1907704" y="3092606"/>
            <a:ext cx="522058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000" b="1" dirty="0" err="1">
                <a:solidFill>
                  <a:srgbClr val="FF0000"/>
                </a:solidFill>
                <a:latin typeface="汉语拼音" pitchFamily="34" charset="0"/>
                <a:cs typeface="汉语拼音" pitchFamily="34" charset="0"/>
              </a:rPr>
              <a:t>hé</a:t>
            </a:r>
            <a:endParaRPr lang="en-US" altLang="zh-CN" sz="2000" b="1" dirty="0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1618BA10-AB29-4026-A5E2-03721A02F352}"/>
              </a:ext>
            </a:extLst>
          </p:cNvPr>
          <p:cNvSpPr txBox="1"/>
          <p:nvPr/>
        </p:nvSpPr>
        <p:spPr>
          <a:xfrm>
            <a:off x="4427984" y="1164403"/>
            <a:ext cx="4938477" cy="1655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zh-CN" sz="28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“重荷”中“荷”字有如下</a:t>
            </a:r>
            <a:endParaRPr lang="en-US" altLang="zh-CN" sz="2800" kern="100" dirty="0">
              <a:effectLst/>
              <a:latin typeface="等线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</a:pPr>
            <a:endParaRPr lang="en-US" altLang="zh-CN" sz="2800" kern="100" dirty="0">
              <a:latin typeface="等线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</a:pPr>
            <a:r>
              <a:rPr lang="zh-CN" altLang="zh-CN" sz="28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解释，给它选择正确字义（ ）</a:t>
            </a:r>
            <a:endParaRPr lang="en-US" altLang="zh-CN" sz="2800" kern="100" dirty="0">
              <a:effectLst/>
              <a:latin typeface="等线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</a:pPr>
            <a:endParaRPr lang="en-US" altLang="zh-CN" sz="2800" kern="100" dirty="0">
              <a:latin typeface="等线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</a:pPr>
            <a:r>
              <a:rPr lang="en-US" altLang="zh-CN" sz="28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endParaRPr lang="zh-CN" altLang="zh-CN" sz="2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2000"/>
              </a:lnSpc>
              <a:buFont typeface="+mj-lt"/>
              <a:buAutoNum type="alphaLcPeriod"/>
            </a:pPr>
            <a:r>
              <a:rPr lang="zh-CN" altLang="zh-CN" sz="28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承当</a:t>
            </a:r>
            <a:r>
              <a:rPr lang="en-US" altLang="zh-CN" sz="28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   b</a:t>
            </a:r>
            <a:r>
              <a:rPr lang="zh-CN" altLang="zh-CN" sz="28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、负担</a:t>
            </a:r>
            <a:r>
              <a:rPr lang="en-US" altLang="zh-CN" sz="28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zh-CN" sz="2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B536527A-D90A-4061-9D68-71FB49829E1D}"/>
              </a:ext>
            </a:extLst>
          </p:cNvPr>
          <p:cNvSpPr txBox="1"/>
          <p:nvPr/>
        </p:nvSpPr>
        <p:spPr>
          <a:xfrm>
            <a:off x="8615807" y="1504121"/>
            <a:ext cx="5497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EB27347-3C76-4560-BE6B-E0BA09168694}"/>
              </a:ext>
            </a:extLst>
          </p:cNvPr>
          <p:cNvSpPr txBox="1"/>
          <p:nvPr/>
        </p:nvSpPr>
        <p:spPr>
          <a:xfrm>
            <a:off x="4427984" y="3238800"/>
            <a:ext cx="4305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重荷：过于沉重的负担。</a:t>
            </a:r>
          </a:p>
        </p:txBody>
      </p:sp>
    </p:spTree>
    <p:extLst>
      <p:ext uri="{BB962C8B-B14F-4D97-AF65-F5344CB8AC3E}">
        <p14:creationId xmlns:p14="http://schemas.microsoft.com/office/powerpoint/2010/main" val="399705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6" grpId="0"/>
      <p:bldP spid="51" grpId="0"/>
      <p:bldP spid="5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E8CB4042-1E1A-42AF-A25C-9783215BFAB9}"/>
              </a:ext>
            </a:extLst>
          </p:cNvPr>
          <p:cNvSpPr txBox="1"/>
          <p:nvPr/>
        </p:nvSpPr>
        <p:spPr>
          <a:xfrm>
            <a:off x="755576" y="1186755"/>
            <a:ext cx="777686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太阳好像负着重荷似的一步步</a:t>
            </a:r>
            <a:r>
              <a:rPr lang="zh-CN" altLang="en-US" sz="2800" dirty="0"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zh-CN" sz="2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慢慢地努力上升，到了最后，终于冲破了云霞，完全跳出了海面，颜色红得非常可爱。</a:t>
            </a:r>
            <a:endParaRPr lang="zh-CN" altLang="en-US" sz="28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34FE0EE-BA59-4E61-88C5-9DF0125E40D6}"/>
              </a:ext>
            </a:extLst>
          </p:cNvPr>
          <p:cNvSpPr txBox="1"/>
          <p:nvPr/>
        </p:nvSpPr>
        <p:spPr>
          <a:xfrm>
            <a:off x="5724128" y="1196840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慢慢地努力上升</a:t>
            </a:r>
          </a:p>
        </p:txBody>
      </p:sp>
    </p:spTree>
    <p:extLst>
      <p:ext uri="{BB962C8B-B14F-4D97-AF65-F5344CB8AC3E}">
        <p14:creationId xmlns:p14="http://schemas.microsoft.com/office/powerpoint/2010/main" val="425879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14">
            <a:hlinkClick r:id="rId3" action="ppaction://hlinkfile"/>
          </p:cNvPr>
          <p:cNvSpPr txBox="1"/>
          <p:nvPr/>
        </p:nvSpPr>
        <p:spPr>
          <a:xfrm>
            <a:off x="653667" y="422324"/>
            <a:ext cx="4033837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  <a:hlinkClick r:id="rId4" action="ppaction://hlinkfile"/>
              </a:rPr>
              <a:t>朗读课文 扫清障碍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30" name="图片 29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4" y="571486"/>
            <a:ext cx="351070" cy="38016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1" y="489080"/>
            <a:ext cx="366860" cy="456339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467544" y="1510576"/>
            <a:ext cx="1159241" cy="438582"/>
            <a:chOff x="467544" y="1510576"/>
            <a:chExt cx="1159241" cy="438582"/>
          </a:xfrm>
        </p:grpSpPr>
        <p:sp>
          <p:nvSpPr>
            <p:cNvPr id="38" name="TextBox 11"/>
            <p:cNvSpPr txBox="1">
              <a:spLocks noChangeArrowheads="1"/>
            </p:cNvSpPr>
            <p:nvPr/>
          </p:nvSpPr>
          <p:spPr bwMode="auto">
            <a:xfrm>
              <a:off x="505294" y="1510576"/>
              <a:ext cx="1121491" cy="438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</a:rPr>
                <a:t>我会认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1547664" y="1563638"/>
              <a:ext cx="36000" cy="324000"/>
            </a:xfrm>
            <a:prstGeom prst="rect">
              <a:avLst/>
            </a:prstGeom>
            <a:solidFill>
              <a:srgbClr val="CC33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467544" y="1563638"/>
              <a:ext cx="36000" cy="324000"/>
            </a:xfrm>
            <a:prstGeom prst="rect">
              <a:avLst/>
            </a:prstGeom>
            <a:solidFill>
              <a:srgbClr val="CC33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CAF863EB-A581-459D-86F3-840369FEF3BA}"/>
              </a:ext>
            </a:extLst>
          </p:cNvPr>
          <p:cNvSpPr txBox="1"/>
          <p:nvPr/>
        </p:nvSpPr>
        <p:spPr>
          <a:xfrm>
            <a:off x="2286000" y="1949158"/>
            <a:ext cx="4572000" cy="841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zh-CN" sz="32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替代 </a:t>
            </a:r>
            <a:r>
              <a:rPr lang="en-US" altLang="zh-CN" sz="32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altLang="zh-CN" sz="32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紫色</a:t>
            </a:r>
            <a:r>
              <a:rPr lang="en-US" altLang="zh-CN" sz="32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zh-CN" altLang="zh-CN" sz="32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不仅</a:t>
            </a:r>
            <a:endParaRPr lang="zh-CN" altLang="zh-CN" sz="32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zh-CN" sz="32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157192AF-3861-4E77-97FB-B1FD241DDEC2}"/>
              </a:ext>
            </a:extLst>
          </p:cNvPr>
          <p:cNvSpPr txBox="1"/>
          <p:nvPr/>
        </p:nvSpPr>
        <p:spPr>
          <a:xfrm>
            <a:off x="2843808" y="2837926"/>
            <a:ext cx="4572000" cy="386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zh-CN" sz="32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一刹那</a:t>
            </a:r>
            <a:r>
              <a:rPr lang="en-US" altLang="zh-CN" sz="32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zh-CN" altLang="en-US" sz="32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灿烂      </a:t>
            </a:r>
            <a:r>
              <a:rPr lang="zh-CN" altLang="zh-CN" sz="32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镶金边 </a:t>
            </a:r>
            <a:endParaRPr lang="zh-CN" altLang="zh-CN" sz="32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173C022-D664-4969-9C03-BA22C4320580}"/>
              </a:ext>
            </a:extLst>
          </p:cNvPr>
          <p:cNvSpPr txBox="1"/>
          <p:nvPr/>
        </p:nvSpPr>
        <p:spPr>
          <a:xfrm>
            <a:off x="2195736" y="3451535"/>
            <a:ext cx="6264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32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扩大范围</a:t>
            </a:r>
            <a:r>
              <a:rPr lang="en-US" altLang="zh-CN" sz="32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zh-CN" sz="32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负着重</a:t>
            </a:r>
            <a:r>
              <a:rPr lang="zh-CN" altLang="zh-CN" sz="3200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荷</a:t>
            </a:r>
            <a:r>
              <a:rPr lang="zh-CN" altLang="zh-CN" sz="32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zh-CN" sz="32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努力上升 </a:t>
            </a:r>
            <a:endParaRPr lang="zh-CN" altLang="en-US" sz="3200" dirty="0"/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6239C79D-C086-49C9-B543-8756BBD5766E}"/>
              </a:ext>
            </a:extLst>
          </p:cNvPr>
          <p:cNvSpPr/>
          <p:nvPr/>
        </p:nvSpPr>
        <p:spPr>
          <a:xfrm>
            <a:off x="5831331" y="2648872"/>
            <a:ext cx="576064" cy="57505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对话气泡: 椭圆形 2">
            <a:extLst>
              <a:ext uri="{FF2B5EF4-FFF2-40B4-BE49-F238E27FC236}">
                <a16:creationId xmlns:a16="http://schemas.microsoft.com/office/drawing/2014/main" id="{644040E5-EB2C-4133-A8CB-64FFD915DF31}"/>
              </a:ext>
            </a:extLst>
          </p:cNvPr>
          <p:cNvSpPr/>
          <p:nvPr/>
        </p:nvSpPr>
        <p:spPr>
          <a:xfrm>
            <a:off x="6083027" y="1193499"/>
            <a:ext cx="2880320" cy="1283713"/>
          </a:xfrm>
          <a:prstGeom prst="wedgeEllipseCallout">
            <a:avLst>
              <a:gd name="adj1" fmla="val -39029"/>
              <a:gd name="adj2" fmla="val 69126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95AA440-7F61-40F6-B81A-03A5C952284F}"/>
              </a:ext>
            </a:extLst>
          </p:cNvPr>
          <p:cNvSpPr txBox="1"/>
          <p:nvPr/>
        </p:nvSpPr>
        <p:spPr>
          <a:xfrm>
            <a:off x="6407395" y="1354123"/>
            <a:ext cx="24130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000" dirty="0">
                <a:solidFill>
                  <a:srgbClr val="C00000"/>
                </a:solidFill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把物体嵌入另一个物体内或围在另一物体的边缘。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96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2BC35CB-70AE-4A93-9D7B-78805EA84F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85725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7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033552E8-3BF6-4C5F-8C40-E8C646F971BD}"/>
              </a:ext>
            </a:extLst>
          </p:cNvPr>
          <p:cNvSpPr txBox="1"/>
          <p:nvPr/>
        </p:nvSpPr>
        <p:spPr>
          <a:xfrm>
            <a:off x="1619672" y="339502"/>
            <a:ext cx="66602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4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然而太阳在黑云里放射的光芒，透过黑云的重围，替黑云镶了一道发光的金边。</a:t>
            </a:r>
            <a:endParaRPr lang="zh-CN" altLang="en-US" sz="24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A5E7018-B711-4D46-9701-2EEFE3B82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275606"/>
            <a:ext cx="4510446" cy="293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49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87BA5A9E-6BF3-4E28-ABB3-602774B744C8}"/>
              </a:ext>
            </a:extLst>
          </p:cNvPr>
          <p:cNvSpPr txBox="1"/>
          <p:nvPr/>
        </p:nvSpPr>
        <p:spPr>
          <a:xfrm>
            <a:off x="439" y="494258"/>
            <a:ext cx="914501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①</a:t>
            </a:r>
            <a:r>
              <a:rPr lang="zh-CN"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转眼间天边出现了一道红霞，慢慢地在扩大它的范围，加强它的亮光。</a:t>
            </a:r>
            <a:br>
              <a:rPr lang="en-US"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</a:br>
            <a:r>
              <a:rPr lang="en-US"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②</a:t>
            </a:r>
            <a:r>
              <a:rPr lang="zh-CN"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太阳好像负着重荷似的一步步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慢慢地努力上升，到了最后，终于冲破了云霞，完全跳出了海面，颜色红得非常可爱。</a:t>
            </a:r>
            <a:br>
              <a:rPr lang="en-US"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</a:br>
            <a:r>
              <a:rPr lang="zh-CN"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③一刹那间</a:t>
            </a:r>
            <a:r>
              <a:rPr lang="en-US"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这个深红的圆东西，忽然发出了夺目的亮光，射得人眼睛发痛，它旁边的云片也突然有了光彩。</a:t>
            </a:r>
            <a:br>
              <a:rPr lang="en-US"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</a:br>
            <a:r>
              <a:rPr lang="zh-CN"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④这时候要分辨出哪里是水，</a:t>
            </a:r>
            <a:r>
              <a:rPr lang="zh-CN" altLang="en-US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哪</a:t>
            </a:r>
            <a:r>
              <a:rPr lang="zh-CN"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里是天，倒也不容易，因为我就只看见一片灿烂的亮光。</a:t>
            </a:r>
            <a:br>
              <a:rPr lang="en-US"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</a:br>
            <a:r>
              <a:rPr lang="zh-CN"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⑤然而太阳在黑云里放射的光芒，透过黑云的重围，替黑云镶了一道发光的金边。</a:t>
            </a:r>
            <a:br>
              <a:rPr lang="en-US"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</a:br>
            <a:r>
              <a:rPr lang="zh-CN"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⑥这时候发亮的不仅是太阳、云和海水，连我自己也成了光亮的了。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9278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4434A53-52E0-4F84-BED4-71C4631D71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1" y="0"/>
            <a:ext cx="4733611" cy="51435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9B2FA81-ED17-45EF-9545-8E01BE5EA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428" y="27428"/>
            <a:ext cx="4464496" cy="51435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7BE66559-B9DC-4FB8-A280-0EDF7EF0BB01}"/>
              </a:ext>
            </a:extLst>
          </p:cNvPr>
          <p:cNvSpPr/>
          <p:nvPr/>
        </p:nvSpPr>
        <p:spPr>
          <a:xfrm>
            <a:off x="432048" y="4011910"/>
            <a:ext cx="680424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85FBF89-33DE-41B7-BCE3-2EB938A593FE}"/>
              </a:ext>
            </a:extLst>
          </p:cNvPr>
          <p:cNvSpPr txBox="1"/>
          <p:nvPr/>
        </p:nvSpPr>
        <p:spPr>
          <a:xfrm>
            <a:off x="413794" y="4007554"/>
            <a:ext cx="68225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32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记叙了作者坐船观看海上日出的情景。</a:t>
            </a:r>
            <a:endParaRPr lang="zh-CN" altLang="en-US" sz="3200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B719266-DCE7-4FFC-9217-0DEB02967567}"/>
              </a:ext>
            </a:extLst>
          </p:cNvPr>
          <p:cNvSpPr/>
          <p:nvPr/>
        </p:nvSpPr>
        <p:spPr>
          <a:xfrm>
            <a:off x="515374" y="1538652"/>
            <a:ext cx="3696471" cy="243956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D8279D1-4F02-45CD-95B0-9DEF485C6910}"/>
              </a:ext>
            </a:extLst>
          </p:cNvPr>
          <p:cNvSpPr/>
          <p:nvPr/>
        </p:nvSpPr>
        <p:spPr>
          <a:xfrm>
            <a:off x="4821794" y="336870"/>
            <a:ext cx="3638638" cy="100811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箭头: 右 11">
            <a:extLst>
              <a:ext uri="{FF2B5EF4-FFF2-40B4-BE49-F238E27FC236}">
                <a16:creationId xmlns:a16="http://schemas.microsoft.com/office/drawing/2014/main" id="{6854CAF3-A611-4727-8370-89608EDCB2DC}"/>
              </a:ext>
            </a:extLst>
          </p:cNvPr>
          <p:cNvSpPr/>
          <p:nvPr/>
        </p:nvSpPr>
        <p:spPr>
          <a:xfrm>
            <a:off x="4211845" y="1995685"/>
            <a:ext cx="302324" cy="80099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箭头: 下 12">
            <a:extLst>
              <a:ext uri="{FF2B5EF4-FFF2-40B4-BE49-F238E27FC236}">
                <a16:creationId xmlns:a16="http://schemas.microsoft.com/office/drawing/2014/main" id="{2AC1CAA0-28B7-44AC-817E-217801A56887}"/>
              </a:ext>
            </a:extLst>
          </p:cNvPr>
          <p:cNvSpPr/>
          <p:nvPr/>
        </p:nvSpPr>
        <p:spPr>
          <a:xfrm>
            <a:off x="4932040" y="1372507"/>
            <a:ext cx="72008" cy="314609"/>
          </a:xfrm>
          <a:prstGeom prst="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DCAE051-28EC-466E-8B7D-8BA1EBC9ECB2}"/>
              </a:ext>
            </a:extLst>
          </p:cNvPr>
          <p:cNvSpPr txBox="1"/>
          <p:nvPr/>
        </p:nvSpPr>
        <p:spPr>
          <a:xfrm>
            <a:off x="4427984" y="1742167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海上日出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1D44B42-7093-4E1B-B532-2269DC6544A9}"/>
              </a:ext>
            </a:extLst>
          </p:cNvPr>
          <p:cNvSpPr txBox="1"/>
          <p:nvPr/>
        </p:nvSpPr>
        <p:spPr>
          <a:xfrm>
            <a:off x="467544" y="1140302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32A4881-66F0-46A2-A006-E0BF32B1632E}"/>
              </a:ext>
            </a:extLst>
          </p:cNvPr>
          <p:cNvSpPr txBox="1"/>
          <p:nvPr/>
        </p:nvSpPr>
        <p:spPr>
          <a:xfrm>
            <a:off x="470169" y="1529811"/>
            <a:ext cx="202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2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E15DFE4-1A5B-488D-A54D-376183550AB9}"/>
              </a:ext>
            </a:extLst>
          </p:cNvPr>
          <p:cNvSpPr txBox="1"/>
          <p:nvPr/>
        </p:nvSpPr>
        <p:spPr>
          <a:xfrm>
            <a:off x="483359" y="2099961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3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FD90E3F-A705-49BA-83B9-16855D17ADC5}"/>
              </a:ext>
            </a:extLst>
          </p:cNvPr>
          <p:cNvSpPr txBox="1"/>
          <p:nvPr/>
        </p:nvSpPr>
        <p:spPr>
          <a:xfrm>
            <a:off x="474837" y="3302494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4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0CACC1C-F707-463B-8CEC-4CDAED6036EB}"/>
              </a:ext>
            </a:extLst>
          </p:cNvPr>
          <p:cNvSpPr txBox="1"/>
          <p:nvPr/>
        </p:nvSpPr>
        <p:spPr>
          <a:xfrm>
            <a:off x="4932040" y="300722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5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2282FCE5-5DE4-4AE2-9671-2DA5CE8E3FB0}"/>
              </a:ext>
            </a:extLst>
          </p:cNvPr>
          <p:cNvSpPr txBox="1"/>
          <p:nvPr/>
        </p:nvSpPr>
        <p:spPr>
          <a:xfrm>
            <a:off x="4968044" y="1323510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6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1" name="左大括号 20">
            <a:extLst>
              <a:ext uri="{FF2B5EF4-FFF2-40B4-BE49-F238E27FC236}">
                <a16:creationId xmlns:a16="http://schemas.microsoft.com/office/drawing/2014/main" id="{8A5F54BE-7701-49C2-BD56-E5C6DBCAD13A}"/>
              </a:ext>
            </a:extLst>
          </p:cNvPr>
          <p:cNvSpPr/>
          <p:nvPr/>
        </p:nvSpPr>
        <p:spPr>
          <a:xfrm>
            <a:off x="353486" y="1665273"/>
            <a:ext cx="129499" cy="167462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B22E9AA1-691F-43B6-ABB6-FBE98DC531DF}"/>
              </a:ext>
            </a:extLst>
          </p:cNvPr>
          <p:cNvSpPr/>
          <p:nvPr/>
        </p:nvSpPr>
        <p:spPr>
          <a:xfrm>
            <a:off x="13909" y="2253849"/>
            <a:ext cx="348679" cy="533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>
                <a:solidFill>
                  <a:schemeClr val="tx1"/>
                </a:solidFill>
              </a:rPr>
              <a:t>晴朗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8F9E0EE0-67DE-4AAA-93C6-9E4D34141BCF}"/>
              </a:ext>
            </a:extLst>
          </p:cNvPr>
          <p:cNvSpPr/>
          <p:nvPr/>
        </p:nvSpPr>
        <p:spPr>
          <a:xfrm>
            <a:off x="20969" y="3456382"/>
            <a:ext cx="332518" cy="533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>
                <a:solidFill>
                  <a:schemeClr val="tx1"/>
                </a:solidFill>
              </a:rPr>
              <a:t>多云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A36B44F7-A4C6-4591-8236-A04157C9A225}"/>
              </a:ext>
            </a:extLst>
          </p:cNvPr>
          <p:cNvSpPr/>
          <p:nvPr/>
        </p:nvSpPr>
        <p:spPr>
          <a:xfrm>
            <a:off x="180502" y="811256"/>
            <a:ext cx="157344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>
                <a:solidFill>
                  <a:schemeClr val="tx1"/>
                </a:solidFill>
              </a:rPr>
              <a:t>时间、地点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F94E74B5-6AB4-471C-8851-4D2A5076667D}"/>
              </a:ext>
            </a:extLst>
          </p:cNvPr>
          <p:cNvSpPr/>
          <p:nvPr/>
        </p:nvSpPr>
        <p:spPr>
          <a:xfrm>
            <a:off x="8491972" y="454610"/>
            <a:ext cx="348679" cy="533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>
                <a:solidFill>
                  <a:schemeClr val="tx1"/>
                </a:solidFill>
              </a:rPr>
              <a:t>黑云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5E7F16DA-3C0D-4007-949C-54889D4F71FC}"/>
              </a:ext>
            </a:extLst>
          </p:cNvPr>
          <p:cNvSpPr/>
          <p:nvPr/>
        </p:nvSpPr>
        <p:spPr>
          <a:xfrm>
            <a:off x="6874673" y="1436697"/>
            <a:ext cx="86482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>
                <a:solidFill>
                  <a:schemeClr val="tx1"/>
                </a:solidFill>
              </a:rPr>
              <a:t>赞美</a:t>
            </a:r>
          </a:p>
        </p:txBody>
      </p:sp>
    </p:spTree>
    <p:extLst>
      <p:ext uri="{BB962C8B-B14F-4D97-AF65-F5344CB8AC3E}">
        <p14:creationId xmlns:p14="http://schemas.microsoft.com/office/powerpoint/2010/main" val="64117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9" grpId="0" animBg="1"/>
      <p:bldP spid="10" grpId="0" animBg="1"/>
      <p:bldP spid="12" grpId="0" animBg="1"/>
      <p:bldP spid="13" grpId="0" animBg="1"/>
      <p:bldP spid="14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90" y="488836"/>
            <a:ext cx="366860" cy="45633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84484" y="1319393"/>
            <a:ext cx="75649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   下面表格里的空白处你会填吗？默读课文，填一填吧！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232220"/>
              </p:ext>
            </p:extLst>
          </p:nvPr>
        </p:nvGraphicFramePr>
        <p:xfrm>
          <a:off x="1331640" y="2499742"/>
          <a:ext cx="6480720" cy="1747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13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3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36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97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559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地点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人物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事件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1529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691680" y="3435846"/>
            <a:ext cx="1057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200" b="1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早晨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31840" y="3435846"/>
            <a:ext cx="1057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200" b="1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海上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66947" y="3435846"/>
            <a:ext cx="1057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200" b="1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巴金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23132" y="3371288"/>
            <a:ext cx="1489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200" b="1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看日出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455DA28-6218-4B16-BE00-DAAF2003B291}"/>
              </a:ext>
            </a:extLst>
          </p:cNvPr>
          <p:cNvSpPr txBox="1"/>
          <p:nvPr/>
        </p:nvSpPr>
        <p:spPr>
          <a:xfrm>
            <a:off x="1043608" y="251666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     </a:t>
            </a:r>
            <a:r>
              <a:rPr lang="en-US" altLang="zh-CN" sz="2800" b="1" dirty="0">
                <a:solidFill>
                  <a:srgbClr val="FF0000"/>
                </a:solidFill>
              </a:rPr>
              <a:t>1 </a:t>
            </a:r>
            <a:r>
              <a:rPr lang="zh-CN" altLang="en-US" sz="2800" b="1" dirty="0"/>
              <a:t>为了看日出，我常常早起。那时天还没有大亮，周围非常清静，船上只有机器的响声。</a:t>
            </a:r>
            <a:endParaRPr lang="en-US" altLang="zh-CN" sz="2800" b="1" dirty="0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3299E87A-7647-4AF3-B028-83527287DA79}"/>
              </a:ext>
            </a:extLst>
          </p:cNvPr>
          <p:cNvSpPr/>
          <p:nvPr/>
        </p:nvSpPr>
        <p:spPr>
          <a:xfrm>
            <a:off x="4283171" y="251666"/>
            <a:ext cx="767552" cy="4667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5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FB170712-8B58-45E6-8446-7A50D66F9565}"/>
              </a:ext>
            </a:extLst>
          </p:cNvPr>
          <p:cNvSpPr txBox="1"/>
          <p:nvPr/>
        </p:nvSpPr>
        <p:spPr>
          <a:xfrm>
            <a:off x="1691680" y="1347614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6</a:t>
            </a:r>
            <a:r>
              <a:rPr lang="zh-CN" altLang="en-US" sz="2800" dirty="0"/>
              <a:t> 这不是很伟大的奇观吗？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A7815DC-5A5A-4757-8B31-7351E64DF401}"/>
              </a:ext>
            </a:extLst>
          </p:cNvPr>
          <p:cNvSpPr txBox="1"/>
          <p:nvPr/>
        </p:nvSpPr>
        <p:spPr>
          <a:xfrm>
            <a:off x="5598368" y="1944464"/>
            <a:ext cx="24117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指雄伟、壮丽又少见的景象</a:t>
            </a:r>
            <a:r>
              <a:rPr lang="zh-CN" altLang="en-US" sz="2800" dirty="0"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800" dirty="0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90385AE1-9D6A-47DA-94B8-58787A635586}"/>
              </a:ext>
            </a:extLst>
          </p:cNvPr>
          <p:cNvSpPr/>
          <p:nvPr/>
        </p:nvSpPr>
        <p:spPr>
          <a:xfrm>
            <a:off x="4499992" y="1295777"/>
            <a:ext cx="792088" cy="57505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对话气泡: 椭圆形 7">
            <a:extLst>
              <a:ext uri="{FF2B5EF4-FFF2-40B4-BE49-F238E27FC236}">
                <a16:creationId xmlns:a16="http://schemas.microsoft.com/office/drawing/2014/main" id="{409C80EF-9DA4-47FB-BBE2-4FB03B7A8441}"/>
              </a:ext>
            </a:extLst>
          </p:cNvPr>
          <p:cNvSpPr/>
          <p:nvPr/>
        </p:nvSpPr>
        <p:spPr>
          <a:xfrm>
            <a:off x="5364088" y="1779662"/>
            <a:ext cx="2880320" cy="1283713"/>
          </a:xfrm>
          <a:prstGeom prst="wedgeEllipseCallout">
            <a:avLst>
              <a:gd name="adj1" fmla="val -60685"/>
              <a:gd name="adj2" fmla="val -42966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95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4434A53-52E0-4F84-BED4-71C4631D71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6" y="0"/>
            <a:ext cx="4733611" cy="51435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9B2FA81-ED17-45EF-9545-8E01BE5EA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525" y="0"/>
            <a:ext cx="4464496" cy="514350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C1D44B42-7093-4E1B-B532-2269DC6544A9}"/>
              </a:ext>
            </a:extLst>
          </p:cNvPr>
          <p:cNvSpPr txBox="1"/>
          <p:nvPr/>
        </p:nvSpPr>
        <p:spPr>
          <a:xfrm>
            <a:off x="467544" y="1140302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32A4881-66F0-46A2-A006-E0BF32B1632E}"/>
              </a:ext>
            </a:extLst>
          </p:cNvPr>
          <p:cNvSpPr txBox="1"/>
          <p:nvPr/>
        </p:nvSpPr>
        <p:spPr>
          <a:xfrm>
            <a:off x="470169" y="1529811"/>
            <a:ext cx="202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2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E15DFE4-1A5B-488D-A54D-376183550AB9}"/>
              </a:ext>
            </a:extLst>
          </p:cNvPr>
          <p:cNvSpPr txBox="1"/>
          <p:nvPr/>
        </p:nvSpPr>
        <p:spPr>
          <a:xfrm>
            <a:off x="483359" y="2099961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3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FD90E3F-A705-49BA-83B9-16855D17ADC5}"/>
              </a:ext>
            </a:extLst>
          </p:cNvPr>
          <p:cNvSpPr txBox="1"/>
          <p:nvPr/>
        </p:nvSpPr>
        <p:spPr>
          <a:xfrm>
            <a:off x="474837" y="3302494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4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0CACC1C-F707-463B-8CEC-4CDAED6036EB}"/>
              </a:ext>
            </a:extLst>
          </p:cNvPr>
          <p:cNvSpPr txBox="1"/>
          <p:nvPr/>
        </p:nvSpPr>
        <p:spPr>
          <a:xfrm>
            <a:off x="4932040" y="300722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5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2282FCE5-5DE4-4AE2-9671-2DA5CE8E3FB0}"/>
              </a:ext>
            </a:extLst>
          </p:cNvPr>
          <p:cNvSpPr txBox="1"/>
          <p:nvPr/>
        </p:nvSpPr>
        <p:spPr>
          <a:xfrm>
            <a:off x="4968044" y="1323510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6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BAACB47F-860D-4F13-9FE6-6D3BA88073F7}"/>
              </a:ext>
            </a:extLst>
          </p:cNvPr>
          <p:cNvCxnSpPr>
            <a:cxnSpLocks/>
          </p:cNvCxnSpPr>
          <p:nvPr/>
        </p:nvCxnSpPr>
        <p:spPr>
          <a:xfrm flipH="1">
            <a:off x="2633276" y="1323510"/>
            <a:ext cx="138523" cy="2063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1B6D6137-649C-4A22-A86B-75AF79DC9D11}"/>
              </a:ext>
            </a:extLst>
          </p:cNvPr>
          <p:cNvCxnSpPr>
            <a:cxnSpLocks/>
          </p:cNvCxnSpPr>
          <p:nvPr/>
        </p:nvCxnSpPr>
        <p:spPr>
          <a:xfrm flipH="1">
            <a:off x="2702538" y="1333273"/>
            <a:ext cx="138523" cy="2063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F6913F2F-C816-49B9-AD0F-697E576AC8EF}"/>
              </a:ext>
            </a:extLst>
          </p:cNvPr>
          <p:cNvCxnSpPr>
            <a:cxnSpLocks/>
          </p:cNvCxnSpPr>
          <p:nvPr/>
        </p:nvCxnSpPr>
        <p:spPr>
          <a:xfrm flipH="1">
            <a:off x="8460272" y="1218467"/>
            <a:ext cx="138524" cy="2296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703FE597-0321-4C35-8E0C-10E3C2489CFD}"/>
              </a:ext>
            </a:extLst>
          </p:cNvPr>
          <p:cNvCxnSpPr>
            <a:cxnSpLocks/>
          </p:cNvCxnSpPr>
          <p:nvPr/>
        </p:nvCxnSpPr>
        <p:spPr>
          <a:xfrm flipH="1">
            <a:off x="8420986" y="1191039"/>
            <a:ext cx="108548" cy="1911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70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4C06338-E1EB-4774-9F89-BF91A928E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8504" cy="509203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47A2AF9F-03A9-47BA-964F-1A348DB18BDA}"/>
              </a:ext>
            </a:extLst>
          </p:cNvPr>
          <p:cNvSpPr txBox="1"/>
          <p:nvPr/>
        </p:nvSpPr>
        <p:spPr>
          <a:xfrm>
            <a:off x="6516216" y="2067694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</a:rPr>
              <a:t>草原日出</a:t>
            </a:r>
          </a:p>
        </p:txBody>
      </p:sp>
    </p:spTree>
    <p:extLst>
      <p:ext uri="{BB962C8B-B14F-4D97-AF65-F5344CB8AC3E}">
        <p14:creationId xmlns:p14="http://schemas.microsoft.com/office/powerpoint/2010/main" val="106157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>
          <a:xfrm>
            <a:off x="3637574" y="1472108"/>
            <a:ext cx="1029163" cy="1085656"/>
            <a:chOff x="2437" y="2032"/>
            <a:chExt cx="1244" cy="1264"/>
          </a:xfrm>
        </p:grpSpPr>
        <p:sp>
          <p:nvSpPr>
            <p:cNvPr id="20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21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2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10" name="组合 7"/>
          <p:cNvGrpSpPr/>
          <p:nvPr/>
        </p:nvGrpSpPr>
        <p:grpSpPr>
          <a:xfrm>
            <a:off x="2498822" y="3047147"/>
            <a:ext cx="1029163" cy="1085656"/>
            <a:chOff x="2437" y="2032"/>
            <a:chExt cx="1244" cy="1264"/>
          </a:xfrm>
        </p:grpSpPr>
        <p:sp>
          <p:nvSpPr>
            <p:cNvPr id="100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01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02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87" name="组合 7"/>
          <p:cNvGrpSpPr/>
          <p:nvPr/>
        </p:nvGrpSpPr>
        <p:grpSpPr>
          <a:xfrm>
            <a:off x="6023838" y="1453174"/>
            <a:ext cx="1029163" cy="1085656"/>
            <a:chOff x="2437" y="2032"/>
            <a:chExt cx="1244" cy="1264"/>
          </a:xfrm>
        </p:grpSpPr>
        <p:sp>
          <p:nvSpPr>
            <p:cNvPr id="91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95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99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113" name="组合 7"/>
          <p:cNvGrpSpPr/>
          <p:nvPr/>
        </p:nvGrpSpPr>
        <p:grpSpPr>
          <a:xfrm>
            <a:off x="2465083" y="1454930"/>
            <a:ext cx="1029163" cy="1085656"/>
            <a:chOff x="2437" y="2032"/>
            <a:chExt cx="1244" cy="1264"/>
          </a:xfrm>
        </p:grpSpPr>
        <p:sp>
          <p:nvSpPr>
            <p:cNvPr id="114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15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16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13" name="组合 7"/>
          <p:cNvGrpSpPr/>
          <p:nvPr/>
        </p:nvGrpSpPr>
        <p:grpSpPr>
          <a:xfrm>
            <a:off x="4813103" y="1461334"/>
            <a:ext cx="1029163" cy="1085656"/>
            <a:chOff x="2437" y="2032"/>
            <a:chExt cx="1244" cy="1264"/>
          </a:xfrm>
        </p:grpSpPr>
        <p:sp>
          <p:nvSpPr>
            <p:cNvPr id="14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5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6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pic>
        <p:nvPicPr>
          <p:cNvPr id="60" name="图片 59">
            <a:extLst>
              <a:ext uri="{FF2B5EF4-FFF2-40B4-BE49-F238E27FC236}">
                <a16:creationId xmlns:a16="http://schemas.microsoft.com/office/drawing/2014/main" id="{838A1193-F231-5246-96AE-A89D269385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7708">
            <a:off x="1385169" y="556111"/>
            <a:ext cx="335134" cy="472337"/>
          </a:xfrm>
          <a:prstGeom prst="rect">
            <a:avLst/>
          </a:prstGeom>
        </p:spPr>
      </p:pic>
      <p:grpSp>
        <p:nvGrpSpPr>
          <p:cNvPr id="61" name="组合 60"/>
          <p:cNvGrpSpPr/>
          <p:nvPr/>
        </p:nvGrpSpPr>
        <p:grpSpPr>
          <a:xfrm>
            <a:off x="200761" y="572988"/>
            <a:ext cx="1159241" cy="438582"/>
            <a:chOff x="467544" y="1510576"/>
            <a:chExt cx="1159241" cy="438582"/>
          </a:xfrm>
        </p:grpSpPr>
        <p:sp>
          <p:nvSpPr>
            <p:cNvPr id="62" name="TextBox 11">
              <a:hlinkClick r:id="rId4" action="ppaction://hlinkfile"/>
            </p:cNvPr>
            <p:cNvSpPr txBox="1">
              <a:spLocks noChangeArrowheads="1"/>
            </p:cNvSpPr>
            <p:nvPr/>
          </p:nvSpPr>
          <p:spPr bwMode="auto">
            <a:xfrm>
              <a:off x="505294" y="1510576"/>
              <a:ext cx="1121491" cy="438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b="1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我会写</a:t>
              </a:r>
            </a:p>
          </p:txBody>
        </p:sp>
        <p:sp>
          <p:nvSpPr>
            <p:cNvPr id="63" name="矩形 62"/>
            <p:cNvSpPr/>
            <p:nvPr/>
          </p:nvSpPr>
          <p:spPr>
            <a:xfrm>
              <a:off x="1547664" y="1563638"/>
              <a:ext cx="36000" cy="324000"/>
            </a:xfrm>
            <a:prstGeom prst="rect">
              <a:avLst/>
            </a:prstGeom>
            <a:solidFill>
              <a:srgbClr val="CC33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4" name="矩形 63"/>
            <p:cNvSpPr/>
            <p:nvPr/>
          </p:nvSpPr>
          <p:spPr>
            <a:xfrm>
              <a:off x="467544" y="1563638"/>
              <a:ext cx="36000" cy="324000"/>
            </a:xfrm>
            <a:prstGeom prst="rect">
              <a:avLst/>
            </a:prstGeom>
            <a:solidFill>
              <a:srgbClr val="CC33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2302" name="文本框 64"/>
          <p:cNvSpPr txBox="1"/>
          <p:nvPr/>
        </p:nvSpPr>
        <p:spPr>
          <a:xfrm>
            <a:off x="3721506" y="1438983"/>
            <a:ext cx="834658" cy="108491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烂</a:t>
            </a:r>
          </a:p>
        </p:txBody>
      </p:sp>
      <p:sp>
        <p:nvSpPr>
          <p:cNvPr id="83" name="文本框 64"/>
          <p:cNvSpPr txBox="1"/>
          <p:nvPr/>
        </p:nvSpPr>
        <p:spPr>
          <a:xfrm>
            <a:off x="6070117" y="1429934"/>
            <a:ext cx="1028685" cy="108491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仅</a:t>
            </a:r>
            <a:endParaRPr lang="en-US" altLang="zh-CN" sz="6600" b="1" dirty="0" err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文本框 64"/>
          <p:cNvSpPr txBox="1"/>
          <p:nvPr/>
        </p:nvSpPr>
        <p:spPr>
          <a:xfrm>
            <a:off x="4893997" y="1438983"/>
            <a:ext cx="1029515" cy="108491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镶</a:t>
            </a:r>
            <a:endParaRPr lang="en-US" altLang="zh-CN" sz="6600" b="1" dirty="0" err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296" name="文本框 64"/>
          <p:cNvSpPr txBox="1"/>
          <p:nvPr/>
        </p:nvSpPr>
        <p:spPr>
          <a:xfrm>
            <a:off x="2433976" y="2931790"/>
            <a:ext cx="944527" cy="108491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刹</a:t>
            </a:r>
          </a:p>
        </p:txBody>
      </p:sp>
      <p:sp>
        <p:nvSpPr>
          <p:cNvPr id="75" name="文本框 64"/>
          <p:cNvSpPr txBox="1"/>
          <p:nvPr/>
        </p:nvSpPr>
        <p:spPr>
          <a:xfrm>
            <a:off x="2498822" y="1503248"/>
            <a:ext cx="996251" cy="108491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扩 </a:t>
            </a:r>
            <a:endParaRPr lang="en-US" altLang="zh-CN" sz="6600" b="1" dirty="0" err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EDF26D2-748C-4B76-9CCC-3694A7324B27}"/>
              </a:ext>
            </a:extLst>
          </p:cNvPr>
          <p:cNvSpPr txBox="1"/>
          <p:nvPr/>
        </p:nvSpPr>
        <p:spPr>
          <a:xfrm>
            <a:off x="663733" y="1710780"/>
            <a:ext cx="1527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第一组：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082196F1-8353-45A1-AF29-9070BD1CC72A}"/>
              </a:ext>
            </a:extLst>
          </p:cNvPr>
          <p:cNvSpPr txBox="1"/>
          <p:nvPr/>
        </p:nvSpPr>
        <p:spPr>
          <a:xfrm>
            <a:off x="713896" y="3212636"/>
            <a:ext cx="1527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第二组：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91F22198-B702-40D1-851F-BD5D092B9198}"/>
              </a:ext>
            </a:extLst>
          </p:cNvPr>
          <p:cNvSpPr txBox="1"/>
          <p:nvPr/>
        </p:nvSpPr>
        <p:spPr>
          <a:xfrm>
            <a:off x="6843594" y="1710780"/>
            <a:ext cx="2300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（左窄右宽）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D6438069-D39D-4937-9D23-B316F491FA59}"/>
              </a:ext>
            </a:extLst>
          </p:cNvPr>
          <p:cNvSpPr txBox="1"/>
          <p:nvPr/>
        </p:nvSpPr>
        <p:spPr>
          <a:xfrm>
            <a:off x="6813732" y="3081832"/>
            <a:ext cx="2300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（左宽右窄）</a:t>
            </a:r>
          </a:p>
        </p:txBody>
      </p:sp>
    </p:spTree>
    <p:extLst>
      <p:ext uri="{BB962C8B-B14F-4D97-AF65-F5344CB8AC3E}">
        <p14:creationId xmlns:p14="http://schemas.microsoft.com/office/powerpoint/2010/main" val="200813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7"/>
          <p:cNvGrpSpPr/>
          <p:nvPr/>
        </p:nvGrpSpPr>
        <p:grpSpPr>
          <a:xfrm>
            <a:off x="5866462" y="1442060"/>
            <a:ext cx="1029163" cy="1085656"/>
            <a:chOff x="2437" y="2032"/>
            <a:chExt cx="1244" cy="1264"/>
          </a:xfrm>
        </p:grpSpPr>
        <p:sp>
          <p:nvSpPr>
            <p:cNvPr id="72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73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74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11" name="组合 7"/>
          <p:cNvGrpSpPr/>
          <p:nvPr/>
        </p:nvGrpSpPr>
        <p:grpSpPr>
          <a:xfrm>
            <a:off x="4692495" y="1458007"/>
            <a:ext cx="1029163" cy="1085656"/>
            <a:chOff x="2437" y="2032"/>
            <a:chExt cx="1244" cy="1264"/>
          </a:xfrm>
        </p:grpSpPr>
        <p:sp>
          <p:nvSpPr>
            <p:cNvPr id="104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05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06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12" name="组合 7"/>
          <p:cNvGrpSpPr/>
          <p:nvPr/>
        </p:nvGrpSpPr>
        <p:grpSpPr>
          <a:xfrm>
            <a:off x="3598868" y="1462798"/>
            <a:ext cx="1029163" cy="1085656"/>
            <a:chOff x="2437" y="2032"/>
            <a:chExt cx="1244" cy="1264"/>
          </a:xfrm>
        </p:grpSpPr>
        <p:sp>
          <p:nvSpPr>
            <p:cNvPr id="108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09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10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19" name="组合 7"/>
          <p:cNvGrpSpPr/>
          <p:nvPr/>
        </p:nvGrpSpPr>
        <p:grpSpPr>
          <a:xfrm>
            <a:off x="7040429" y="1458007"/>
            <a:ext cx="1029163" cy="1085656"/>
            <a:chOff x="2437" y="2032"/>
            <a:chExt cx="1244" cy="1264"/>
          </a:xfrm>
        </p:grpSpPr>
        <p:sp>
          <p:nvSpPr>
            <p:cNvPr id="23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24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5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pic>
        <p:nvPicPr>
          <p:cNvPr id="60" name="图片 59">
            <a:extLst>
              <a:ext uri="{FF2B5EF4-FFF2-40B4-BE49-F238E27FC236}">
                <a16:creationId xmlns:a16="http://schemas.microsoft.com/office/drawing/2014/main" id="{838A1193-F231-5246-96AE-A89D269385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7708">
            <a:off x="1385169" y="556111"/>
            <a:ext cx="335134" cy="472337"/>
          </a:xfrm>
          <a:prstGeom prst="rect">
            <a:avLst/>
          </a:prstGeom>
        </p:spPr>
      </p:pic>
      <p:grpSp>
        <p:nvGrpSpPr>
          <p:cNvPr id="61" name="组合 60"/>
          <p:cNvGrpSpPr/>
          <p:nvPr/>
        </p:nvGrpSpPr>
        <p:grpSpPr>
          <a:xfrm>
            <a:off x="200761" y="572988"/>
            <a:ext cx="1159241" cy="438582"/>
            <a:chOff x="467544" y="1510576"/>
            <a:chExt cx="1159241" cy="438582"/>
          </a:xfrm>
        </p:grpSpPr>
        <p:sp>
          <p:nvSpPr>
            <p:cNvPr id="62" name="TextBox 11">
              <a:hlinkClick r:id="rId4" action="ppaction://hlinkfile"/>
            </p:cNvPr>
            <p:cNvSpPr txBox="1">
              <a:spLocks noChangeArrowheads="1"/>
            </p:cNvSpPr>
            <p:nvPr/>
          </p:nvSpPr>
          <p:spPr bwMode="auto">
            <a:xfrm>
              <a:off x="505294" y="1510576"/>
              <a:ext cx="1121491" cy="438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b="1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我会写</a:t>
              </a:r>
            </a:p>
          </p:txBody>
        </p:sp>
        <p:sp>
          <p:nvSpPr>
            <p:cNvPr id="63" name="矩形 62"/>
            <p:cNvSpPr/>
            <p:nvPr/>
          </p:nvSpPr>
          <p:spPr>
            <a:xfrm>
              <a:off x="1547664" y="1563638"/>
              <a:ext cx="36000" cy="324000"/>
            </a:xfrm>
            <a:prstGeom prst="rect">
              <a:avLst/>
            </a:prstGeom>
            <a:solidFill>
              <a:srgbClr val="CC33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4" name="矩形 63"/>
            <p:cNvSpPr/>
            <p:nvPr/>
          </p:nvSpPr>
          <p:spPr>
            <a:xfrm>
              <a:off x="467544" y="1563638"/>
              <a:ext cx="36000" cy="324000"/>
            </a:xfrm>
            <a:prstGeom prst="rect">
              <a:avLst/>
            </a:prstGeom>
            <a:solidFill>
              <a:srgbClr val="CC33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2304" name="文本框 64"/>
          <p:cNvSpPr txBox="1"/>
          <p:nvPr/>
        </p:nvSpPr>
        <p:spPr>
          <a:xfrm>
            <a:off x="5866462" y="1442060"/>
            <a:ext cx="879999" cy="108491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紫</a:t>
            </a:r>
          </a:p>
        </p:txBody>
      </p:sp>
      <p:sp>
        <p:nvSpPr>
          <p:cNvPr id="18" name="文本框 64"/>
          <p:cNvSpPr txBox="1"/>
          <p:nvPr/>
        </p:nvSpPr>
        <p:spPr>
          <a:xfrm>
            <a:off x="7055287" y="1470410"/>
            <a:ext cx="608489" cy="108491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替</a:t>
            </a:r>
            <a:endParaRPr lang="en-US" altLang="zh-CN" sz="6600" b="1" dirty="0" err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292" name="文本框 64"/>
          <p:cNvSpPr txBox="1"/>
          <p:nvPr/>
        </p:nvSpPr>
        <p:spPr>
          <a:xfrm>
            <a:off x="3620926" y="1463542"/>
            <a:ext cx="608489" cy="108491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范</a:t>
            </a:r>
            <a:endParaRPr lang="en-US" altLang="zh-CN" sz="6600" b="1" dirty="0" err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294" name="文本框 64"/>
          <p:cNvSpPr txBox="1"/>
          <p:nvPr/>
        </p:nvSpPr>
        <p:spPr>
          <a:xfrm>
            <a:off x="4693325" y="1463542"/>
            <a:ext cx="999303" cy="108491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努</a:t>
            </a:r>
          </a:p>
        </p:txBody>
      </p:sp>
      <p:sp>
        <p:nvSpPr>
          <p:cNvPr id="75" name="文本框 64"/>
          <p:cNvSpPr txBox="1"/>
          <p:nvPr/>
        </p:nvSpPr>
        <p:spPr>
          <a:xfrm>
            <a:off x="2498822" y="1503248"/>
            <a:ext cx="996251" cy="108491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en-US" altLang="zh-CN" sz="6600" b="1" dirty="0" err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4A19F474-710A-4BC9-A82B-7D3F718635C3}"/>
              </a:ext>
            </a:extLst>
          </p:cNvPr>
          <p:cNvSpPr txBox="1"/>
          <p:nvPr/>
        </p:nvSpPr>
        <p:spPr>
          <a:xfrm>
            <a:off x="1540948" y="1744388"/>
            <a:ext cx="1527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第三组：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Group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084906"/>
              </p:ext>
            </p:extLst>
          </p:nvPr>
        </p:nvGraphicFramePr>
        <p:xfrm>
          <a:off x="1202250" y="1707180"/>
          <a:ext cx="1481202" cy="1528636"/>
        </p:xfrm>
        <a:graphic>
          <a:graphicData uri="http://schemas.openxmlformats.org/drawingml/2006/table">
            <a:tbl>
              <a:tblPr/>
              <a:tblGrid>
                <a:gridCol w="740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0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90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027" marR="58027" marT="28960" marB="28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027" marR="58027" marT="28960" marB="2896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6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027" marR="58027" marT="28960" marB="28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027" marR="58027" marT="28960" marB="2896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73602" y="1731757"/>
            <a:ext cx="17281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镶</a:t>
            </a:r>
          </a:p>
        </p:txBody>
      </p:sp>
      <p:sp>
        <p:nvSpPr>
          <p:cNvPr id="49" name="线形标注 2 48"/>
          <p:cNvSpPr/>
          <p:nvPr/>
        </p:nvSpPr>
        <p:spPr>
          <a:xfrm>
            <a:off x="3601326" y="843558"/>
            <a:ext cx="2245764" cy="569968"/>
          </a:xfrm>
          <a:prstGeom prst="borderCallout2">
            <a:avLst>
              <a:gd name="adj1" fmla="val 11261"/>
              <a:gd name="adj2" fmla="val 86"/>
              <a:gd name="adj3" fmla="val 47875"/>
              <a:gd name="adj4" fmla="val 171"/>
              <a:gd name="adj5" fmla="val 280018"/>
              <a:gd name="adj6" fmla="val -63693"/>
            </a:avLst>
          </a:prstGeom>
          <a:solidFill>
            <a:srgbClr val="CCFFCC"/>
          </a:solidFill>
          <a:ln w="15875" cmpd="sng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此处是三横。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187228" y="2328178"/>
            <a:ext cx="4629140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prstClr val="black"/>
                </a:solidFill>
              </a:rPr>
              <a:t>组词：</a:t>
            </a:r>
            <a:r>
              <a:rPr lang="zh-CN" altLang="en-US" sz="3200" b="1" dirty="0">
                <a:solidFill>
                  <a:srgbClr val="FF0000"/>
                </a:solidFill>
              </a:rPr>
              <a:t>镶</a:t>
            </a:r>
            <a:r>
              <a:rPr lang="zh-CN" altLang="en-US" sz="3200" b="1" dirty="0">
                <a:solidFill>
                  <a:prstClr val="black"/>
                </a:solidFill>
              </a:rPr>
              <a:t>嵌    </a:t>
            </a:r>
            <a:r>
              <a:rPr lang="zh-CN" altLang="en-US" sz="3200" b="1" dirty="0">
                <a:solidFill>
                  <a:srgbClr val="FF0000"/>
                </a:solidFill>
              </a:rPr>
              <a:t>镶</a:t>
            </a:r>
            <a:r>
              <a:rPr lang="zh-CN" altLang="en-US" sz="3200" b="1" dirty="0">
                <a:solidFill>
                  <a:prstClr val="black"/>
                </a:solidFill>
              </a:rPr>
              <a:t>边    </a:t>
            </a:r>
            <a:r>
              <a:rPr lang="zh-CN" altLang="en-US" sz="3200" b="1" dirty="0">
                <a:solidFill>
                  <a:srgbClr val="FF0000"/>
                </a:solidFill>
              </a:rPr>
              <a:t>镶</a:t>
            </a:r>
            <a:r>
              <a:rPr lang="zh-CN" altLang="en-US" sz="3200" b="1" dirty="0">
                <a:solidFill>
                  <a:prstClr val="black"/>
                </a:solidFill>
              </a:rPr>
              <a:t>牙</a:t>
            </a:r>
            <a:endParaRPr lang="en-US" altLang="zh-CN" sz="36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1" name="TextBox 125"/>
          <p:cNvSpPr txBox="1"/>
          <p:nvPr/>
        </p:nvSpPr>
        <p:spPr>
          <a:xfrm>
            <a:off x="1187624" y="993746"/>
            <a:ext cx="1491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err="1">
                <a:latin typeface="汉语拼音" panose="020B0604020202020204" pitchFamily="34" charset="0"/>
                <a:ea typeface="黑体" panose="02010609060101010101" pitchFamily="49" charset="-122"/>
                <a:cs typeface="汉语拼音" panose="020B0604020202020204" pitchFamily="34" charset="0"/>
              </a:rPr>
              <a:t>xiāng</a:t>
            </a:r>
            <a:endParaRPr lang="en-US" altLang="zh-CN" sz="4000" dirty="0">
              <a:latin typeface="汉语拼音" panose="020B0604020202020204" pitchFamily="34" charset="0"/>
              <a:ea typeface="黑体" panose="02010609060101010101" pitchFamily="49" charset="-122"/>
              <a:cs typeface="汉语拼音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95537" y="537523"/>
            <a:ext cx="85689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   自由读课文，圈画出表现太阳变化的词语，说说作者是按什么顺序写海上日出的景象的。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3568" y="1750972"/>
            <a:ext cx="8136904" cy="23329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第</a:t>
            </a:r>
            <a:r>
              <a:rPr lang="en-US" altLang="zh-CN" sz="28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28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自然段：小半边脸  努力上升  冲破了云霞  跳出了海面  夺目的亮光  </a:t>
            </a:r>
          </a:p>
          <a:p>
            <a:pPr>
              <a:lnSpc>
                <a:spcPct val="13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第</a:t>
            </a:r>
            <a:r>
              <a:rPr lang="en-US" altLang="zh-CN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4</a:t>
            </a: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自然段：直射到水面上  灿烂的亮光</a:t>
            </a:r>
            <a:endParaRPr lang="en-US" altLang="zh-CN" sz="28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第</a:t>
            </a:r>
            <a:r>
              <a:rPr lang="en-US" altLang="zh-CN" sz="28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5</a:t>
            </a:r>
            <a:r>
              <a:rPr lang="zh-CN" altLang="en-US" sz="28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自然段：冲出重围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92" y="4227934"/>
            <a:ext cx="6781636" cy="54868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32111" y="4155926"/>
            <a:ext cx="63161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作者是按照早晨太阳变化的顺序来写的</a:t>
            </a:r>
          </a:p>
        </p:txBody>
      </p:sp>
    </p:spTree>
    <p:extLst>
      <p:ext uri="{BB962C8B-B14F-4D97-AF65-F5344CB8AC3E}">
        <p14:creationId xmlns:p14="http://schemas.microsoft.com/office/powerpoint/2010/main" val="323959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FE36F08-6B63-4A27-A098-C5C96E57C6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D4BA043A-5F11-4647-84FA-C3D11687C46B}"/>
              </a:ext>
            </a:extLst>
          </p:cNvPr>
          <p:cNvSpPr txBox="1"/>
          <p:nvPr/>
        </p:nvSpPr>
        <p:spPr>
          <a:xfrm>
            <a:off x="6156176" y="3075806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湖面日出</a:t>
            </a:r>
          </a:p>
        </p:txBody>
      </p:sp>
    </p:spTree>
    <p:extLst>
      <p:ext uri="{BB962C8B-B14F-4D97-AF65-F5344CB8AC3E}">
        <p14:creationId xmlns:p14="http://schemas.microsoft.com/office/powerpoint/2010/main" val="26621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7FE547C-525F-40CC-AB9F-F3427B6A2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78"/>
            <a:ext cx="9108504" cy="513412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B79715A4-AA69-4F06-91A9-143A365033EA}"/>
              </a:ext>
            </a:extLst>
          </p:cNvPr>
          <p:cNvSpPr txBox="1"/>
          <p:nvPr/>
        </p:nvSpPr>
        <p:spPr>
          <a:xfrm>
            <a:off x="7956376" y="16262"/>
            <a:ext cx="9361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</a:rPr>
              <a:t>森林日出</a:t>
            </a:r>
          </a:p>
        </p:txBody>
      </p:sp>
    </p:spTree>
    <p:extLst>
      <p:ext uri="{BB962C8B-B14F-4D97-AF65-F5344CB8AC3E}">
        <p14:creationId xmlns:p14="http://schemas.microsoft.com/office/powerpoint/2010/main" val="217532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tim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84"/>
            <a:ext cx="9144000" cy="515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组合 10"/>
          <p:cNvGrpSpPr/>
          <p:nvPr/>
        </p:nvGrpSpPr>
        <p:grpSpPr>
          <a:xfrm>
            <a:off x="0" y="134511"/>
            <a:ext cx="3419872" cy="307777"/>
            <a:chOff x="-36512" y="134511"/>
            <a:chExt cx="2771800" cy="307777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CD184A55-3423-F349-98B8-52F211EB9433}"/>
                </a:ext>
              </a:extLst>
            </p:cNvPr>
            <p:cNvSpPr/>
            <p:nvPr/>
          </p:nvSpPr>
          <p:spPr>
            <a:xfrm flipH="1">
              <a:off x="-36512" y="159510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" name="文本框 1">
              <a:extLst>
                <a:ext uri="{FF2B5EF4-FFF2-40B4-BE49-F238E27FC236}">
                  <a16:creationId xmlns:a16="http://schemas.microsoft.com/office/drawing/2014/main" id="{06E88223-4167-0746-8818-C83637374A72}"/>
                </a:ext>
              </a:extLst>
            </p:cNvPr>
            <p:cNvSpPr txBox="1"/>
            <p:nvPr/>
          </p:nvSpPr>
          <p:spPr>
            <a:xfrm>
              <a:off x="46018" y="134511"/>
              <a:ext cx="15320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dirty="0">
                  <a:latin typeface="黑体" pitchFamily="49" charset="-122"/>
                  <a:ea typeface="黑体" pitchFamily="49" charset="-122"/>
                </a:rPr>
                <a:t> 语文  四年级  下册</a:t>
              </a:r>
            </a:p>
          </p:txBody>
        </p:sp>
      </p:grpSp>
      <p:sp>
        <p:nvSpPr>
          <p:cNvPr id="20" name="TextBox 48"/>
          <p:cNvSpPr txBox="1"/>
          <p:nvPr/>
        </p:nvSpPr>
        <p:spPr>
          <a:xfrm>
            <a:off x="1979712" y="1651179"/>
            <a:ext cx="5295298" cy="992579"/>
          </a:xfrm>
          <a:prstGeom prst="rect">
            <a:avLst/>
          </a:prstGeom>
          <a:solidFill>
            <a:schemeClr val="bg1">
              <a:alpha val="86000"/>
            </a:schemeClr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itchFamily="49" charset="-122"/>
                <a:ea typeface="楷体" pitchFamily="49" charset="-122"/>
              </a:rPr>
              <a:t> 16  </a:t>
            </a:r>
            <a:r>
              <a:rPr lang="zh-CN" altLang="en-US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itchFamily="49" charset="-122"/>
                <a:ea typeface="楷体" pitchFamily="49" charset="-122"/>
              </a:rPr>
              <a:t>海上日出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48" y="509347"/>
            <a:ext cx="1629583" cy="378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文本框 11"/>
          <p:cNvSpPr txBox="1"/>
          <p:nvPr/>
        </p:nvSpPr>
        <p:spPr>
          <a:xfrm>
            <a:off x="243917" y="495011"/>
            <a:ext cx="1231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000" b="1" dirty="0">
                <a:solidFill>
                  <a:schemeClr val="bg1"/>
                </a:solidFill>
              </a:rPr>
              <a:t>第一课时</a:t>
            </a:r>
          </a:p>
        </p:txBody>
      </p:sp>
      <p:sp>
        <p:nvSpPr>
          <p:cNvPr id="5" name="矩形 4"/>
          <p:cNvSpPr/>
          <p:nvPr/>
        </p:nvSpPr>
        <p:spPr>
          <a:xfrm>
            <a:off x="539552" y="1275607"/>
            <a:ext cx="48965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巴金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，</a:t>
            </a:r>
            <a:r>
              <a:rPr lang="zh-CN" altLang="en-US" sz="2800" b="1" dirty="0">
                <a:latin typeface="+mn-ea"/>
              </a:rPr>
              <a:t>原名李尧棠。中国作家、翻译家、社会活动家。</a:t>
            </a:r>
            <a:endParaRPr lang="en-US" altLang="zh-CN" sz="2800" b="1" dirty="0">
              <a:latin typeface="+mn-ea"/>
            </a:endParaRPr>
          </a:p>
          <a:p>
            <a:r>
              <a:rPr lang="en-US" altLang="zh-CN" sz="2800" b="1" dirty="0">
                <a:latin typeface="+mn-ea"/>
              </a:rPr>
              <a:t>    1923</a:t>
            </a:r>
            <a:r>
              <a:rPr lang="zh-CN" altLang="en-US" sz="2800" b="1" dirty="0">
                <a:latin typeface="+mn-ea"/>
              </a:rPr>
              <a:t>年巴金离家赴上海、南京等地求学，从此开始了他长达半个世纪的文学创作生涯。</a:t>
            </a:r>
            <a:endParaRPr lang="en-US" altLang="zh-CN" sz="2800" b="1" dirty="0">
              <a:latin typeface="+mn-ea"/>
            </a:endParaRPr>
          </a:p>
          <a:p>
            <a:r>
              <a:rPr lang="zh-CN" altLang="en-US" sz="2800" b="1" dirty="0">
                <a:latin typeface="+mn-ea"/>
              </a:rPr>
              <a:t>   代表作品：</a:t>
            </a:r>
            <a:r>
              <a:rPr lang="en-US" altLang="zh-CN" sz="2800" b="1" dirty="0">
                <a:latin typeface="+mn-ea"/>
              </a:rPr>
              <a:t>《</a:t>
            </a:r>
            <a:r>
              <a:rPr lang="zh-CN" altLang="en-US" sz="2800" b="1" dirty="0">
                <a:latin typeface="+mn-ea"/>
              </a:rPr>
              <a:t>家</a:t>
            </a:r>
            <a:r>
              <a:rPr lang="en-US" altLang="zh-CN" sz="2800" b="1" dirty="0">
                <a:latin typeface="+mn-ea"/>
              </a:rPr>
              <a:t>》《</a:t>
            </a:r>
            <a:r>
              <a:rPr lang="zh-CN" altLang="en-US" sz="2800" b="1" dirty="0">
                <a:latin typeface="+mn-ea"/>
              </a:rPr>
              <a:t>寒夜</a:t>
            </a:r>
            <a:r>
              <a:rPr lang="en-US" altLang="zh-CN" sz="2800" b="1" dirty="0">
                <a:latin typeface="+mn-ea"/>
              </a:rPr>
              <a:t>》《</a:t>
            </a:r>
            <a:r>
              <a:rPr lang="zh-CN" altLang="en-US" sz="2800" b="1" dirty="0">
                <a:latin typeface="+mn-ea"/>
              </a:rPr>
              <a:t>随想录</a:t>
            </a:r>
            <a:r>
              <a:rPr lang="en-US" altLang="zh-CN" sz="2800" b="1" dirty="0">
                <a:latin typeface="+mn-ea"/>
              </a:rPr>
              <a:t>》</a:t>
            </a:r>
            <a:r>
              <a:rPr lang="zh-CN" altLang="en-US" sz="2800" b="1" dirty="0">
                <a:latin typeface="+mn-ea"/>
              </a:rPr>
              <a:t>等。</a:t>
            </a:r>
            <a:endParaRPr lang="en-US" altLang="zh-CN" sz="2800" b="1" dirty="0">
              <a:latin typeface="+mn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235" y="1565408"/>
            <a:ext cx="2854040" cy="2160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843808" y="555526"/>
            <a:ext cx="5688632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en-US" altLang="zh-CN" sz="2400" b="1" dirty="0">
                <a:latin typeface="+mn-ea"/>
                <a:ea typeface="+mn-ea"/>
              </a:rPr>
              <a:t>1927</a:t>
            </a:r>
            <a:r>
              <a:rPr lang="zh-CN" altLang="en-US" sz="2400" b="1" dirty="0">
                <a:latin typeface="+mn-ea"/>
                <a:ea typeface="+mn-ea"/>
              </a:rPr>
              <a:t>年</a:t>
            </a:r>
            <a:r>
              <a:rPr lang="en-US" altLang="zh-CN" sz="2400" b="1" dirty="0">
                <a:latin typeface="+mn-ea"/>
                <a:ea typeface="+mn-ea"/>
              </a:rPr>
              <a:t>1</a:t>
            </a:r>
            <a:r>
              <a:rPr lang="zh-CN" altLang="en-US" sz="2400" b="1" dirty="0">
                <a:latin typeface="+mn-ea"/>
                <a:ea typeface="+mn-ea"/>
              </a:rPr>
              <a:t>月，巴金从上海乘船赶巴黎留学，</a:t>
            </a:r>
            <a:r>
              <a:rPr lang="zh-CN" altLang="zh-CN" sz="2400" b="1" kern="1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在轮船上，观察海上日出的景象，他非常喜欢这幅大自然画卷，就用文字把这些美丽的画面描述了出来。</a:t>
            </a:r>
            <a:endParaRPr lang="zh-CN" altLang="zh-CN" sz="2400" b="1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400" b="1" dirty="0">
                <a:latin typeface="+mn-ea"/>
                <a:ea typeface="+mn-ea"/>
              </a:rPr>
              <a:t>他把旅程见闻整理成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  <a:ea typeface="+mn-ea"/>
              </a:rPr>
              <a:t>《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海行杂记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  <a:ea typeface="+mn-ea"/>
              </a:rPr>
              <a:t>》</a:t>
            </a:r>
            <a:r>
              <a:rPr lang="en-US" altLang="zh-CN" sz="2400" b="1" dirty="0">
                <a:latin typeface="+mn-ea"/>
                <a:ea typeface="+mn-ea"/>
              </a:rPr>
              <a:t>39</a:t>
            </a:r>
            <a:r>
              <a:rPr lang="zh-CN" altLang="en-US" sz="2400" b="1" dirty="0">
                <a:latin typeface="+mn-ea"/>
                <a:ea typeface="+mn-ea"/>
              </a:rPr>
              <a:t>篇，</a:t>
            </a:r>
            <a:r>
              <a:rPr lang="en-US" altLang="zh-CN" sz="2400" b="1" dirty="0">
                <a:latin typeface="+mn-ea"/>
                <a:ea typeface="+mn-ea"/>
              </a:rPr>
              <a:t>《</a:t>
            </a:r>
            <a:r>
              <a:rPr lang="zh-CN" altLang="en-US" sz="2400" b="1" dirty="0">
                <a:latin typeface="+mn-ea"/>
                <a:ea typeface="+mn-ea"/>
              </a:rPr>
              <a:t>海上日出</a:t>
            </a:r>
            <a:r>
              <a:rPr lang="en-US" altLang="zh-CN" sz="2400" b="1" dirty="0">
                <a:latin typeface="+mn-ea"/>
                <a:ea typeface="+mn-ea"/>
              </a:rPr>
              <a:t>》</a:t>
            </a:r>
            <a:r>
              <a:rPr lang="zh-CN" altLang="en-US" sz="2400" b="1" dirty="0">
                <a:latin typeface="+mn-ea"/>
                <a:ea typeface="+mn-ea"/>
              </a:rPr>
              <a:t>就是其中一篇。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64" y="1090922"/>
            <a:ext cx="2520280" cy="3116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1893F8C9-1C43-4424-B878-E0D31324F4C6}"/>
              </a:ext>
            </a:extLst>
          </p:cNvPr>
          <p:cNvSpPr txBox="1"/>
          <p:nvPr/>
        </p:nvSpPr>
        <p:spPr>
          <a:xfrm>
            <a:off x="1187624" y="915566"/>
            <a:ext cx="7848872" cy="2168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zh-CN" sz="28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自读课文，要求</a:t>
            </a:r>
            <a:r>
              <a:rPr lang="zh-CN" altLang="en-US" sz="2800" kern="100" dirty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endParaRPr lang="en-US" altLang="zh-CN" sz="2800" kern="100" dirty="0">
              <a:latin typeface="等线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</a:pPr>
            <a:endParaRPr lang="zh-CN" altLang="zh-CN" sz="2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</a:pPr>
            <a:endParaRPr lang="en-US" altLang="zh-CN" sz="2800" kern="100" dirty="0">
              <a:effectLst/>
              <a:latin typeface="等线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</a:pPr>
            <a:r>
              <a:rPr lang="zh-CN" altLang="zh-CN" sz="28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28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en-US" sz="2800" kern="100" dirty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画出并读准生字新词，借助工具书理解新词</a:t>
            </a:r>
            <a:r>
              <a:rPr lang="zh-CN" altLang="zh-CN" sz="28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2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</a:pPr>
            <a:endParaRPr lang="en-US" altLang="zh-CN" sz="2800" kern="100" dirty="0">
              <a:effectLst/>
              <a:latin typeface="等线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</a:pPr>
            <a:endParaRPr lang="en-US" altLang="zh-CN" sz="2800" kern="100" dirty="0">
              <a:latin typeface="等线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</a:pPr>
            <a:endParaRPr lang="en-US" altLang="zh-CN" sz="2800" kern="100" dirty="0">
              <a:effectLst/>
              <a:latin typeface="等线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</a:pPr>
            <a:r>
              <a:rPr lang="zh-CN" altLang="zh-CN" sz="28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28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en-US" sz="2800" kern="100" dirty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试着朗读课文，做到不添字、不漏字</a:t>
            </a:r>
            <a:r>
              <a:rPr lang="zh-CN" altLang="zh-CN" sz="28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2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2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14">
            <a:hlinkClick r:id="rId3" action="ppaction://hlinkfile"/>
          </p:cNvPr>
          <p:cNvSpPr txBox="1"/>
          <p:nvPr/>
        </p:nvSpPr>
        <p:spPr>
          <a:xfrm>
            <a:off x="653667" y="422324"/>
            <a:ext cx="4033837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  <a:hlinkClick r:id="rId4" action="ppaction://hlinkfile"/>
              </a:rPr>
              <a:t>朗读课文 扫清障碍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30" name="图片 29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4" y="571486"/>
            <a:ext cx="351070" cy="38016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1" y="489080"/>
            <a:ext cx="366860" cy="456339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467544" y="1510576"/>
            <a:ext cx="1159241" cy="438582"/>
            <a:chOff x="467544" y="1510576"/>
            <a:chExt cx="1159241" cy="438582"/>
          </a:xfrm>
        </p:grpSpPr>
        <p:sp>
          <p:nvSpPr>
            <p:cNvPr id="38" name="TextBox 11"/>
            <p:cNvSpPr txBox="1">
              <a:spLocks noChangeArrowheads="1"/>
            </p:cNvSpPr>
            <p:nvPr/>
          </p:nvSpPr>
          <p:spPr bwMode="auto">
            <a:xfrm>
              <a:off x="505294" y="1510576"/>
              <a:ext cx="1121491" cy="438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</a:rPr>
                <a:t>我会认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1547664" y="1563638"/>
              <a:ext cx="36000" cy="324000"/>
            </a:xfrm>
            <a:prstGeom prst="rect">
              <a:avLst/>
            </a:prstGeom>
            <a:solidFill>
              <a:srgbClr val="CC33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467544" y="1563638"/>
              <a:ext cx="36000" cy="324000"/>
            </a:xfrm>
            <a:prstGeom prst="rect">
              <a:avLst/>
            </a:prstGeom>
            <a:solidFill>
              <a:srgbClr val="CC33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CAF863EB-A581-459D-86F3-840369FEF3BA}"/>
              </a:ext>
            </a:extLst>
          </p:cNvPr>
          <p:cNvSpPr txBox="1"/>
          <p:nvPr/>
        </p:nvSpPr>
        <p:spPr>
          <a:xfrm>
            <a:off x="2286000" y="1949158"/>
            <a:ext cx="4572000" cy="841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zh-CN" sz="32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替代 </a:t>
            </a:r>
            <a:r>
              <a:rPr lang="en-US" altLang="zh-CN" sz="32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altLang="zh-CN" sz="32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紫色</a:t>
            </a:r>
            <a:r>
              <a:rPr lang="en-US" altLang="zh-CN" sz="32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zh-CN" altLang="zh-CN" sz="32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不仅</a:t>
            </a:r>
            <a:endParaRPr lang="zh-CN" altLang="zh-CN" sz="32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zh-CN" sz="32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157192AF-3861-4E77-97FB-B1FD241DDEC2}"/>
              </a:ext>
            </a:extLst>
          </p:cNvPr>
          <p:cNvSpPr txBox="1"/>
          <p:nvPr/>
        </p:nvSpPr>
        <p:spPr>
          <a:xfrm>
            <a:off x="2286000" y="2714759"/>
            <a:ext cx="4572000" cy="386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zh-CN" sz="32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一刹那</a:t>
            </a:r>
            <a:r>
              <a:rPr lang="en-US" altLang="zh-CN" sz="32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zh-CN" altLang="en-US" sz="32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灿烂     </a:t>
            </a:r>
            <a:r>
              <a:rPr lang="zh-CN" altLang="zh-CN" sz="32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镶金边 </a:t>
            </a:r>
            <a:endParaRPr lang="zh-CN" altLang="zh-CN" sz="32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173C022-D664-4969-9C03-BA22C4320580}"/>
              </a:ext>
            </a:extLst>
          </p:cNvPr>
          <p:cNvSpPr txBox="1"/>
          <p:nvPr/>
        </p:nvSpPr>
        <p:spPr>
          <a:xfrm>
            <a:off x="2195736" y="3451535"/>
            <a:ext cx="6264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32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扩大范围</a:t>
            </a:r>
            <a:r>
              <a:rPr lang="en-US" altLang="zh-CN" sz="32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zh-CN" sz="32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负着重</a:t>
            </a:r>
            <a:r>
              <a:rPr lang="zh-CN" altLang="zh-CN" sz="3200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荷</a:t>
            </a:r>
            <a:r>
              <a:rPr lang="zh-CN" altLang="zh-CN" sz="32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zh-CN" sz="32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努力上升 </a:t>
            </a:r>
            <a:endParaRPr lang="zh-CN" altLang="en-US" sz="3200" dirty="0"/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DBA63FDD-F956-49DE-99D9-0DC41EFA708F}"/>
              </a:ext>
            </a:extLst>
          </p:cNvPr>
          <p:cNvSpPr/>
          <p:nvPr/>
        </p:nvSpPr>
        <p:spPr>
          <a:xfrm>
            <a:off x="2343027" y="2474908"/>
            <a:ext cx="1368152" cy="6662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763CD11-0A04-483A-AB22-C74D69C4056B}"/>
              </a:ext>
            </a:extLst>
          </p:cNvPr>
          <p:cNvSpPr txBox="1"/>
          <p:nvPr/>
        </p:nvSpPr>
        <p:spPr>
          <a:xfrm>
            <a:off x="794562" y="2163438"/>
            <a:ext cx="187602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转眼间、一会儿</a:t>
            </a:r>
            <a:endParaRPr lang="zh-CN" altLang="en-US" sz="2800" dirty="0"/>
          </a:p>
        </p:txBody>
      </p:sp>
      <p:sp>
        <p:nvSpPr>
          <p:cNvPr id="4" name="思想气泡: 云 3">
            <a:extLst>
              <a:ext uri="{FF2B5EF4-FFF2-40B4-BE49-F238E27FC236}">
                <a16:creationId xmlns:a16="http://schemas.microsoft.com/office/drawing/2014/main" id="{D503DB5C-CA48-43C4-B4AB-E5AE2D7E4C9C}"/>
              </a:ext>
            </a:extLst>
          </p:cNvPr>
          <p:cNvSpPr/>
          <p:nvPr/>
        </p:nvSpPr>
        <p:spPr>
          <a:xfrm>
            <a:off x="576901" y="2200855"/>
            <a:ext cx="1709099" cy="899907"/>
          </a:xfrm>
          <a:prstGeom prst="cloudCallout">
            <a:avLst>
              <a:gd name="adj1" fmla="val 57139"/>
              <a:gd name="adj2" fmla="val 3729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3FB6F97-847E-4927-8273-14CEC5B3CFF9}"/>
              </a:ext>
            </a:extLst>
          </p:cNvPr>
          <p:cNvSpPr txBox="1"/>
          <p:nvPr/>
        </p:nvSpPr>
        <p:spPr>
          <a:xfrm>
            <a:off x="482695" y="4108690"/>
            <a:ext cx="68805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800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霎时间、须臾、眨眼间、转眼间、顷刻间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  <p:bldP spid="2" grpId="0" animBg="1"/>
      <p:bldP spid="14" grpId="0"/>
      <p:bldP spid="4" grpId="0" animBg="1"/>
      <p:bldP spid="17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755</Words>
  <Application>Microsoft Office PowerPoint</Application>
  <PresentationFormat>全屏显示(16:9)</PresentationFormat>
  <Paragraphs>115</Paragraphs>
  <Slides>23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Calibri</vt:lpstr>
      <vt:lpstr>汉语拼音</vt:lpstr>
      <vt:lpstr>黑体</vt:lpstr>
      <vt:lpstr>楷体</vt:lpstr>
      <vt:lpstr>Times New Roman</vt:lpstr>
      <vt:lpstr>等线</vt:lpstr>
      <vt:lpstr>Arial</vt:lpstr>
      <vt:lpstr>华文楷体</vt:lpstr>
      <vt:lpstr>宋体</vt:lpstr>
      <vt:lpstr>幼圆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3588.pptx</dc:title>
  <dc:creator/>
  <cp:lastModifiedBy/>
  <cp:revision>179</cp:revision>
  <dcterms:created xsi:type="dcterms:W3CDTF">2017-03-17T02:28:00Z</dcterms:created>
  <dcterms:modified xsi:type="dcterms:W3CDTF">2021-04-25T00:12:40Z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2052-11.1.0.8976</vt:lpwstr>
  </property>
</Properties>
</file>