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772" r:id="rId5"/>
    <p:sldId id="673" r:id="rId6"/>
    <p:sldId id="801" r:id="rId7"/>
    <p:sldId id="800" r:id="rId8"/>
    <p:sldId id="639" r:id="rId9"/>
    <p:sldId id="571" r:id="rId10"/>
    <p:sldId id="590" r:id="rId11"/>
    <p:sldId id="677" r:id="rId12"/>
    <p:sldId id="678" r:id="rId13"/>
    <p:sldId id="679" r:id="rId14"/>
    <p:sldId id="680" r:id="rId15"/>
    <p:sldId id="681" r:id="rId16"/>
    <p:sldId id="642" r:id="rId17"/>
    <p:sldId id="592" r:id="rId18"/>
    <p:sldId id="734" r:id="rId19"/>
    <p:sldId id="711" r:id="rId20"/>
    <p:sldId id="763" r:id="rId21"/>
    <p:sldId id="803" r:id="rId22"/>
    <p:sldId id="825" r:id="rId23"/>
    <p:sldId id="623" r:id="rId24"/>
    <p:sldId id="616" r:id="rId25"/>
    <p:sldId id="802" r:id="rId26"/>
    <p:sldId id="835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05ced7a-151a-4306-9485-8fd3e250280f}">
          <p14:sldIdLst>
            <p14:sldId id="271"/>
            <p14:sldId id="772"/>
            <p14:sldId id="673"/>
            <p14:sldId id="801"/>
            <p14:sldId id="800"/>
            <p14:sldId id="639"/>
            <p14:sldId id="571"/>
            <p14:sldId id="590"/>
            <p14:sldId id="677"/>
            <p14:sldId id="678"/>
            <p14:sldId id="679"/>
            <p14:sldId id="680"/>
            <p14:sldId id="681"/>
            <p14:sldId id="642"/>
            <p14:sldId id="592"/>
            <p14:sldId id="734"/>
            <p14:sldId id="711"/>
            <p14:sldId id="763"/>
            <p14:sldId id="803"/>
            <p14:sldId id="825"/>
            <p14:sldId id="623"/>
            <p14:sldId id="616"/>
            <p14:sldId id="802"/>
            <p14:sldId id="835"/>
          </p14:sldIdLst>
        </p14:section>
        <p14:section name="无标题节" id="{6f64f4cf-e020-4ddb-813e-34617f0b0c1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6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1F316-2BD0-4BA0-AAE2-65E0E80719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EC020-6729-4BBE-8AB1-9F632BED4F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FDB9FD-F92B-4336-9E6E-1707174193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59038" y="2116136"/>
            <a:ext cx="985859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zh-CN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   </a:t>
            </a:r>
            <a:r>
              <a:rPr kumimoji="0" lang="zh-CN" altLang="en-US" sz="6000" b="1" i="0" u="none" strike="noStrike" kern="1200" cap="none" spc="0" normalizeH="0" baseline="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我</a:t>
            </a:r>
            <a:r>
              <a:rPr kumimoji="0" lang="zh-CN" altLang="en-US" sz="6000" b="1" i="0" strike="noStrike" kern="1200" cap="none" spc="0" normalizeH="0" baseline="0" noProof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学会</a:t>
            </a:r>
            <a:r>
              <a:rPr lang="zh-CN" altLang="en-US" sz="6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了</a:t>
            </a: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______</a:t>
            </a:r>
            <a:endParaRPr kumimoji="0" lang="zh-CN" altLang="en-US" sz="4000" i="0" strike="noStrike" kern="1200" cap="none" spc="0" normalizeH="0" baseline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26873" y="3210748"/>
            <a:ext cx="4541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部编版四年级下册  语文</a:t>
            </a:r>
            <a:endParaRPr kumimoji="0" lang="zh-CN" altLang="en-US" sz="2800" b="0" i="0" u="none" strike="noStrike" kern="1200" cap="none" spc="0" normalizeH="0" baseline="0" noProof="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37965" y="374650"/>
            <a:ext cx="394779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8160" y="416560"/>
            <a:ext cx="377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开头可以这样写</a:t>
            </a:r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176020" y="1441450"/>
            <a:ext cx="10419080" cy="4555490"/>
          </a:xfrm>
          <a:prstGeom prst="wedgeRoundRectCallout">
            <a:avLst>
              <a:gd name="adj1" fmla="val 44339"/>
              <a:gd name="adj2" fmla="val 48313"/>
              <a:gd name="adj3" fmla="val 16667"/>
            </a:avLst>
          </a:prstGeom>
          <a:solidFill>
            <a:schemeClr val="tx2"/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13560" y="1769110"/>
            <a:ext cx="91236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、先声夺人法。如《我学会了弹琵琶》的开头：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“do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re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mi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fa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so……”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每晚，楼上小姐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姐弹琵琶的乐曲声总会飘进我的窗子。什么时候我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也能像她一样弹出一手好曲子呢？终于，妈妈给我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找了位教琵琶的老师。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32085" y="5208905"/>
            <a:ext cx="1966595" cy="137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37965" y="374650"/>
            <a:ext cx="394779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8160" y="416560"/>
            <a:ext cx="377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开头可以这样写</a:t>
            </a:r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066165" y="1441450"/>
            <a:ext cx="10668000" cy="4555490"/>
          </a:xfrm>
          <a:prstGeom prst="wedgeRoundRectCallout">
            <a:avLst>
              <a:gd name="adj1" fmla="val 44339"/>
              <a:gd name="adj2" fmla="val 48313"/>
              <a:gd name="adj3" fmla="val 16667"/>
            </a:avLst>
          </a:prstGeom>
          <a:solidFill>
            <a:schemeClr val="tx2"/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13560" y="1769110"/>
            <a:ext cx="912368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、直接回忆法。如《我学会了溜冰》的开头：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去年暑假，妈妈逛商店时竟然给我带回来一双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溜冰鞋，这真是意外的惊喜，我高兴得恨不得马上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穿上溜冰鞋，在冰场上大显身手，但事实告诉我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说起来容易做起来难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，溜冰可没那么简单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32085" y="5208905"/>
            <a:ext cx="1966595" cy="137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037965" y="374650"/>
            <a:ext cx="4069715" cy="732155"/>
            <a:chOff x="4037965" y="374650"/>
            <a:chExt cx="4069715" cy="732155"/>
          </a:xfrm>
        </p:grpSpPr>
        <p:sp>
          <p:nvSpPr>
            <p:cNvPr id="10" name="圆角矩形 9"/>
            <p:cNvSpPr/>
            <p:nvPr/>
          </p:nvSpPr>
          <p:spPr>
            <a:xfrm>
              <a:off x="4037965" y="374650"/>
              <a:ext cx="3947795" cy="73215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28160" y="416560"/>
              <a:ext cx="3779520" cy="645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结尾可以这样写</a:t>
              </a:r>
              <a:endParaRPr lang="zh-CN" altLang="zh-CN" sz="36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81330" y="1227455"/>
            <a:ext cx="11229340" cy="5352415"/>
          </a:xfrm>
          <a:prstGeom prst="wedgeRoundRectCallout">
            <a:avLst>
              <a:gd name="adj1" fmla="val 44339"/>
              <a:gd name="adj2" fmla="val 48313"/>
              <a:gd name="adj3" fmla="val 16667"/>
            </a:avLst>
          </a:prstGeom>
          <a:solidFill>
            <a:schemeClr val="tx2"/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91845" y="1357630"/>
            <a:ext cx="1107694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、自然结尾法。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如《我学会了溜冰》的结尾：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现在，我可以自由地在冰上滑行啦，有时候还可以和其他小朋友比一比速度。我真要感谢妈妈的鼓励和陪伴，更庆幸我当初的坚持。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《我学会了游泳》的结尾：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像一条小鱼似的在水里自由自在地游泳，这是多么让人骄傲的事情啊！我再也不是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旱鸭子</a:t>
            </a:r>
            <a:r>
              <a:rPr lang="en-US" altLang="zh-CN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32085" y="5208905"/>
            <a:ext cx="1966595" cy="137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37965" y="374650"/>
            <a:ext cx="394779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8160" y="416560"/>
            <a:ext cx="377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结尾可以这样写</a:t>
            </a:r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81330" y="1227455"/>
            <a:ext cx="11229340" cy="5352415"/>
          </a:xfrm>
          <a:prstGeom prst="wedgeRoundRectCallout">
            <a:avLst>
              <a:gd name="adj1" fmla="val 44339"/>
              <a:gd name="adj2" fmla="val 48313"/>
              <a:gd name="adj3" fmla="val 16667"/>
            </a:avLst>
          </a:prstGeom>
          <a:solidFill>
            <a:schemeClr val="tx2"/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91845" y="1357630"/>
            <a:ext cx="1107694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、明白事理法。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如《我学会了洗碗》的结尾：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我用了大概一个小时才把碗碟洗好。忙了这一阵子，感觉有点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累，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原来洗碗不是一件简单的家务</a:t>
            </a:r>
            <a:r>
              <a:rPr lang="zh-CN" altLang="en-US" sz="2800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劳动，看来</a:t>
            </a: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，妈妈平时也够辛苦的。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《</a:t>
            </a:r>
            <a:r>
              <a:rPr lang="zh-CN" altLang="en-US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学骑自行车》结尾：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就这样日复一日地练习，如今我可以轻松地驾驭自行车了。不经风雨，怎见彩虹？这或许是学骑自行车的另一种收获吧。</a:t>
            </a:r>
            <a:endParaRPr lang="zh-CN" altLang="en-US" sz="28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332085" y="5208905"/>
            <a:ext cx="1966595" cy="1370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887595" y="356415"/>
            <a:ext cx="2397760" cy="758010"/>
            <a:chOff x="4887595" y="356415"/>
            <a:chExt cx="2397760" cy="758010"/>
          </a:xfrm>
        </p:grpSpPr>
        <p:sp>
          <p:nvSpPr>
            <p:cNvPr id="10" name="圆角矩形 9"/>
            <p:cNvSpPr/>
            <p:nvPr/>
          </p:nvSpPr>
          <p:spPr>
            <a:xfrm>
              <a:off x="4887595" y="382270"/>
              <a:ext cx="2397760" cy="732155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11263" y="356415"/>
              <a:ext cx="1928495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写清楚</a:t>
              </a:r>
              <a:endParaRPr lang="zh-CN" altLang="en-US" sz="4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675130" y="1671955"/>
            <a:ext cx="9161145" cy="3574415"/>
            <a:chOff x="1675130" y="1671955"/>
            <a:chExt cx="9161145" cy="3574415"/>
          </a:xfrm>
        </p:grpSpPr>
        <p:pic>
          <p:nvPicPr>
            <p:cNvPr id="5" name="图片 4" descr="2446A6E5B7FEA79BFFD0D88CF7A20AB9"/>
            <p:cNvPicPr>
              <a:picLocks noChangeAspect="1"/>
            </p:cNvPicPr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75130" y="1671955"/>
              <a:ext cx="9161145" cy="3574415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 flipV="1">
              <a:off x="2886710" y="2847975"/>
              <a:ext cx="5255895" cy="6096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6065" y="4041140"/>
            <a:ext cx="2867660" cy="2458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5309235" y="30607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591175" y="336550"/>
            <a:ext cx="201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写清楚</a:t>
            </a:r>
            <a:endParaRPr lang="zh-CN" altLang="en-US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C:/Users/new/AppData/Local/Temp/kaimatting_20200331124754/output_20200331124800..pngoutput_20200331124800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2034540" cy="2177415"/>
          </a:xfrm>
          <a:prstGeom prst="rect">
            <a:avLst/>
          </a:prstGeom>
        </p:spPr>
      </p:pic>
      <p:sp>
        <p:nvSpPr>
          <p:cNvPr id="4" name="圆角矩形标注 3"/>
          <p:cNvSpPr/>
          <p:nvPr/>
        </p:nvSpPr>
        <p:spPr>
          <a:xfrm>
            <a:off x="2185670" y="1350645"/>
            <a:ext cx="8830310" cy="4157345"/>
          </a:xfrm>
          <a:prstGeom prst="wedgeRoundRectCallout">
            <a:avLst>
              <a:gd name="adj1" fmla="val -42255"/>
              <a:gd name="adj2" fmla="val 50412"/>
              <a:gd name="adj3" fmla="val 16667"/>
            </a:avLst>
          </a:prstGeom>
          <a:ln w="50800" cmpd="sng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33980" y="12636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3600" b="1">
              <a:solidFill>
                <a:schemeClr val="bg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501265" y="1783715"/>
            <a:ext cx="7933690" cy="329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先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接着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然后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最后</a:t>
            </a:r>
            <a:r>
              <a:rPr lang="en-US" altLang="zh-CN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……</a:t>
            </a:r>
            <a:endParaRPr lang="en-US" altLang="zh-CN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en-US" altLang="zh-CN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在叙事的时候，使用表示事情发生的先后顺序词语，可以使文章条理清楚，层次分明。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887595" y="38227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33035" y="410845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</a:rPr>
              <a:t>写具体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2446A6E5B7FEA79BFFD0D88CF7A20AB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5130" y="1671955"/>
            <a:ext cx="9161145" cy="3574415"/>
          </a:xfrm>
          <a:prstGeom prst="rect">
            <a:avLst/>
          </a:prstGeom>
        </p:spPr>
      </p:pic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6065" y="4041140"/>
            <a:ext cx="2867660" cy="2458720"/>
          </a:xfrm>
          <a:prstGeom prst="rect">
            <a:avLst/>
          </a:prstGeom>
        </p:spPr>
      </p:pic>
      <p:cxnSp>
        <p:nvCxnSpPr>
          <p:cNvPr id="15" name="直接连接符 14"/>
          <p:cNvCxnSpPr/>
          <p:nvPr/>
        </p:nvCxnSpPr>
        <p:spPr>
          <a:xfrm flipV="1">
            <a:off x="2840990" y="4085590"/>
            <a:ext cx="6508750" cy="165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18000" y="275590"/>
            <a:ext cx="3726815" cy="732155"/>
            <a:chOff x="6800" y="434"/>
            <a:chExt cx="5869" cy="1153"/>
          </a:xfrm>
        </p:grpSpPr>
        <p:sp>
          <p:nvSpPr>
            <p:cNvPr id="10" name="圆角矩形 9"/>
            <p:cNvSpPr/>
            <p:nvPr/>
          </p:nvSpPr>
          <p:spPr>
            <a:xfrm>
              <a:off x="6800" y="434"/>
              <a:ext cx="5869" cy="1153"/>
            </a:xfrm>
            <a:prstGeom prst="round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380" y="515"/>
              <a:ext cx="481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过程要</a:t>
              </a:r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“</a:t>
              </a:r>
              <a:r>
                <a:rPr lang="zh-CN" altLang="en-US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折腾</a:t>
              </a:r>
              <a:r>
                <a:rPr lang="en-US" altLang="zh-CN" sz="3600" b="1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”</a:t>
              </a:r>
              <a:endParaRPr lang="en-US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35000" y="1062990"/>
            <a:ext cx="11388725" cy="5429250"/>
          </a:xfrm>
          <a:prstGeom prst="wedgeRoundRectCallout">
            <a:avLst>
              <a:gd name="adj1" fmla="val -42255"/>
              <a:gd name="adj2" fmla="val 50412"/>
              <a:gd name="adj3" fmla="val 16667"/>
            </a:avLst>
          </a:prstGeom>
          <a:ln w="50800" cmpd="sng">
            <a:solidFill>
              <a:schemeClr val="tx1"/>
            </a:solidFill>
            <a:prstDash val="sys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33980" y="12636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3600" b="1">
              <a:solidFill>
                <a:schemeClr val="bg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0575" y="1380490"/>
            <a:ext cx="11078210" cy="51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800"/>
              </a:lnSpc>
            </a:pPr>
            <a:r>
              <a:rPr lang="en-US" altLang="zh-CN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4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我拿着钩，按照马楠教我的方法去做，把钩放在铁环中间，往前一推，哈哈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！</a:t>
            </a:r>
            <a:r>
              <a:rPr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还还真走了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 dirty="0" err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可铁环速度太快，我跟不上，没跑多远，铁环就“咕噜噜”倒地了</a:t>
            </a:r>
            <a:r>
              <a:rPr lang="en-US" altLang="zh-CN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马楠又给我示范了一遍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只见他慢慢推着铁环，身子不慌不忙地跟着铁环跑，铁环好久也不倒地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我赶紧照着练习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我左手拿铁环，右手把铁钩放到铁环的下端，用力一推,铁环歪歪扭扭地滚出去，眼看要倒了，我连忙把铁钩放到铁环下端，又一次把铁环推了出去，这次铁环很平稳地滚了好远。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我一边跑一边推，铁环快速地往前滚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快到转弯处了，可是我不会减速，速度台太快，铁环又倒了</a:t>
            </a:r>
            <a:r>
              <a:rPr lang="en-US" altLang="zh-CN" sz="28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800" b="1" dirty="0">
              <a:solidFill>
                <a:srgbClr val="0070C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我继续练，发现铁环歪的时候，只要把钩往反方向一拉，它就立刻正了过来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我发现的这个技巧还挺有用呢</a:t>
            </a: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!</a:t>
            </a:r>
            <a:endParaRPr lang="en-US" altLang="zh-CN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ts val="28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800" b="1" dirty="0" err="1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马楠把这个铁环送给了我</a:t>
            </a:r>
            <a:r>
              <a:rPr lang="en-US" altLang="zh-CN" sz="2800" b="1" dirty="0" err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，经过多次练习，我滚铁环的水平大有长进，玩得有模有样了</a:t>
            </a:r>
            <a:r>
              <a:rPr lang="en-US" altLang="zh-CN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                                                                               </a:t>
            </a:r>
            <a:endParaRPr lang="zh-CN" altLang="en-US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C:/Users/new/AppData/Local/Temp/kaimatting_20200331124754/output_20200331124800..pngoutput_20200331124800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720850" cy="1720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887595" y="38227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45735" y="407670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写生动</a:t>
            </a:r>
            <a:endParaRPr lang="zh-CN" altLang="en-US" sz="40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 descr="2446A6E5B7FEA79BFFD0D88CF7A20AB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675130" y="1671955"/>
            <a:ext cx="9161145" cy="3574415"/>
          </a:xfrm>
          <a:prstGeom prst="rect">
            <a:avLst/>
          </a:prstGeom>
        </p:spPr>
      </p:pic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6065" y="4041140"/>
            <a:ext cx="2867660" cy="24587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 flipV="1">
            <a:off x="2871470" y="4971415"/>
            <a:ext cx="6004560" cy="4635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64370" y="4605020"/>
            <a:ext cx="2627630" cy="2252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0370" y="1263650"/>
            <a:ext cx="30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/>
              <a:t>         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80912" y="570155"/>
            <a:ext cx="1057476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en-US" altLang="zh-CN" sz="32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我抓着身旁的栏杆小心翼翼地站了起来，然后紧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张地移动着脚，感觉这脚也不听我的使唤，简直就是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寸步难行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妈妈似乎看出了我的心思，摸摸我的头说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相信自己，慢慢来，加油，妈妈看好你哟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听了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妈妈的鼓励，再看看冰场上其他小朋友滑</a:t>
            </a:r>
            <a:r>
              <a:rPr lang="zh-CN" altLang="en-US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得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那么好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我暗下决心：一定不能服输，就是摔再多的跤也不能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放弃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我用手死死地抓着栏杆，艰难地移动着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走了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不一会儿，全身已大汗淋漓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不知不觉，我的手不再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依赖栏杆，脚也越来越轻松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我开始放开手，迈着小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步向前挪动，虽然还不是很自如，但已能控制身体的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平衡</a:t>
            </a:r>
            <a:r>
              <a:rPr lang="en-US" altLang="zh-CN" sz="32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dirty="0" smtClean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560435" y="3727450"/>
            <a:ext cx="3325495" cy="27603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66800" y="1063624"/>
            <a:ext cx="8980842" cy="37856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4000" b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同学们</a:t>
            </a:r>
            <a:r>
              <a:rPr lang="zh-CN" sz="4000" b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，我们正慢慢长大，成长需要独立，需要学会独立做事。就像雏鹰需要学会飞翔，狮子需要学会捕食，蜘蛛需要学会织网。那我们在成长的过程中，学会了做哪些事情？让你最有成就感的又是哪件事</a:t>
            </a:r>
            <a:r>
              <a:rPr lang="zh-CN" sz="4000" b="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zh-CN" altLang="zh-CN" sz="4000" b="0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64370" y="4605020"/>
            <a:ext cx="2627630" cy="2252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0370" y="1263650"/>
            <a:ext cx="30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/>
              <a:t>         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4252" y="798120"/>
            <a:ext cx="10574767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抓着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身旁的栏杆</a:t>
            </a:r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小心翼翼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站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了起来，然后</a:t>
            </a:r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endParaRPr lang="en-US" altLang="zh-CN" sz="3200" dirty="0" smtClean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移动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着脚，感觉这脚也</a:t>
            </a:r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不听我的使唤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，简直就是</a:t>
            </a:r>
            <a:endParaRPr lang="en-US" altLang="zh-CN" sz="3200" dirty="0" err="1" smtClean="0">
              <a:solidFill>
                <a:schemeClr val="accent6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寸步难行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。妈妈似乎看出了我的心思，摸摸我的头说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320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相信自己，慢慢来，加油，妈妈看好你哟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听了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妈妈的鼓励，再看看冰场上其他小朋友滑得那么好，</a:t>
            </a:r>
            <a:endParaRPr lang="en-US" altLang="zh-CN" sz="3200" dirty="0" err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暗下决心：</a:t>
            </a:r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一定不能服输，就是摔再多的跤也不能</a:t>
            </a:r>
            <a:endParaRPr lang="en-US" altLang="zh-CN" sz="3200" dirty="0" smtClean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放弃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。我用手死死地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抓着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栏杆，艰难地移动着。走了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不一会儿，全身已大汗淋漓。不知不觉，我的手不再</a:t>
            </a:r>
            <a:endParaRPr lang="en-US" altLang="zh-CN" sz="3200" dirty="0" err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依赖栏杆，脚也</a:t>
            </a:r>
            <a:r>
              <a:rPr lang="en-US" altLang="zh-CN" sz="3200" dirty="0" err="1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越来越轻松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。我开始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放开手，迈着</a:t>
            </a: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步向前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挪动</a:t>
            </a:r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，虽然还不是很自如，但已能控制身体</a:t>
            </a:r>
            <a:r>
              <a:rPr lang="en-US" altLang="zh-CN" sz="3200" dirty="0" err="1" smtClean="0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平衡。</a:t>
            </a:r>
            <a:endParaRPr lang="en-US" altLang="zh-CN" sz="3200" dirty="0" err="1" smtClean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10"/>
          <p:cNvGrpSpPr/>
          <p:nvPr/>
        </p:nvGrpSpPr>
        <p:grpSpPr>
          <a:xfrm>
            <a:off x="10305643" y="1441525"/>
            <a:ext cx="1753679" cy="613186"/>
            <a:chOff x="13906" y="5060"/>
            <a:chExt cx="3602" cy="1241"/>
          </a:xfrm>
        </p:grpSpPr>
        <p:sp>
          <p:nvSpPr>
            <p:cNvPr id="12" name="圆角矩形 11"/>
            <p:cNvSpPr/>
            <p:nvPr/>
          </p:nvSpPr>
          <p:spPr>
            <a:xfrm>
              <a:off x="13906" y="5060"/>
              <a:ext cx="3580" cy="1241"/>
            </a:xfrm>
            <a:prstGeom prst="round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21"/>
            <p:cNvSpPr txBox="1"/>
            <p:nvPr/>
          </p:nvSpPr>
          <p:spPr>
            <a:xfrm>
              <a:off x="14089" y="5270"/>
              <a:ext cx="3419" cy="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err="1" smtClean="0">
                  <a:solidFill>
                    <a:schemeClr val="accent6"/>
                  </a:solidFill>
                  <a:latin typeface="黑体" panose="02010609060101010101" charset="-122"/>
                  <a:ea typeface="黑体" panose="02010609060101010101" charset="-122"/>
                </a:rPr>
                <a:t>精准的动作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0328953" y="2519083"/>
            <a:ext cx="1708854" cy="613186"/>
          </a:xfrm>
          <a:prstGeom prst="round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000" b="1" dirty="0" smtClean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rPr>
              <a:t>细腻的心理</a:t>
            </a:r>
            <a:endParaRPr lang="zh-CN" altLang="en-US" sz="2000" b="1" dirty="0" smtClean="0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341501" y="3725732"/>
            <a:ext cx="1707063" cy="613186"/>
          </a:xfrm>
          <a:prstGeom prst="round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恰当的语言</a:t>
            </a:r>
            <a:endParaRPr lang="zh-CN" altLang="en-US" sz="20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861435" y="66040"/>
            <a:ext cx="372681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3600" b="1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困难巧解决</a:t>
            </a:r>
            <a:endParaRPr lang="zh-CN" altLang="zh-CN" sz="3600" b="1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516828" y="109221"/>
            <a:ext cx="2022438" cy="611542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02669" y="75301"/>
            <a:ext cx="2019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latin typeface="楷体" panose="02010609060101010101" pitchFamily="49" charset="-122"/>
                <a:ea typeface="楷体" panose="02010609060101010101" pitchFamily="49" charset="-122"/>
              </a:rPr>
              <a:t>例文赏析</a:t>
            </a:r>
            <a:endParaRPr lang="zh-CN" altLang="en-US" sz="3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70322" y="821055"/>
            <a:ext cx="11871960" cy="6377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000" dirty="0" smtClean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那是暑假的一天，爷爷突然提出要带我去钓鱼。我乐坏了，那可是我梦寐以求的啊！</a:t>
            </a:r>
            <a:endParaRPr lang="en-US" altLang="zh-CN" sz="20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我拿着鱼竿，提着小桶，屁颠屁颠地跟在爷爷后头。河水清洌洌的，不时有鱼儿跃出水面。哈哈，小鱼，我来了!</a:t>
            </a:r>
            <a:r>
              <a:rPr lang="en-US" altLang="zh-CN" sz="2000" dirty="0" err="1" smtClean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我学着爷爷的样子支好架子，装上鱼竿，上好鱼饵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，把鱼饵甩进水里</a:t>
            </a:r>
            <a:r>
              <a:rPr lang="en-US" altLang="zh-CN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爷爷坐着耐心等待，我也坐着开始等待。鱼儿鱼儿瞧见没，新鲜美味等你来。十分钟过去了，水里还是没有动静，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我有些急了，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屁股扭来扭去坐也坐不住</a:t>
            </a:r>
            <a:r>
              <a:rPr lang="en-US" altLang="zh-CN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过了一会儿再看看浮漂，“嗖” 地一下沉入水底</a:t>
            </a:r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动了，鱼线也被拉得直直的。“咬钩了， 咬钩了!”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我兴奋地站起来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，一把提起鱼竿</a:t>
            </a:r>
            <a:r>
              <a:rPr lang="en-US" altLang="zh-CN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咦，鱼呢?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“你呀，太急!要等鱼咬稳了再提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。”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爷爷边说边走过来替我弄鱼饵。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唉，到手的鱼跑了，丧气!</a:t>
            </a:r>
            <a:r>
              <a:rPr lang="en-US" altLang="zh-CN" sz="2000" dirty="0" err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只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好继续等待。几分钟的工夫，爷爷提竿两次，两条大鱼上岸。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我又是眼馋又是心急，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鱼儿鱼儿快上钩啊!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“钓鱼最忌心急，稍安勿躁!”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爷爷看出了我的心思。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我平静了一下心情，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紧盯着浮漂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动了!动了!这一次，我听爷爷的话让鱼咬一会儿钩，看准时机再提竿。鱼儿或许是感受到了被捕的命运，不断地反抗，企图挣脱鱼钩。“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不着急，让它再挣扎一会儿。”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爷爷在一旁提醒。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我按照爷爷说的抓稳鱼竿，跟着鱼儿的节奏陪它挣扎</a:t>
            </a:r>
            <a:r>
              <a:rPr lang="en-US" altLang="zh-CN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渐渐地，鱼儿折腾的劲儿越来越小了，我估计它精疲力竭了。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</a:t>
            </a:r>
            <a:r>
              <a:rPr lang="en-US" altLang="zh-CN" sz="20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“快速收线提竿!”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接到命令</a:t>
            </a:r>
            <a:r>
              <a:rPr lang="zh-CN" altLang="en-US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en-US" altLang="zh-CN" sz="2000" dirty="0" err="1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我迅速收线</a:t>
            </a:r>
            <a:r>
              <a:rPr lang="en-US" altLang="zh-CN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</a:t>
            </a:r>
            <a:r>
              <a:rPr lang="zh-CN" altLang="en-US" sz="20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提竿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哇，真是一条大鱼！这可是我钓的第一条大鱼啊！鱼儿在水桶里扑腾了一阵后安静下来，阳光下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鱼鳞</a:t>
            </a: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闪闪发光。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看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着肥美的鱼儿，我可是好一阵得意</a:t>
            </a:r>
            <a:r>
              <a:rPr lang="zh-CN" altLang="en-US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r>
              <a:rPr lang="en-US" altLang="zh-CN" sz="20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在爷爷的指点下，我钓到了第一条鱼。紧接着两条，三条。等待上钩的期望，提竿拉线的刺激，让我越发享受钓鱼的无穷乐趣。</a:t>
            </a:r>
            <a:endParaRPr lang="en-US" altLang="zh-CN" sz="2000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algn="l" fontAlgn="auto">
              <a:lnSpc>
                <a:spcPts val="2580"/>
              </a:lnSpc>
            </a:pPr>
            <a:endParaRPr lang="en-US" altLang="zh-CN" sz="20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四下习作6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843895" y="444500"/>
            <a:ext cx="619125" cy="619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008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1388745" y="26162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77975" y="304800"/>
            <a:ext cx="201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方法梳理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5241290" y="3613785"/>
            <a:ext cx="542290" cy="2035175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305810" y="1541145"/>
            <a:ext cx="1407795" cy="5835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写清楚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305810" y="4218940"/>
            <a:ext cx="140779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写生动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60090" y="2759075"/>
            <a:ext cx="140779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写具体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510" y="2872740"/>
            <a:ext cx="2545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我学会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</a:t>
            </a:r>
            <a:r>
              <a:rPr lang="en-US" altLang="zh-CN" sz="3200" b="1" dirty="0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____</a:t>
            </a:r>
            <a:endParaRPr lang="zh-CN" altLang="zh-CN" sz="2000" b="1" dirty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左大括号 22"/>
          <p:cNvSpPr/>
          <p:nvPr/>
        </p:nvSpPr>
        <p:spPr>
          <a:xfrm>
            <a:off x="2752725" y="1835785"/>
            <a:ext cx="542290" cy="2837180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944870" y="340042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精准的动作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022340" y="4352925"/>
            <a:ext cx="2342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生动的心理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021705" y="5369560"/>
            <a:ext cx="22148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恰当的语言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   ……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8870950" y="2759075"/>
            <a:ext cx="3027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过程要“折腾”</a:t>
            </a:r>
            <a:endParaRPr lang="en-US" altLang="zh-CN" sz="32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3" name="右大括号 32"/>
          <p:cNvSpPr/>
          <p:nvPr/>
        </p:nvSpPr>
        <p:spPr>
          <a:xfrm>
            <a:off x="8402320" y="3613150"/>
            <a:ext cx="626110" cy="2168525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9028430" y="4405630"/>
            <a:ext cx="2379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困难巧解决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028430" y="154114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叙事有条理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27" grpId="0"/>
      <p:bldP spid="28" grpId="0"/>
      <p:bldP spid="30" grpId="0"/>
      <p:bldP spid="32" grpId="0"/>
      <p:bldP spid="33" grpId="0" animBg="1"/>
      <p:bldP spid="34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0980" y="596265"/>
            <a:ext cx="85261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作业：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、运用所学写作方法，完成习作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lvl="0"/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《我学会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</a:t>
            </a:r>
            <a:r>
              <a:rPr lang="en-US" altLang="zh-CN" sz="40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____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endParaRPr lang="zh-CN" altLang="en-US" sz="40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4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、写完后读给同桌听一听，</a:t>
            </a:r>
            <a:r>
              <a:rPr lang="zh-CN" altLang="en-US" sz="4000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并修改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4000" dirty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C:/Users/new/AppData/Local/Temp/kaimatting_20200331151409/output_20200331151426..pngoutput_20200331151426.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9274175" y="4246880"/>
            <a:ext cx="2627630" cy="2252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64370" y="4605020"/>
            <a:ext cx="2627630" cy="22529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90370" y="1263650"/>
            <a:ext cx="309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zh-CN" altLang="en-US"/>
              <a:t>           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34252" y="484430"/>
            <a:ext cx="10574767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抓着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身旁的栏杆</a:t>
            </a:r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小心翼翼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站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了起来，然后</a:t>
            </a:r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紧</a:t>
            </a:r>
            <a:endParaRPr lang="en-US" altLang="zh-CN" sz="3200" dirty="0" smtClean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张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移动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着脚，感觉这脚也</a:t>
            </a:r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不听我的使唤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，简直就是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寸步难行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。妈妈似乎看出了我的心思，摸摸我的头说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en-US" altLang="zh-CN" sz="3200" dirty="0" err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相信自己，慢慢来，加油，妈妈看好你哟</a:t>
            </a:r>
            <a:r>
              <a:rPr lang="en-US" altLang="zh-CN" sz="32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。”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听了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妈妈的鼓励，再看看冰场上其他小朋友滑得那么好，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我暗下决心：</a:t>
            </a:r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一定不能服输，就是摔再多的跤也不能</a:t>
            </a:r>
            <a:endParaRPr lang="en-US" altLang="zh-CN" sz="3200" dirty="0" smtClean="0">
              <a:solidFill>
                <a:schemeClr val="accent2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放弃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。我用手死死地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抓着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栏杆，艰难地移动着。走了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不一会儿，全身已大汗淋漓。不知不觉，我的手不再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依赖栏杆，脚也</a:t>
            </a:r>
            <a:r>
              <a:rPr lang="en-US" altLang="zh-CN" sz="3200" dirty="0" err="1" smtClean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越来越轻松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。我开始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放开手，迈着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小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步向前</a:t>
            </a:r>
            <a:r>
              <a:rPr lang="en-US" altLang="zh-CN" sz="3200" dirty="0" err="1" smtClean="0">
                <a:solidFill>
                  <a:schemeClr val="accent6"/>
                </a:solidFill>
                <a:latin typeface="黑体" panose="02010609060101010101" charset="-122"/>
                <a:ea typeface="黑体" panose="02010609060101010101" charset="-122"/>
              </a:rPr>
              <a:t>挪动</a:t>
            </a:r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，虽然还不是很自如，但已能控制身体的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dirty="0" err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平衡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10"/>
          <p:cNvGrpSpPr/>
          <p:nvPr/>
        </p:nvGrpSpPr>
        <p:grpSpPr>
          <a:xfrm>
            <a:off x="10305643" y="1441525"/>
            <a:ext cx="1753679" cy="613186"/>
            <a:chOff x="13906" y="5060"/>
            <a:chExt cx="3602" cy="1241"/>
          </a:xfrm>
        </p:grpSpPr>
        <p:sp>
          <p:nvSpPr>
            <p:cNvPr id="12" name="圆角矩形 11"/>
            <p:cNvSpPr/>
            <p:nvPr/>
          </p:nvSpPr>
          <p:spPr>
            <a:xfrm>
              <a:off x="13906" y="5060"/>
              <a:ext cx="3580" cy="1241"/>
            </a:xfrm>
            <a:prstGeom prst="roundRect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dashDot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21"/>
            <p:cNvSpPr txBox="1"/>
            <p:nvPr/>
          </p:nvSpPr>
          <p:spPr>
            <a:xfrm>
              <a:off x="14089" y="5270"/>
              <a:ext cx="3419" cy="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精准的动作</a:t>
              </a:r>
              <a:endPara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17" name="圆角矩形 16"/>
          <p:cNvSpPr/>
          <p:nvPr/>
        </p:nvSpPr>
        <p:spPr>
          <a:xfrm>
            <a:off x="10328953" y="2519083"/>
            <a:ext cx="1708854" cy="613186"/>
          </a:xfrm>
          <a:prstGeom prst="round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细腻的心理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10341501" y="3725732"/>
            <a:ext cx="1707063" cy="613186"/>
          </a:xfrm>
          <a:prstGeom prst="round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恰当的语言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980" y="12636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3600" b="1">
              <a:solidFill>
                <a:schemeClr val="bg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7" name="图片 16" descr="QQ图片2020042110050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985" y="274955"/>
            <a:ext cx="4547870" cy="63074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980" y="12636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3600" b="1">
              <a:solidFill>
                <a:schemeClr val="bg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7" name="图片 16" descr="QQ图片2020042110050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985" y="274955"/>
            <a:ext cx="4547870" cy="6307455"/>
          </a:xfrm>
          <a:prstGeom prst="rect">
            <a:avLst/>
          </a:prstGeom>
        </p:spPr>
      </p:pic>
      <p:cxnSp>
        <p:nvCxnSpPr>
          <p:cNvPr id="23" name="直接连接符 22"/>
          <p:cNvCxnSpPr/>
          <p:nvPr/>
        </p:nvCxnSpPr>
        <p:spPr>
          <a:xfrm flipV="1">
            <a:off x="3360420" y="4161790"/>
            <a:ext cx="1161415" cy="15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5670" y="4436745"/>
            <a:ext cx="3651885" cy="15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69950" y="4635500"/>
            <a:ext cx="5657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90625" y="5475605"/>
            <a:ext cx="3361690" cy="30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30910" y="5796915"/>
            <a:ext cx="203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33980" y="126365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solidFill>
                  <a:schemeClr val="bg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endParaRPr lang="zh-CN" altLang="en-US" sz="3600" b="1">
              <a:solidFill>
                <a:schemeClr val="bg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916930" y="1933575"/>
            <a:ext cx="52876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、写一写自己学会的本领。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把题目补充</a:t>
            </a:r>
            <a:r>
              <a:rPr lang="zh-CN" altLang="en-US" sz="32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完整。</a:t>
            </a:r>
            <a:endParaRPr lang="zh-CN" altLang="en-US" sz="32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913755" y="3188335"/>
            <a:ext cx="6252845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、写出由不会到学会的过程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,</a:t>
            </a: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3200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表达出自己的真情实感</a:t>
            </a:r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54065" y="4370070"/>
            <a:ext cx="589915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、写完后，同桌互相交流，提</a:t>
            </a:r>
            <a:endParaRPr lang="zh-CN" altLang="en-US" sz="32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l"/>
            <a:r>
              <a:rPr lang="zh-CN" altLang="en-US" sz="32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出修改意见，修改自己的习作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" name="图片 16" descr="QQ图片2020042110050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514985" y="274955"/>
            <a:ext cx="4547870" cy="6307455"/>
          </a:xfrm>
          <a:prstGeom prst="rect">
            <a:avLst/>
          </a:prstGeom>
        </p:spPr>
      </p:pic>
      <p:sp>
        <p:nvSpPr>
          <p:cNvPr id="20" name="圆角矩形 19"/>
          <p:cNvSpPr/>
          <p:nvPr/>
        </p:nvSpPr>
        <p:spPr>
          <a:xfrm>
            <a:off x="5848350" y="33147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5989955" y="373380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>
                <a:latin typeface="楷体" panose="02010609060101010101" pitchFamily="49" charset="-122"/>
                <a:ea typeface="楷体" panose="02010609060101010101" pitchFamily="49" charset="-122"/>
              </a:rPr>
              <a:t>习作要求</a:t>
            </a:r>
            <a:endParaRPr lang="zh-CN" altLang="en-US" sz="36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V="1">
            <a:off x="3360420" y="4161790"/>
            <a:ext cx="1161415" cy="15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915670" y="4436745"/>
            <a:ext cx="3651885" cy="152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869950" y="4635500"/>
            <a:ext cx="565785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1190625" y="5475605"/>
            <a:ext cx="3361690" cy="304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30910" y="5796915"/>
            <a:ext cx="2032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流程图: 可选过程 2"/>
          <p:cNvSpPr/>
          <p:nvPr/>
        </p:nvSpPr>
        <p:spPr>
          <a:xfrm>
            <a:off x="1791970" y="2660650"/>
            <a:ext cx="8869045" cy="308610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577975" y="261620"/>
            <a:ext cx="162179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577975" y="304800"/>
            <a:ext cx="16217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选材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C:/Users/new/AppData/Local/Temp/kaimatting_20200331124754/output_20200331124800..pngoutput_20200331124800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2715" y="92075"/>
            <a:ext cx="1256030" cy="1062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77975" y="1155065"/>
            <a:ext cx="93726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想一想，说一说，自己学会了什么本领？</a:t>
            </a:r>
            <a:endParaRPr lang="zh-CN" altLang="en-US" sz="40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736850" y="2822575"/>
            <a:ext cx="6717665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、在家里，你学会了做什么家务？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、在学校里，你学会了哪些本领？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、其他一些生活技能、本领方面呢</a:t>
            </a:r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?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13" name="图片 1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54515" y="4445000"/>
            <a:ext cx="2561590" cy="2195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5353685" y="262255"/>
            <a:ext cx="171005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9" name="图片 8" descr="C:/Users/new/AppData/Local/Temp/kaimatting_20200331124754/output_20200331124800..pngoutput_20200331124800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90670" y="143510"/>
            <a:ext cx="1088390" cy="9690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73395" y="242570"/>
            <a:ext cx="12039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选材</a:t>
            </a:r>
            <a:endParaRPr lang="zh-CN" altLang="en-US" sz="40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4" name="流程图: 可选过程 13"/>
          <p:cNvSpPr/>
          <p:nvPr/>
        </p:nvSpPr>
        <p:spPr>
          <a:xfrm>
            <a:off x="1488440" y="2740025"/>
            <a:ext cx="9083675" cy="91694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学校文艺、体育方面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跳舞、跳绳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、打乒乓球、踢足球</a:t>
            </a:r>
            <a:r>
              <a:rPr lang="en-US" altLang="zh-CN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5" name="流程图: 可选过程 14"/>
          <p:cNvSpPr/>
          <p:nvPr/>
        </p:nvSpPr>
        <p:spPr>
          <a:xfrm>
            <a:off x="1548130" y="4068445"/>
            <a:ext cx="9023985" cy="908685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学习方面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：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做实验、做小</a:t>
            </a:r>
            <a:r>
              <a:rPr lang="zh-CN" altLang="en-US" sz="2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制作</a:t>
            </a:r>
            <a:r>
              <a:rPr lang="zh-CN" altLang="en-US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、玩魔方、打字</a:t>
            </a:r>
            <a:r>
              <a:rPr lang="en-US" altLang="zh-CN" sz="24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en-US" altLang="zh-CN" sz="24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88440" y="1363345"/>
            <a:ext cx="9083675" cy="962660"/>
            <a:chOff x="7344" y="3747"/>
            <a:chExt cx="9267" cy="1431"/>
          </a:xfrm>
        </p:grpSpPr>
        <p:sp>
          <p:nvSpPr>
            <p:cNvPr id="3" name="流程图: 可选过程 2"/>
            <p:cNvSpPr/>
            <p:nvPr/>
          </p:nvSpPr>
          <p:spPr>
            <a:xfrm>
              <a:off x="7344" y="3747"/>
              <a:ext cx="9267" cy="1431"/>
            </a:xfrm>
            <a:prstGeom prst="flowChartAlternateProces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676" y="4051"/>
              <a:ext cx="8738" cy="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劳动方面</a:t>
              </a:r>
              <a:r>
                <a:rPr lang="zh-CN" altLang="en-US" sz="2800" b="1" dirty="0" smtClean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：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洗碗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、包饺子</a:t>
              </a:r>
              <a:r>
                <a:rPr lang="zh-CN" altLang="en-US" sz="2800" b="1" dirty="0" smtClean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、包粽子、整理</a:t>
              </a: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房间</a:t>
              </a:r>
              <a:r>
                <a:rPr lang="en-US" altLang="zh-CN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……</a:t>
              </a:r>
              <a:endParaRPr lang="en-US" altLang="zh-CN" sz="28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  <p:sp>
        <p:nvSpPr>
          <p:cNvPr id="17" name="流程图: 可选过程 16"/>
          <p:cNvSpPr/>
          <p:nvPr/>
        </p:nvSpPr>
        <p:spPr>
          <a:xfrm>
            <a:off x="1513840" y="5389245"/>
            <a:ext cx="9156065" cy="908685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生活技能方面：</a:t>
            </a: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游泳、骑自行车、摄影</a:t>
            </a:r>
            <a:r>
              <a:rPr lang="en-US" altLang="zh-CN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……</a:t>
            </a:r>
            <a:endParaRPr lang="en-US" altLang="zh-CN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541520" y="374650"/>
            <a:ext cx="2397760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730750" y="403225"/>
            <a:ext cx="2019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写作思路</a:t>
            </a:r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523095" y="4445000"/>
            <a:ext cx="2561590" cy="2195830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1264920" y="1764030"/>
            <a:ext cx="9795510" cy="3078480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81480" y="1994535"/>
            <a:ext cx="89623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、开头：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写清自己学会了什么以及学习的原因。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、中间：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按事情的发展顺序写清自己是怎么学的。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</a:t>
            </a:r>
            <a:r>
              <a:rPr lang="zh-CN" altLang="en-US" sz="32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、结尾：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学会之后的感受、体会。</a:t>
            </a:r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endParaRPr lang="zh-CN" altLang="en-US" sz="32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/>
          <p:cNvSpPr/>
          <p:nvPr/>
        </p:nvSpPr>
        <p:spPr>
          <a:xfrm>
            <a:off x="4037965" y="374650"/>
            <a:ext cx="3947795" cy="732155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9"/>
          <p:cNvGrpSpPr/>
          <p:nvPr/>
        </p:nvGrpSpPr>
        <p:grpSpPr>
          <a:xfrm>
            <a:off x="340245" y="336667"/>
            <a:ext cx="726846" cy="726846"/>
            <a:chOff x="1965186" y="1419622"/>
            <a:chExt cx="302558" cy="314067"/>
          </a:xfrm>
        </p:grpSpPr>
        <p:sp>
          <p:nvSpPr>
            <p:cNvPr id="7" name="矩形 6"/>
            <p:cNvSpPr/>
            <p:nvPr/>
          </p:nvSpPr>
          <p:spPr>
            <a:xfrm>
              <a:off x="1965186" y="1419622"/>
              <a:ext cx="252000" cy="25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087744" y="1553689"/>
              <a:ext cx="180000" cy="180000"/>
            </a:xfrm>
            <a:prstGeom prst="rect">
              <a:avLst/>
            </a:prstGeom>
            <a:solidFill>
              <a:srgbClr val="2471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28160" y="416560"/>
            <a:ext cx="37795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latin typeface="楷体" panose="02010609060101010101" pitchFamily="49" charset="-122"/>
                <a:ea typeface="楷体" panose="02010609060101010101" pitchFamily="49" charset="-122"/>
              </a:rPr>
              <a:t>开头可以这样写</a:t>
            </a:r>
            <a:endParaRPr lang="zh-CN" altLang="zh-CN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132965" y="2104390"/>
            <a:ext cx="30988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en-US" altLang="zh-CN" sz="4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endParaRPr lang="zh-CN" altLang="en-US" sz="44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066165" y="1441450"/>
            <a:ext cx="10484485" cy="4204970"/>
          </a:xfrm>
          <a:prstGeom prst="wedgeRoundRectCallout">
            <a:avLst>
              <a:gd name="adj1" fmla="val 46158"/>
              <a:gd name="adj2" fmla="val 48069"/>
              <a:gd name="adj3" fmla="val 16667"/>
            </a:avLst>
          </a:prstGeom>
          <a:solidFill>
            <a:schemeClr val="tx2"/>
          </a:solidFill>
          <a:ln w="508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813560" y="1769110"/>
            <a:ext cx="9123680" cy="3046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en-US" sz="32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、开门见山法。如《我学会了包饺子》的开头：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饺子，弯弯的月牙儿，轻轻咬上一口，里面的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馅儿包罗万象：荤的，素的，都是我最爱的。就在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上周，嘴馋的我便缠着妈妈教我包饺子。</a:t>
            </a:r>
            <a:endParaRPr lang="zh-CN" altLang="en-US" sz="320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3" name="图片 2" descr="C:/Users/new/AppData/Local/Temp/kaimatting_20200331151409/output_20200331151426..pngoutput_20200331151426.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0225405" y="4723130"/>
            <a:ext cx="1966595" cy="2043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960550860"/>
  <p:tag name="KSO_WM_UNIT_PLACING_PICTURE_USER_VIEWPORT" val="{&quot;height&quot;:3548,&quot;width&quot;:4138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3261</Words>
  <Application>WPS 演示</Application>
  <PresentationFormat>自定义</PresentationFormat>
  <Paragraphs>258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楷体</vt:lpstr>
      <vt:lpstr>等线</vt:lpstr>
      <vt:lpstr>Rockwell</vt:lpstr>
      <vt:lpstr>Arial Unicode MS</vt:lpstr>
      <vt:lpstr>Bookman Old Style</vt:lpstr>
      <vt:lpstr>黑体</vt:lpstr>
      <vt:lpstr>Calibri</vt:lpstr>
      <vt:lpstr>Damask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 怡</dc:creator>
  <cp:lastModifiedBy>徐卫</cp:lastModifiedBy>
  <cp:revision>130</cp:revision>
  <dcterms:created xsi:type="dcterms:W3CDTF">2020-03-26T08:25:00Z</dcterms:created>
  <dcterms:modified xsi:type="dcterms:W3CDTF">2021-03-25T04:25:40Z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