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31"/>
  </p:notesMasterIdLst>
  <p:sldIdLst>
    <p:sldId id="324" r:id="rId5"/>
    <p:sldId id="327" r:id="rId6"/>
    <p:sldId id="328" r:id="rId7"/>
    <p:sldId id="275" r:id="rId8"/>
    <p:sldId id="277" r:id="rId9"/>
    <p:sldId id="329" r:id="rId10"/>
    <p:sldId id="300" r:id="rId11"/>
    <p:sldId id="280" r:id="rId12"/>
    <p:sldId id="282" r:id="rId13"/>
    <p:sldId id="281" r:id="rId14"/>
    <p:sldId id="283" r:id="rId15"/>
    <p:sldId id="284" r:id="rId16"/>
    <p:sldId id="291" r:id="rId17"/>
    <p:sldId id="330" r:id="rId18"/>
    <p:sldId id="292" r:id="rId19"/>
    <p:sldId id="331" r:id="rId20"/>
    <p:sldId id="293" r:id="rId21"/>
    <p:sldId id="296" r:id="rId22"/>
    <p:sldId id="302" r:id="rId23"/>
    <p:sldId id="314" r:id="rId24"/>
    <p:sldId id="315" r:id="rId25"/>
    <p:sldId id="294" r:id="rId26"/>
    <p:sldId id="332" r:id="rId27"/>
    <p:sldId id="321" r:id="rId28"/>
    <p:sldId id="317" r:id="rId29"/>
    <p:sldId id="320" r:id="rId30"/>
  </p:sldIdLst>
  <p:sldSz cx="9144000" cy="6858000" type="screen4x3"/>
  <p:notesSz cx="7104063" cy="10234613"/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87" d="100"/>
          <a:sy n="87" d="100"/>
        </p:scale>
        <p:origin x="-1315" y="-82"/>
      </p:cViewPr>
      <p:guideLst>
        <p:guide orient="horz" pos="2116"/>
        <p:guide pos="29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2021/6/23</a:t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773474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  <a:ln>
            <a:miter/>
          </a:ln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charset="0"/>
                <a:ea typeface="宋体" panose="02010600030101010101" pitchFamily="2" charset="-122"/>
              </a:rPr>
              <a:t>6</a:t>
            </a:fld>
            <a:endParaRPr lang="zh-CN" altLang="en-US" sz="1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852863" y="0"/>
            <a:ext cx="8164513" cy="6124575"/>
          </a:xfrm>
          <a:ln>
            <a:miter/>
          </a:ln>
        </p:spPr>
      </p:sp>
      <p:sp>
        <p:nvSpPr>
          <p:cNvPr id="30723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455613" y="1597025"/>
            <a:ext cx="8228012" cy="4527550"/>
          </a:xfrm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海南三亚。</a:t>
            </a:r>
            <a:endParaRPr lang="en-US" altLang="zh-CN" dirty="0"/>
          </a:p>
          <a:p>
            <a:pPr lvl="0">
              <a:spcBef>
                <a:spcPct val="0"/>
              </a:spcBef>
            </a:pPr>
            <a:r>
              <a:rPr lang="zh-CN" altLang="en-US" dirty="0"/>
              <a:t>装机量？规模？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2021/6/23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indent="0" algn="ctr" fontAlgn="base"/>
            <a:r>
              <a:rPr lang="en-US" altLang="zh-CN" strike="noStrike" noProof="1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rPr>
              <a:t>LOGO</a:t>
            </a:r>
            <a:endParaRPr lang="en-US" altLang="zh-CN" strike="noStrike" noProof="1">
              <a:solidFill>
                <a:srgbClr val="898989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fontAlgn="auto" hangingPunct="1"/>
            <a:fld id="{9A0DB2DC-4C9A-4742-B13C-FB6460FD3503}" type="slidenum">
              <a:rPr lang="en-US" altLang="x-none" strike="noStrike" noProof="1" dirty="0">
                <a:latin typeface="+mn-lt"/>
                <a:ea typeface="+mn-ea"/>
                <a:cs typeface="+mn-cs"/>
              </a:rPr>
              <a:t>‹#›</a:t>
            </a:fld>
            <a:endParaRPr lang="en-US" altLang="x-none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3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2021/6/23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55950"/>
            <a:ext cx="7772400" cy="1177925"/>
          </a:xfrm>
          <a:solidFill>
            <a:srgbClr val="003366">
              <a:alpha val="42000"/>
            </a:srgbClr>
          </a:solidFill>
        </p:spPr>
        <p:txBody>
          <a:bodyPr lIns="80580" tIns="41993" rIns="80580" bIns="41993"/>
          <a:lstStyle>
            <a:lvl1pPr algn="ctr">
              <a:defRPr sz="2800"/>
            </a:lvl1pPr>
          </a:lstStyle>
          <a:p>
            <a:pPr fontAlgn="base"/>
            <a:r>
              <a:rPr lang="zh-CN" strike="noStrike" noProof="1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29138"/>
            <a:ext cx="6400800" cy="1109662"/>
          </a:xfr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strike="noStrike" noProof="1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2021/6/23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81716" tIns="40857" rIns="81716" bIns="40857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8159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716" tIns="40857" rIns="81716" bIns="40857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2712BFC-9F60-43A6-BA1D-264426C8B3EE}" type="datetime1">
              <a:rPr kumimoji="0" lang="zh-CN" altLang="en-US" sz="1400" b="0" i="0" strike="noStrike" kern="1200" cap="none" spc="0" normalizeH="0" baseline="0" noProof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2021/6/23</a:t>
            </a:fld>
            <a:endParaRPr kumimoji="0" lang="en-US" sz="1400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7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716" tIns="40857" rIns="81716" bIns="40857" numCol="1" anchor="t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716" tIns="40857" rIns="81716" bIns="40857" numCol="1" anchor="t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4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55950"/>
            <a:ext cx="7772400" cy="1177925"/>
          </a:xfrm>
          <a:solidFill>
            <a:srgbClr val="003366">
              <a:alpha val="42000"/>
            </a:srgbClr>
          </a:solidFill>
        </p:spPr>
        <p:txBody>
          <a:bodyPr lIns="80580" tIns="41993" rIns="80580" bIns="41993"/>
          <a:lstStyle>
            <a:lvl1pPr algn="ctr">
              <a:defRPr sz="2800"/>
            </a:lvl1pPr>
          </a:lstStyle>
          <a:p>
            <a:pPr fontAlgn="base"/>
            <a:r>
              <a:rPr lang="zh-CN" strike="noStrike" noProof="1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29138"/>
            <a:ext cx="6400800" cy="1109662"/>
          </a:xfr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strike="noStrike" noProof="1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2021/6/23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81716" tIns="40857" rIns="81716" bIns="40857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8159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2021/6/23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2021/6/23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2021/6/23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2021/6/23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2021/6/23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2021/6/23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2F288E0-7875-42C4-84C8-98DBBD3BF4D2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2021/6/23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D9BB5D0-35E4-459D-AEF3-FE4D7C45CC19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1412"/>
          </a:xfrm>
          <a:prstGeom prst="rect">
            <a:avLst/>
          </a:prstGeom>
          <a:noFill/>
          <a:ln w="9525">
            <a:noFill/>
          </a:ln>
        </p:spPr>
        <p:txBody>
          <a:bodyPr lIns="81716" tIns="40857" rIns="81716" bIns="40857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81716" tIns="40857" rIns="81716" bIns="40857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54000"/>
            <a:r>
              <a:rPr lang="zh-CN" altLang="en-US" dirty="0"/>
              <a:t>第二级</a:t>
            </a:r>
          </a:p>
          <a:p>
            <a:pPr lvl="2" indent="-205105"/>
            <a:r>
              <a:rPr lang="zh-CN" altLang="en-US" dirty="0"/>
              <a:t>第三级</a:t>
            </a:r>
          </a:p>
          <a:p>
            <a:pPr lvl="3" indent="-205105"/>
            <a:r>
              <a:rPr lang="zh-CN" altLang="en-US" dirty="0"/>
              <a:t>第四级</a:t>
            </a:r>
          </a:p>
          <a:p>
            <a:pPr lvl="4" indent="-2032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716" tIns="40857" rIns="81716" bIns="40857" numCol="1" anchor="t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7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716" tIns="40857" rIns="81716" bIns="40857" numCol="1" anchor="t" anchorCtr="0" compatLnSpc="1"/>
          <a:lstStyle>
            <a:lvl1pPr algn="ctr">
              <a:defRPr sz="12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716" tIns="40857" rIns="81716" bIns="40857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9pPr>
    </p:titleStyle>
    <p:bodyStyle>
      <a:lvl1pPr marL="306705" indent="-306705" algn="l" defTabSz="815975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663575" indent="-254000" algn="l" defTabSz="815975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2"/>
          </a:solidFill>
          <a:latin typeface="+mn-lt"/>
          <a:ea typeface="+mn-ea"/>
        </a:defRPr>
      </a:lvl2pPr>
      <a:lvl3pPr marL="1021080" indent="-205105" algn="l" defTabSz="815975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  <a:ea typeface="+mn-ea"/>
        </a:defRPr>
      </a:lvl3pPr>
      <a:lvl4pPr marL="1430655" indent="-205105" algn="l" defTabSz="815975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bg2"/>
          </a:solidFill>
          <a:latin typeface="+mn-lt"/>
          <a:ea typeface="+mn-ea"/>
        </a:defRPr>
      </a:lvl4pPr>
      <a:lvl5pPr marL="1838325" indent="-203200" algn="l" defTabSz="815975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5pPr>
      <a:lvl6pPr marL="2295525" indent="-203200" algn="l" defTabSz="815975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752725" indent="-203200" algn="l" defTabSz="815975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209925" indent="-203200" algn="l" defTabSz="815975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667125" indent="-203200" algn="l" defTabSz="815975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1412"/>
          </a:xfrm>
          <a:prstGeom prst="rect">
            <a:avLst/>
          </a:prstGeom>
          <a:noFill/>
          <a:ln w="9525">
            <a:noFill/>
          </a:ln>
        </p:spPr>
        <p:txBody>
          <a:bodyPr lIns="81716" tIns="40857" rIns="81716" bIns="40857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81716" tIns="40857" rIns="81716" bIns="40857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54000"/>
            <a:r>
              <a:rPr lang="zh-CN" altLang="en-US" dirty="0"/>
              <a:t>第二级</a:t>
            </a:r>
          </a:p>
          <a:p>
            <a:pPr lvl="2" indent="-205105"/>
            <a:r>
              <a:rPr lang="zh-CN" altLang="en-US" dirty="0"/>
              <a:t>第三级</a:t>
            </a:r>
          </a:p>
          <a:p>
            <a:pPr lvl="3" indent="-205105"/>
            <a:r>
              <a:rPr lang="zh-CN" altLang="en-US" dirty="0"/>
              <a:t>第四级</a:t>
            </a:r>
          </a:p>
          <a:p>
            <a:pPr lvl="4" indent="-2032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716" tIns="40857" rIns="81716" bIns="40857" numCol="1" anchor="t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7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716" tIns="40857" rIns="81716" bIns="40857" numCol="1" anchor="t" anchorCtr="0" compatLnSpc="1"/>
          <a:lstStyle>
            <a:lvl1pPr algn="ctr">
              <a:defRPr sz="12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81716" tIns="40857" rIns="81716" bIns="40857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1700">
          <a:solidFill>
            <a:schemeClr val="bg1"/>
          </a:solidFill>
          <a:latin typeface="Arial" panose="020B0604020202020204" pitchFamily="34" charset="0"/>
          <a:ea typeface="微软雅黑" panose="020B0503020204020204" charset="-122"/>
        </a:defRPr>
      </a:lvl9pPr>
    </p:titleStyle>
    <p:bodyStyle>
      <a:lvl1pPr marL="306705" indent="-306705" algn="l" defTabSz="815975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663575" indent="-254000" algn="l" defTabSz="815975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2"/>
          </a:solidFill>
          <a:latin typeface="+mn-lt"/>
          <a:ea typeface="+mn-ea"/>
        </a:defRPr>
      </a:lvl2pPr>
      <a:lvl3pPr marL="1021080" indent="-205105" algn="l" defTabSz="815975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bg2"/>
          </a:solidFill>
          <a:latin typeface="+mn-lt"/>
          <a:ea typeface="+mn-ea"/>
        </a:defRPr>
      </a:lvl3pPr>
      <a:lvl4pPr marL="1430655" indent="-205105" algn="l" defTabSz="815975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bg2"/>
          </a:solidFill>
          <a:latin typeface="+mn-lt"/>
          <a:ea typeface="+mn-ea"/>
        </a:defRPr>
      </a:lvl4pPr>
      <a:lvl5pPr marL="1838325" indent="-203200" algn="l" defTabSz="815975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5pPr>
      <a:lvl6pPr marL="2295525" indent="-203200" algn="l" defTabSz="815975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752725" indent="-203200" algn="l" defTabSz="815975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209925" indent="-203200" algn="l" defTabSz="815975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667125" indent="-203200" algn="l" defTabSz="815975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Calibri" panose="020F050202020403020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3" Type="http://schemas.microsoft.com/office/2007/relationships/media" Target="../media/media4.mp3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36.jpeg"/><Relationship Id="rId5" Type="http://schemas.microsoft.com/office/2007/relationships/media" Target="../media/media5.mp3"/><Relationship Id="rId10" Type="http://schemas.openxmlformats.org/officeDocument/2006/relationships/image" Target="../media/image35.jpeg"/><Relationship Id="rId4" Type="http://schemas.openxmlformats.org/officeDocument/2006/relationships/audio" Target="../media/media4.mp3"/><Relationship Id="rId9" Type="http://schemas.openxmlformats.org/officeDocument/2006/relationships/image" Target="../media/image34.jpe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microsoft.com/office/2007/relationships/media" Target="../media/media4.mp3"/><Relationship Id="rId18" Type="http://schemas.openxmlformats.org/officeDocument/2006/relationships/notesSlide" Target="../notesSlides/notesSlide2.xml"/><Relationship Id="rId3" Type="http://schemas.microsoft.com/office/2007/relationships/media" Target="../media/media7.mp3"/><Relationship Id="rId21" Type="http://schemas.openxmlformats.org/officeDocument/2006/relationships/image" Target="../media/image40.jpeg"/><Relationship Id="rId7" Type="http://schemas.microsoft.com/office/2007/relationships/media" Target="../media/media9.mp3"/><Relationship Id="rId12" Type="http://schemas.openxmlformats.org/officeDocument/2006/relationships/audio" Target="../media/media3.mp3"/><Relationship Id="rId17" Type="http://schemas.openxmlformats.org/officeDocument/2006/relationships/slideLayout" Target="../slideLayouts/slideLayout18.xml"/><Relationship Id="rId2" Type="http://schemas.openxmlformats.org/officeDocument/2006/relationships/audio" Target="../media/media6.mp3"/><Relationship Id="rId16" Type="http://schemas.openxmlformats.org/officeDocument/2006/relationships/audio" Target="../media/media11.mp3"/><Relationship Id="rId20" Type="http://schemas.openxmlformats.org/officeDocument/2006/relationships/image" Target="../media/image39.GIF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microsoft.com/office/2007/relationships/media" Target="../media/media3.mp3"/><Relationship Id="rId5" Type="http://schemas.microsoft.com/office/2007/relationships/media" Target="../media/media8.mp3"/><Relationship Id="rId15" Type="http://schemas.microsoft.com/office/2007/relationships/media" Target="../media/media11.mp3"/><Relationship Id="rId23" Type="http://schemas.openxmlformats.org/officeDocument/2006/relationships/image" Target="../media/image11.png"/><Relationship Id="rId10" Type="http://schemas.openxmlformats.org/officeDocument/2006/relationships/audio" Target="../media/media10.mp3"/><Relationship Id="rId19" Type="http://schemas.openxmlformats.org/officeDocument/2006/relationships/image" Target="../media/image38.jpeg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audio" Target="../media/media4.mp3"/><Relationship Id="rId2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p3"/><Relationship Id="rId13" Type="http://schemas.microsoft.com/office/2007/relationships/media" Target="../media/media18.mp3"/><Relationship Id="rId18" Type="http://schemas.openxmlformats.org/officeDocument/2006/relationships/image" Target="../media/image46.jpeg"/><Relationship Id="rId3" Type="http://schemas.microsoft.com/office/2007/relationships/media" Target="../media/media13.mp3"/><Relationship Id="rId21" Type="http://schemas.openxmlformats.org/officeDocument/2006/relationships/image" Target="../media/image2.png"/><Relationship Id="rId7" Type="http://schemas.microsoft.com/office/2007/relationships/media" Target="../media/media15.mp3"/><Relationship Id="rId12" Type="http://schemas.openxmlformats.org/officeDocument/2006/relationships/audio" Target="../media/media17.mp3"/><Relationship Id="rId17" Type="http://schemas.openxmlformats.org/officeDocument/2006/relationships/slideLayout" Target="../slideLayouts/slideLayout18.xml"/><Relationship Id="rId2" Type="http://schemas.openxmlformats.org/officeDocument/2006/relationships/audio" Target="../media/media12.mp3"/><Relationship Id="rId16" Type="http://schemas.openxmlformats.org/officeDocument/2006/relationships/audio" Target="../media/media19.mp3"/><Relationship Id="rId20" Type="http://schemas.openxmlformats.org/officeDocument/2006/relationships/image" Target="../media/image48.GIF"/><Relationship Id="rId1" Type="http://schemas.microsoft.com/office/2007/relationships/media" Target="../media/media12.mp3"/><Relationship Id="rId6" Type="http://schemas.openxmlformats.org/officeDocument/2006/relationships/audio" Target="../media/media14.mp3"/><Relationship Id="rId11" Type="http://schemas.microsoft.com/office/2007/relationships/media" Target="../media/media17.mp3"/><Relationship Id="rId5" Type="http://schemas.microsoft.com/office/2007/relationships/media" Target="../media/media14.mp3"/><Relationship Id="rId15" Type="http://schemas.microsoft.com/office/2007/relationships/media" Target="../media/media19.mp3"/><Relationship Id="rId10" Type="http://schemas.openxmlformats.org/officeDocument/2006/relationships/audio" Target="../media/media16.mp3"/><Relationship Id="rId19" Type="http://schemas.openxmlformats.org/officeDocument/2006/relationships/image" Target="../media/image47.jpeg"/><Relationship Id="rId4" Type="http://schemas.openxmlformats.org/officeDocument/2006/relationships/audio" Target="../media/media13.mp3"/><Relationship Id="rId9" Type="http://schemas.microsoft.com/office/2007/relationships/media" Target="../media/media16.mp3"/><Relationship Id="rId14" Type="http://schemas.openxmlformats.org/officeDocument/2006/relationships/audio" Target="../media/media18.mp3"/><Relationship Id="rId2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2.jpe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57.png"/><Relationship Id="rId2" Type="http://schemas.openxmlformats.org/officeDocument/2006/relationships/audio" Target="file:///D:\2015-2016&#23398;&#24180;&#19979;&#23398;&#26399;&#24635;\5B\5B&#36164;&#26009;\U4\5Bunit4%20seeing%20the%20doctor\&#20037;&#30707;&#35753;%20-%20Summer%20-%20&#12298;Shoot%20the%20Violist&#12299;&#37325;&#21046;&#29256;.mp3" TargetMode="External"/><Relationship Id="rId1" Type="http://schemas.microsoft.com/office/2007/relationships/media" Target="file:///D:\2015-2016&#23398;&#24180;&#19979;&#23398;&#26399;&#24635;\5B\5B&#36164;&#26009;\U4\5Bunit4%20seeing%20the%20doctor\&#20037;&#30707;&#35753;%20-%20Summer%20-%20&#12298;Shoot%20the%20Violist&#12299;&#37325;&#21046;&#29256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png"/><Relationship Id="rId2" Type="http://schemas.openxmlformats.org/officeDocument/2006/relationships/image" Target="../media/image58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wmf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5" Type="http://schemas.openxmlformats.org/officeDocument/2006/relationships/image" Target="../media/image71.jpeg"/><Relationship Id="rId10" Type="http://schemas.openxmlformats.org/officeDocument/2006/relationships/image" Target="../media/image66.jpeg"/><Relationship Id="rId4" Type="http://schemas.openxmlformats.org/officeDocument/2006/relationships/image" Target="../media/image60.GIF"/><Relationship Id="rId9" Type="http://schemas.openxmlformats.org/officeDocument/2006/relationships/image" Target="../media/image65.png"/><Relationship Id="rId1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jpeg"/><Relationship Id="rId7" Type="http://schemas.openxmlformats.org/officeDocument/2006/relationships/image" Target="../media/image79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11" Type="http://schemas.openxmlformats.org/officeDocument/2006/relationships/image" Target="../media/image83.png"/><Relationship Id="rId5" Type="http://schemas.openxmlformats.org/officeDocument/2006/relationships/image" Target="../media/image26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/>
          <p:nvPr/>
        </p:nvSpPr>
        <p:spPr>
          <a:xfrm>
            <a:off x="5508625" y="6381750"/>
            <a:ext cx="2951163" cy="4762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0" name="Rectangle 19" descr="纹理"/>
          <p:cNvSpPr>
            <a:spLocks noChangeArrowheads="1"/>
          </p:cNvSpPr>
          <p:nvPr/>
        </p:nvSpPr>
        <p:spPr bwMode="auto">
          <a:xfrm>
            <a:off x="323850" y="260350"/>
            <a:ext cx="3455988" cy="5762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0030101010101" pitchFamily="49" charset="-122"/>
                <a:cs typeface="+mn-cs"/>
              </a:rPr>
              <a:t>Let's enjoy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黑体" panose="02010600030101010101" pitchFamily="49" charset="-122"/>
              <a:cs typeface="+mn-cs"/>
            </a:endParaRPr>
          </a:p>
        </p:txBody>
      </p:sp>
      <p:pic>
        <p:nvPicPr>
          <p:cNvPr id="2050" name="Picture 2" descr="C:\Users\skhong\Documents\Desktop\QQ截图202103291448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34795"/>
            <a:ext cx="8660765" cy="414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wrap="square" lIns="91440" tIns="45720" rIns="91440" bIns="45720" anchor="t"/>
          <a:lstStyle/>
          <a:p>
            <a:pPr defTabSz="815975" eaLnBrk="1" hangingPunct="1">
              <a:buClrTx/>
              <a:buSzTx/>
            </a:pPr>
            <a:endParaRPr lang="zh-CN" altLang="zh-CN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15362" name="AutoShape 7"/>
          <p:cNvSpPr/>
          <p:nvPr/>
        </p:nvSpPr>
        <p:spPr>
          <a:xfrm>
            <a:off x="571500" y="1071563"/>
            <a:ext cx="6932613" cy="771525"/>
          </a:xfrm>
          <a:prstGeom prst="flowChartAlternateProcess">
            <a:avLst/>
          </a:prstGeom>
          <a:solidFill>
            <a:srgbClr val="A3FFFF"/>
          </a:solidFill>
          <a:ln w="28575" cap="flat" cmpd="sng">
            <a:solidFill>
              <a:schemeClr val="folHlink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What’s wrong with Su Hai?</a:t>
            </a:r>
          </a:p>
        </p:txBody>
      </p:sp>
      <p:pic>
        <p:nvPicPr>
          <p:cNvPr id="15363" name="Picture 15" descr="fever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488" y="4122738"/>
            <a:ext cx="2017712" cy="1516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7"/>
          <p:cNvSpPr txBox="1"/>
          <p:nvPr/>
        </p:nvSpPr>
        <p:spPr>
          <a:xfrm>
            <a:off x="500063" y="2143125"/>
            <a:ext cx="609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A.</a:t>
            </a:r>
          </a:p>
        </p:txBody>
      </p:sp>
      <p:sp>
        <p:nvSpPr>
          <p:cNvPr id="15365" name="Text Box 18"/>
          <p:cNvSpPr txBox="1"/>
          <p:nvPr/>
        </p:nvSpPr>
        <p:spPr>
          <a:xfrm>
            <a:off x="3214688" y="2214563"/>
            <a:ext cx="6096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B.</a:t>
            </a:r>
          </a:p>
        </p:txBody>
      </p:sp>
      <p:sp>
        <p:nvSpPr>
          <p:cNvPr id="15366" name="Text Box 19"/>
          <p:cNvSpPr txBox="1"/>
          <p:nvPr/>
        </p:nvSpPr>
        <p:spPr>
          <a:xfrm>
            <a:off x="638175" y="4408488"/>
            <a:ext cx="6096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A.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2071688"/>
            <a:ext cx="712787" cy="758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16" descr="headache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4025" y="4122738"/>
            <a:ext cx="2087563" cy="1563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9" name="Text Box 20"/>
          <p:cNvSpPr txBox="1"/>
          <p:nvPr/>
        </p:nvSpPr>
        <p:spPr>
          <a:xfrm>
            <a:off x="3136900" y="4265613"/>
            <a:ext cx="6096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B.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143125"/>
            <a:ext cx="714375" cy="75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1" name="Text Box 21"/>
          <p:cNvSpPr txBox="1"/>
          <p:nvPr/>
        </p:nvSpPr>
        <p:spPr>
          <a:xfrm>
            <a:off x="1000125" y="2143125"/>
            <a:ext cx="2143125" cy="579438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headache</a:t>
            </a:r>
          </a:p>
        </p:txBody>
      </p:sp>
      <p:sp>
        <p:nvSpPr>
          <p:cNvPr id="15372" name="Text Box 21"/>
          <p:cNvSpPr txBox="1"/>
          <p:nvPr/>
        </p:nvSpPr>
        <p:spPr>
          <a:xfrm>
            <a:off x="3714750" y="2143125"/>
            <a:ext cx="1357313" cy="579438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fever</a:t>
            </a:r>
          </a:p>
        </p:txBody>
      </p:sp>
      <p:sp>
        <p:nvSpPr>
          <p:cNvPr id="15373" name="Text Box 18"/>
          <p:cNvSpPr txBox="1"/>
          <p:nvPr/>
        </p:nvSpPr>
        <p:spPr>
          <a:xfrm>
            <a:off x="5429250" y="2214563"/>
            <a:ext cx="6096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C.</a:t>
            </a:r>
          </a:p>
        </p:txBody>
      </p:sp>
      <p:sp>
        <p:nvSpPr>
          <p:cNvPr id="15374" name="Text Box 21"/>
          <p:cNvSpPr txBox="1"/>
          <p:nvPr/>
        </p:nvSpPr>
        <p:spPr>
          <a:xfrm>
            <a:off x="5929313" y="2130425"/>
            <a:ext cx="2286000" cy="579438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toothache</a:t>
            </a:r>
          </a:p>
        </p:txBody>
      </p:sp>
      <p:sp>
        <p:nvSpPr>
          <p:cNvPr id="15375" name="AutoShape 12"/>
          <p:cNvSpPr/>
          <p:nvPr/>
        </p:nvSpPr>
        <p:spPr>
          <a:xfrm>
            <a:off x="620713" y="3028950"/>
            <a:ext cx="7543800" cy="857250"/>
          </a:xfrm>
          <a:prstGeom prst="flowChartAlternateProcess">
            <a:avLst/>
          </a:prstGeom>
          <a:solidFill>
            <a:srgbClr val="A3FFFF"/>
          </a:solidFill>
          <a:ln w="28575" cap="flat" cmpd="sng">
            <a:solidFill>
              <a:srgbClr val="FF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What’s wrong with Mike?</a:t>
            </a:r>
          </a:p>
        </p:txBody>
      </p:sp>
      <p:pic>
        <p:nvPicPr>
          <p:cNvPr id="15376" name="Picture 26" descr="C:\Documents and Settings\Administrator\桌面\2015区学科会议\素材\图片\too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850" y="4408488"/>
            <a:ext cx="1214438" cy="107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7" name="Text Box 18"/>
          <p:cNvSpPr txBox="1"/>
          <p:nvPr/>
        </p:nvSpPr>
        <p:spPr>
          <a:xfrm>
            <a:off x="5376863" y="4265613"/>
            <a:ext cx="6096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C.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475" y="4265613"/>
            <a:ext cx="714375" cy="75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19" descr="纹理"/>
          <p:cNvSpPr>
            <a:spLocks noChangeArrowheads="1"/>
          </p:cNvSpPr>
          <p:nvPr/>
        </p:nvSpPr>
        <p:spPr bwMode="auto">
          <a:xfrm>
            <a:off x="285750" y="285750"/>
            <a:ext cx="3714750" cy="576263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黑体" panose="02010600030101010101" pitchFamily="49" charset="-122"/>
                <a:cs typeface="Arial" panose="020B0604020202020204" pitchFamily="34" charset="0"/>
              </a:rPr>
              <a:t>Watch and find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黑体" panose="0201060003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003366">
              <a:alpha val="42000"/>
            </a:srgbClr>
          </a:solidFill>
        </p:spPr>
        <p:txBody>
          <a:bodyPr wrap="square" lIns="91440" tIns="45720" rIns="91440" bIns="45720" anchor="ctr"/>
          <a:lstStyle/>
          <a:p>
            <a:pPr defTabSz="815975" eaLnBrk="1" hangingPunct="1">
              <a:buClrTx/>
              <a:buSzTx/>
              <a:buFontTx/>
            </a:pPr>
            <a:endParaRPr lang="zh-CN" altLang="zh-C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wrap="square" lIns="91440" tIns="45720" rIns="91440" bIns="45720" anchor="t"/>
          <a:lstStyle/>
          <a:p>
            <a:pPr defTabSz="815975" eaLnBrk="1" hangingPunct="1">
              <a:buClrTx/>
              <a:buSzTx/>
            </a:pPr>
            <a:endParaRPr lang="zh-CN" altLang="zh-CN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16387" name="AutoShape 5"/>
          <p:cNvSpPr/>
          <p:nvPr/>
        </p:nvSpPr>
        <p:spPr>
          <a:xfrm>
            <a:off x="503238" y="152400"/>
            <a:ext cx="8137525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sng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Text Box 27"/>
          <p:cNvSpPr txBox="1"/>
          <p:nvPr/>
        </p:nvSpPr>
        <p:spPr>
          <a:xfrm>
            <a:off x="5699125" y="454025"/>
            <a:ext cx="182562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i: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</a:p>
        </p:txBody>
      </p:sp>
      <p:pic>
        <p:nvPicPr>
          <p:cNvPr id="19" name="Picture 10" descr="check"/>
          <p:cNvPicPr>
            <a:picLocks noChangeAspect="1" noChangeArrowheads="1"/>
          </p:cNvPicPr>
          <p:nvPr/>
        </p:nvPicPr>
        <p:blipFill rotWithShape="1">
          <a:blip r:embed="rId4"/>
          <a:srcRect t="45704" r="60005"/>
          <a:stretch>
            <a:fillRect/>
          </a:stretch>
        </p:blipFill>
        <p:spPr bwMode="auto">
          <a:xfrm>
            <a:off x="5423242" y="3243795"/>
            <a:ext cx="3319427" cy="3379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390" name="Group 28"/>
          <p:cNvGrpSpPr/>
          <p:nvPr/>
        </p:nvGrpSpPr>
        <p:grpSpPr>
          <a:xfrm>
            <a:off x="793750" y="1008063"/>
            <a:ext cx="6492875" cy="1368425"/>
            <a:chOff x="2052" y="3156"/>
            <a:chExt cx="1488" cy="862"/>
          </a:xfrm>
        </p:grpSpPr>
        <p:sp>
          <p:nvSpPr>
            <p:cNvPr id="16391" name="AutoShape 29"/>
            <p:cNvSpPr/>
            <p:nvPr/>
          </p:nvSpPr>
          <p:spPr>
            <a:xfrm>
              <a:off x="2052" y="3156"/>
              <a:ext cx="1488" cy="720"/>
            </a:xfrm>
            <a:prstGeom prst="cloudCallout">
              <a:avLst>
                <a:gd name="adj1" fmla="val -37699"/>
                <a:gd name="adj2" fmla="val 111806"/>
              </a:avLst>
            </a:prstGeom>
            <a:solidFill>
              <a:schemeClr val="bg1"/>
            </a:solidFill>
            <a:ln w="41275" cap="flat" cmpd="sng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ctr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2" name="Text Box 30"/>
            <p:cNvSpPr/>
            <p:nvPr/>
          </p:nvSpPr>
          <p:spPr>
            <a:xfrm>
              <a:off x="2151" y="3269"/>
              <a:ext cx="1389" cy="74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anchor="ctr"/>
            <a:lstStyle/>
            <a:p>
              <a:pPr algn="ctr"/>
              <a:r>
                <a:rPr lang="en-US" altLang="zh-CN" sz="3600" b="1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How does Su Hai f</a:t>
              </a:r>
              <a:r>
                <a:rPr lang="en-US" altLang="zh-CN" sz="36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ee</a:t>
              </a:r>
              <a:r>
                <a:rPr lang="en-US" altLang="zh-CN" sz="3600" b="1" dirty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l?</a:t>
              </a:r>
            </a:p>
            <a:p>
              <a:pPr algn="ctr"/>
              <a:endParaRPr lang="en-US" altLang="zh-CN" sz="36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393" name="组合 3"/>
          <p:cNvGrpSpPr/>
          <p:nvPr/>
        </p:nvGrpSpPr>
        <p:grpSpPr>
          <a:xfrm>
            <a:off x="1200150" y="3327400"/>
            <a:ext cx="4084638" cy="1584325"/>
            <a:chOff x="878215" y="4375150"/>
            <a:chExt cx="3665210" cy="1584325"/>
          </a:xfrm>
        </p:grpSpPr>
        <p:grpSp>
          <p:nvGrpSpPr>
            <p:cNvPr id="16394" name="Group 28"/>
            <p:cNvGrpSpPr/>
            <p:nvPr/>
          </p:nvGrpSpPr>
          <p:grpSpPr>
            <a:xfrm>
              <a:off x="878215" y="4375150"/>
              <a:ext cx="3665209" cy="1584325"/>
              <a:chOff x="2058" y="3397"/>
              <a:chExt cx="1488" cy="998"/>
            </a:xfrm>
          </p:grpSpPr>
          <p:sp>
            <p:nvSpPr>
              <p:cNvPr id="16395" name="AutoShape 29"/>
              <p:cNvSpPr/>
              <p:nvPr/>
            </p:nvSpPr>
            <p:spPr>
              <a:xfrm>
                <a:off x="2058" y="3397"/>
                <a:ext cx="1488" cy="720"/>
              </a:xfrm>
              <a:prstGeom prst="cloudCallout">
                <a:avLst>
                  <a:gd name="adj1" fmla="val -32912"/>
                  <a:gd name="adj2" fmla="val 80759"/>
                </a:avLst>
              </a:prstGeom>
              <a:solidFill>
                <a:schemeClr val="bg1"/>
              </a:solidFill>
              <a:ln w="41275" cap="flat" cmpd="sng">
                <a:solidFill>
                  <a:srgbClr val="00B0F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ctr"/>
                <a:endParaRPr lang="zh-CN" altLang="zh-CN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6396" name="Text Box 30"/>
              <p:cNvSpPr txBox="1"/>
              <p:nvPr/>
            </p:nvSpPr>
            <p:spPr>
              <a:xfrm>
                <a:off x="2169" y="3569"/>
                <a:ext cx="1377" cy="8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She f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ee</a:t>
                </a:r>
                <a:r>
                  <a:rPr lang="en-US" altLang="zh-CN" sz="3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l</a:t>
                </a:r>
                <a:r>
                  <a:rPr lang="en-US" altLang="zh-CN" sz="32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s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          </a:t>
                </a:r>
                <a:r>
                  <a:rPr lang="en-US" altLang="zh-CN" sz="32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.</a:t>
                </a:r>
              </a:p>
              <a:p>
                <a:pPr>
                  <a:spcBef>
                    <a:spcPct val="50000"/>
                  </a:spcBef>
                </a:pPr>
                <a:endParaRPr lang="zh-CN" altLang="en-US" sz="32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397" name="矩形 2"/>
            <p:cNvSpPr/>
            <p:nvPr/>
          </p:nvSpPr>
          <p:spPr>
            <a:xfrm>
              <a:off x="2854321" y="4758679"/>
              <a:ext cx="1146468" cy="457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_____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402330" y="3589019"/>
            <a:ext cx="1018540" cy="579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宋体" panose="02010600030101010101" pitchFamily="2" charset="-122"/>
                <a:cs typeface="+mn-ea"/>
              </a:rPr>
              <a:t>cold</a:t>
            </a:r>
            <a:endParaRPr lang="en-US" altLang="zh-CN" sz="32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3" name="feel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35215" y="1187450"/>
            <a:ext cx="337185" cy="44513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003366">
              <a:alpha val="42000"/>
            </a:srgbClr>
          </a:solidFill>
        </p:spPr>
        <p:txBody>
          <a:bodyPr wrap="square" lIns="91440" tIns="45720" rIns="91440" bIns="45720" anchor="ctr"/>
          <a:lstStyle/>
          <a:p>
            <a:pPr defTabSz="815975" eaLnBrk="1" hangingPunct="1">
              <a:buClrTx/>
              <a:buSzTx/>
              <a:buFontTx/>
            </a:pPr>
            <a:endParaRPr lang="zh-CN" altLang="zh-C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wrap="square" lIns="91440" tIns="45720" rIns="91440" bIns="45720" anchor="t"/>
          <a:lstStyle/>
          <a:p>
            <a:pPr defTabSz="815975" eaLnBrk="1" hangingPunct="1">
              <a:buClrTx/>
              <a:buSzTx/>
            </a:pPr>
            <a:endParaRPr lang="zh-CN" altLang="zh-CN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17411" name="AutoShape 5"/>
          <p:cNvSpPr/>
          <p:nvPr/>
        </p:nvSpPr>
        <p:spPr>
          <a:xfrm>
            <a:off x="539750" y="238125"/>
            <a:ext cx="8137525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sng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2" name="AutoShape 12"/>
          <p:cNvSpPr/>
          <p:nvPr/>
        </p:nvSpPr>
        <p:spPr>
          <a:xfrm>
            <a:off x="971550" y="836613"/>
            <a:ext cx="7543800" cy="1655762"/>
          </a:xfrm>
          <a:prstGeom prst="flowChartAlternateProcess">
            <a:avLst/>
          </a:prstGeom>
          <a:solidFill>
            <a:srgbClr val="A3FFFF"/>
          </a:solidFill>
          <a:ln w="28575" cap="flat" cmpd="sng">
            <a:solidFill>
              <a:srgbClr val="FF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3" name="Text Box 30"/>
          <p:cNvSpPr txBox="1"/>
          <p:nvPr/>
        </p:nvSpPr>
        <p:spPr>
          <a:xfrm>
            <a:off x="1100138" y="1063625"/>
            <a:ext cx="7204075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When you have a headache and a fever, how do you f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ee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l?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AutoShape 12"/>
          <p:cNvSpPr/>
          <p:nvPr/>
        </p:nvSpPr>
        <p:spPr>
          <a:xfrm>
            <a:off x="993775" y="3008313"/>
            <a:ext cx="2282825" cy="614362"/>
          </a:xfrm>
          <a:prstGeom prst="flowChartAlternateProcess">
            <a:avLst/>
          </a:prstGeom>
          <a:solidFill>
            <a:srgbClr val="A3FFFF"/>
          </a:solidFill>
          <a:ln w="28575" cap="flat" cmpd="sng">
            <a:solidFill>
              <a:srgbClr val="FF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Text Box 30"/>
          <p:cNvSpPr txBox="1"/>
          <p:nvPr/>
        </p:nvSpPr>
        <p:spPr>
          <a:xfrm>
            <a:off x="1100138" y="2976563"/>
            <a:ext cx="5795962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I f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ee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l…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408" name="Picture 24" descr="tire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" y="4246563"/>
            <a:ext cx="2571750" cy="192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9" name="Picture 25" descr="thirsty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63" y="4175125"/>
            <a:ext cx="2643187" cy="1982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4130675"/>
            <a:ext cx="1785938" cy="1785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吃药"/>
          <p:cNvPicPr>
            <a:picLocks noChangeAspect="1"/>
          </p:cNvPicPr>
          <p:nvPr/>
        </p:nvPicPr>
        <p:blipFill>
          <a:blip r:embed="rId8">
            <a:clrChange>
              <a:clrFrom>
                <a:srgbClr val="F6FAF9"/>
              </a:clrFrom>
              <a:clrTo>
                <a:srgbClr val="F6FA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4429125"/>
            <a:ext cx="1876425" cy="1608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Rectangle 8"/>
          <p:cNvSpPr/>
          <p:nvPr/>
        </p:nvSpPr>
        <p:spPr>
          <a:xfrm>
            <a:off x="5508625" y="6381750"/>
            <a:ext cx="2951163" cy="4762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4586" name="Picture 10" descr="休息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2286000"/>
            <a:ext cx="2052637" cy="1350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Picture 11" descr="喝水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0" y="2357438"/>
            <a:ext cx="2051050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1" name="Text Box 15"/>
          <p:cNvSpPr txBox="1"/>
          <p:nvPr/>
        </p:nvSpPr>
        <p:spPr>
          <a:xfrm>
            <a:off x="142875" y="3643313"/>
            <a:ext cx="40005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drink some warm water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94" name="Text Box 18"/>
          <p:cNvSpPr txBox="1"/>
          <p:nvPr/>
        </p:nvSpPr>
        <p:spPr>
          <a:xfrm>
            <a:off x="4714875" y="3714750"/>
            <a:ext cx="250031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have a rest</a:t>
            </a:r>
            <a:endParaRPr lang="en-US" altLang="zh-C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93" name="Text Box 17"/>
          <p:cNvSpPr txBox="1"/>
          <p:nvPr/>
        </p:nvSpPr>
        <p:spPr>
          <a:xfrm>
            <a:off x="4143375" y="6000750"/>
            <a:ext cx="366419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take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some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medicine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药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40" name="Picture 3" descr="未标题-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" b="-220"/>
          <a:stretch>
            <a:fillRect/>
          </a:stretch>
        </p:blipFill>
        <p:spPr>
          <a:xfrm rot="2640000">
            <a:off x="0" y="4868863"/>
            <a:ext cx="788988" cy="769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357188" y="785813"/>
            <a:ext cx="6072188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Q: What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do?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19" descr="纹理"/>
          <p:cNvSpPr>
            <a:spLocks noChangeArrowheads="1"/>
          </p:cNvSpPr>
          <p:nvPr/>
        </p:nvSpPr>
        <p:spPr bwMode="auto">
          <a:xfrm>
            <a:off x="0" y="0"/>
            <a:ext cx="4429125" cy="576263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黑体" panose="02010600030101010101" pitchFamily="49" charset="-122"/>
                <a:cs typeface="Arial" panose="020B0604020202020204" pitchFamily="34" charset="0"/>
              </a:rPr>
              <a:t>Listen and choose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黑体" panose="02010600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20162" name="Picture 2" descr="f:\program files\360se6\User Data\temp\35W58PICAIe_1024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26" b="26144"/>
          <a:stretch>
            <a:fillRect/>
          </a:stretch>
        </p:blipFill>
        <p:spPr>
          <a:xfrm>
            <a:off x="785813" y="4214813"/>
            <a:ext cx="21431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500063" y="2143125"/>
            <a:ext cx="64293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A.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7625" y="2071688"/>
            <a:ext cx="64293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B.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7188" y="1416050"/>
            <a:ext cx="6072188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She 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________.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063" y="4202113"/>
            <a:ext cx="64293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C.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57625" y="4130675"/>
            <a:ext cx="642938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D.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28625" y="2214563"/>
            <a:ext cx="571500" cy="50006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3786188" y="2143125"/>
            <a:ext cx="571500" cy="50006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3786188" y="4143375"/>
            <a:ext cx="571500" cy="50006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30875" y="785813"/>
            <a:ext cx="3265488" cy="101473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89A4A7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Tip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：可以用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should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表示建议，它是一个情态动词。意思是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应该，应当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pic>
        <p:nvPicPr>
          <p:cNvPr id="6" name="U4Stor0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43755" y="194310"/>
            <a:ext cx="320675" cy="382270"/>
          </a:xfrm>
          <a:prstGeom prst="rect">
            <a:avLst/>
          </a:prstGeom>
        </p:spPr>
      </p:pic>
      <p:pic>
        <p:nvPicPr>
          <p:cNvPr id="8" name="U4Stor07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64430" y="231140"/>
            <a:ext cx="388620" cy="345440"/>
          </a:xfrm>
          <a:prstGeom prst="rect">
            <a:avLst/>
          </a:prstGeom>
        </p:spPr>
      </p:pic>
      <p:pic>
        <p:nvPicPr>
          <p:cNvPr id="9" name="takemedi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99880" y="5331460"/>
            <a:ext cx="274955" cy="27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0" dur="36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7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7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4591" grpId="0"/>
      <p:bldP spid="24594" grpId="0"/>
      <p:bldP spid="24593" grpId="0"/>
      <p:bldP spid="27" grpId="0" animBg="1"/>
      <p:bldP spid="28" grpId="0" animBg="1"/>
      <p:bldP spid="42" grpId="0"/>
      <p:bldP spid="43" grpId="0"/>
      <p:bldP spid="44" grpId="0" animBg="1"/>
      <p:bldP spid="45" grpId="0"/>
      <p:bldP spid="46" grpId="0"/>
      <p:bldP spid="47" grpId="0" bldLvl="0" animBg="1"/>
      <p:bldP spid="48" grpId="0" bldLvl="0" animBg="1"/>
      <p:bldP spid="49" grpId="0" bldLvl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5"/>
          <p:cNvSpPr txBox="1"/>
          <p:nvPr/>
        </p:nvSpPr>
        <p:spPr>
          <a:xfrm>
            <a:off x="142875" y="1714500"/>
            <a:ext cx="8858250" cy="3970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Doctor: What’s wrong with you?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Su Hai: I have a headache. I feel cold.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Doctor: Let me check. You have a fever.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Su Hai: What should I do ,Doctor?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Doctor: You should have a rest at home. You should take some 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	  medicine and drink some warm water.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Su Hai: Thank you, Doctor.</a:t>
            </a:r>
            <a:endParaRPr lang="zh-CN" alt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3794" name="Text Box 2"/>
          <p:cNvSpPr txBox="1"/>
          <p:nvPr/>
        </p:nvSpPr>
        <p:spPr>
          <a:xfrm>
            <a:off x="4500563" y="428625"/>
            <a:ext cx="4214812" cy="40005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Tip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试着模仿语音语调，看谁最像哦~</a:t>
            </a:r>
          </a:p>
        </p:txBody>
      </p:sp>
      <p:pic>
        <p:nvPicPr>
          <p:cNvPr id="23555" name="Picture 4" descr="图1"/>
          <p:cNvPicPr>
            <a:picLocks noChangeAspect="1"/>
          </p:cNvPicPr>
          <p:nvPr/>
        </p:nvPicPr>
        <p:blipFill>
          <a:blip r:embed="rId19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8475" y="1571625"/>
            <a:ext cx="3708400" cy="2036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AutoShape 5"/>
          <p:cNvSpPr/>
          <p:nvPr/>
        </p:nvSpPr>
        <p:spPr>
          <a:xfrm>
            <a:off x="5857875" y="3382963"/>
            <a:ext cx="1343025" cy="331787"/>
          </a:xfrm>
          <a:prstGeom prst="borderCallout1">
            <a:avLst>
              <a:gd name="adj1" fmla="val 34449"/>
              <a:gd name="adj2" fmla="val -5676"/>
              <a:gd name="adj3" fmla="val -21722"/>
              <a:gd name="adj4" fmla="val -202954"/>
            </a:avLst>
          </a:prstGeom>
          <a:solidFill>
            <a:schemeClr val="bg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检查</a:t>
            </a:r>
          </a:p>
        </p:txBody>
      </p:sp>
      <p:sp>
        <p:nvSpPr>
          <p:cNvPr id="33798" name="Text Box 6"/>
          <p:cNvSpPr txBox="1"/>
          <p:nvPr/>
        </p:nvSpPr>
        <p:spPr>
          <a:xfrm>
            <a:off x="2233613" y="2920268"/>
            <a:ext cx="11525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check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8" name="Text Box 7"/>
          <p:cNvSpPr txBox="1"/>
          <p:nvPr/>
        </p:nvSpPr>
        <p:spPr>
          <a:xfrm>
            <a:off x="142875" y="1214438"/>
            <a:ext cx="6072188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Su Hai is ill. She goes to see the doctor.</a:t>
            </a:r>
          </a:p>
        </p:txBody>
      </p:sp>
      <p:pic>
        <p:nvPicPr>
          <p:cNvPr id="23559" name="Picture 10" descr="T01449~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11413" y="5526088"/>
            <a:ext cx="4103687" cy="1331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1" descr="T01449~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80000" y="5526088"/>
            <a:ext cx="4103688" cy="1331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2" descr="T012BB~1"/>
          <p:cNvPicPr>
            <a:picLocks noChangeAspect="1"/>
          </p:cNvPicPr>
          <p:nvPr/>
        </p:nvPicPr>
        <p:blipFill>
          <a:blip r:embed="rId21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5" y="5084763"/>
            <a:ext cx="1397000" cy="1566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tangle 19" descr="纹理"/>
          <p:cNvSpPr>
            <a:spLocks noChangeArrowheads="1"/>
          </p:cNvSpPr>
          <p:nvPr/>
        </p:nvSpPr>
        <p:spPr bwMode="auto">
          <a:xfrm>
            <a:off x="285750" y="285750"/>
            <a:ext cx="3857625" cy="576263"/>
          </a:xfrm>
          <a:prstGeom prst="rect">
            <a:avLst/>
          </a:prstGeom>
          <a:blipFill dpi="0" rotWithShape="0">
            <a:blip r:embed="rId22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黑体" panose="02010600030101010101" pitchFamily="49" charset="-122"/>
                <a:cs typeface="Arial" panose="020B0604020202020204" pitchFamily="34" charset="0"/>
              </a:rPr>
              <a:t>Read and imitate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黑体" panose="02010600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563" name="AutoShape 15"/>
          <p:cNvSpPr/>
          <p:nvPr/>
        </p:nvSpPr>
        <p:spPr>
          <a:xfrm>
            <a:off x="1665288" y="1581150"/>
            <a:ext cx="144462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4" name="AutoShape 15"/>
          <p:cNvSpPr/>
          <p:nvPr/>
        </p:nvSpPr>
        <p:spPr>
          <a:xfrm>
            <a:off x="5697538" y="1566863"/>
            <a:ext cx="144462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5" name="AutoShape 15"/>
          <p:cNvSpPr/>
          <p:nvPr/>
        </p:nvSpPr>
        <p:spPr>
          <a:xfrm>
            <a:off x="3082925" y="1593850"/>
            <a:ext cx="144463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6" name="AutoShape 15"/>
          <p:cNvSpPr/>
          <p:nvPr/>
        </p:nvSpPr>
        <p:spPr>
          <a:xfrm>
            <a:off x="4186238" y="1581150"/>
            <a:ext cx="144462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7" name="AutoShape 15"/>
          <p:cNvSpPr/>
          <p:nvPr/>
        </p:nvSpPr>
        <p:spPr>
          <a:xfrm>
            <a:off x="2938463" y="2820988"/>
            <a:ext cx="144462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8" name="AutoShape 15"/>
          <p:cNvSpPr/>
          <p:nvPr/>
        </p:nvSpPr>
        <p:spPr>
          <a:xfrm>
            <a:off x="4968875" y="2820988"/>
            <a:ext cx="144463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" name="Text Box 62"/>
          <p:cNvSpPr txBox="1">
            <a:spLocks noChangeArrowheads="1"/>
          </p:cNvSpPr>
          <p:nvPr/>
        </p:nvSpPr>
        <p:spPr bwMode="auto">
          <a:xfrm rot="10920000">
            <a:off x="1428750" y="3060700"/>
            <a:ext cx="72072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3600" b="1" i="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⌒</a:t>
            </a:r>
          </a:p>
        </p:txBody>
      </p:sp>
      <p:sp>
        <p:nvSpPr>
          <p:cNvPr id="23570" name="AutoShape 15"/>
          <p:cNvSpPr/>
          <p:nvPr/>
        </p:nvSpPr>
        <p:spPr>
          <a:xfrm>
            <a:off x="3473450" y="3382963"/>
            <a:ext cx="144463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90" name="Text Box 62"/>
          <p:cNvSpPr txBox="1">
            <a:spLocks noChangeArrowheads="1"/>
          </p:cNvSpPr>
          <p:nvPr/>
        </p:nvSpPr>
        <p:spPr bwMode="auto">
          <a:xfrm rot="10920000">
            <a:off x="2495550" y="3621088"/>
            <a:ext cx="720725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3600" b="1" i="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⌒</a:t>
            </a:r>
          </a:p>
        </p:txBody>
      </p:sp>
      <p:sp>
        <p:nvSpPr>
          <p:cNvPr id="23572" name="AutoShape 15"/>
          <p:cNvSpPr/>
          <p:nvPr/>
        </p:nvSpPr>
        <p:spPr>
          <a:xfrm>
            <a:off x="3328988" y="3870325"/>
            <a:ext cx="144462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3" name="AutoShape 15"/>
          <p:cNvSpPr/>
          <p:nvPr/>
        </p:nvSpPr>
        <p:spPr>
          <a:xfrm>
            <a:off x="4041775" y="4445000"/>
            <a:ext cx="144463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4" name="AutoShape 15"/>
          <p:cNvSpPr/>
          <p:nvPr/>
        </p:nvSpPr>
        <p:spPr>
          <a:xfrm>
            <a:off x="1809750" y="4976813"/>
            <a:ext cx="144463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5" name="AutoShape 15"/>
          <p:cNvSpPr/>
          <p:nvPr/>
        </p:nvSpPr>
        <p:spPr>
          <a:xfrm>
            <a:off x="3562350" y="4976813"/>
            <a:ext cx="144463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6" name="AutoShape 15"/>
          <p:cNvSpPr/>
          <p:nvPr/>
        </p:nvSpPr>
        <p:spPr>
          <a:xfrm>
            <a:off x="5113338" y="4976813"/>
            <a:ext cx="144462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7" name="AutoShape 15"/>
          <p:cNvSpPr/>
          <p:nvPr/>
        </p:nvSpPr>
        <p:spPr>
          <a:xfrm>
            <a:off x="1665288" y="5595938"/>
            <a:ext cx="144462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U4Stor0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286875" y="250190"/>
            <a:ext cx="274955" cy="274955"/>
          </a:xfrm>
          <a:prstGeom prst="rect">
            <a:avLst/>
          </a:prstGeom>
        </p:spPr>
      </p:pic>
      <p:pic>
        <p:nvPicPr>
          <p:cNvPr id="7" name="U4Stor02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286875" y="626745"/>
            <a:ext cx="274955" cy="274955"/>
          </a:xfrm>
          <a:prstGeom prst="rect">
            <a:avLst/>
          </a:prstGeom>
        </p:spPr>
      </p:pic>
      <p:pic>
        <p:nvPicPr>
          <p:cNvPr id="8" name="U4Stor03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 flipV="1">
            <a:off x="9286875" y="901700"/>
            <a:ext cx="274955" cy="387350"/>
          </a:xfrm>
          <a:prstGeom prst="rect">
            <a:avLst/>
          </a:prstGeom>
        </p:spPr>
      </p:pic>
      <p:pic>
        <p:nvPicPr>
          <p:cNvPr id="9" name="U4Stor04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379585" y="1318895"/>
            <a:ext cx="274955" cy="274955"/>
          </a:xfrm>
          <a:prstGeom prst="rect">
            <a:avLst/>
          </a:prstGeom>
        </p:spPr>
      </p:pic>
      <p:pic>
        <p:nvPicPr>
          <p:cNvPr id="10" name="U4Stor05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340850" y="1736725"/>
            <a:ext cx="274955" cy="274955"/>
          </a:xfrm>
          <a:prstGeom prst="rect">
            <a:avLst/>
          </a:prstGeom>
        </p:spPr>
      </p:pic>
      <p:pic>
        <p:nvPicPr>
          <p:cNvPr id="17" name="U4Stor06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340850" y="2116455"/>
            <a:ext cx="274955" cy="274955"/>
          </a:xfrm>
          <a:prstGeom prst="rect">
            <a:avLst/>
          </a:prstGeom>
        </p:spPr>
      </p:pic>
      <p:pic>
        <p:nvPicPr>
          <p:cNvPr id="18" name="U4Stor07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340850" y="2453005"/>
            <a:ext cx="274955" cy="274955"/>
          </a:xfrm>
          <a:prstGeom prst="rect">
            <a:avLst/>
          </a:prstGeom>
        </p:spPr>
      </p:pic>
      <p:pic>
        <p:nvPicPr>
          <p:cNvPr id="19" name="U4Stor08">
            <a:hlinkClick r:id="" action="ppaction://media"/>
          </p:cNvPr>
          <p:cNvPicPr/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286875" y="2821305"/>
            <a:ext cx="274955" cy="27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1" dur="2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31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9" dur="22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45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4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6" dur="292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0" dur="7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4" dur="22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5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5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5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6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6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6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3794" grpId="0" bldLvl="0" animBg="1"/>
      <p:bldP spid="33797" grpId="0" bldLvl="0" animBg="1"/>
      <p:bldP spid="33797" grpId="1" bldLvl="0" animBg="1"/>
      <p:bldP spid="337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/>
          <p:cNvSpPr txBox="1"/>
          <p:nvPr/>
        </p:nvSpPr>
        <p:spPr>
          <a:xfrm>
            <a:off x="4211638" y="1412875"/>
            <a:ext cx="309562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8" name="Text Box 6"/>
          <p:cNvSpPr txBox="1"/>
          <p:nvPr/>
        </p:nvSpPr>
        <p:spPr>
          <a:xfrm>
            <a:off x="1768475" y="1196975"/>
            <a:ext cx="561657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Cooper Black" pitchFamily="18" charset="0"/>
                <a:ea typeface="宋体" panose="02010600030101010101" pitchFamily="2" charset="-122"/>
              </a:rPr>
              <a:t>Medical Record</a:t>
            </a:r>
          </a:p>
        </p:txBody>
      </p:sp>
      <p:sp>
        <p:nvSpPr>
          <p:cNvPr id="19459" name="Text Box 7"/>
          <p:cNvSpPr txBox="1"/>
          <p:nvPr/>
        </p:nvSpPr>
        <p:spPr>
          <a:xfrm>
            <a:off x="1763713" y="1917700"/>
            <a:ext cx="5976937" cy="395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dirty="0">
                <a:latin typeface="Cooper Black" pitchFamily="18" charset="0"/>
                <a:ea typeface="宋体" panose="02010600030101010101" pitchFamily="2" charset="-122"/>
              </a:rPr>
              <a:t>Name:____________ Age:  ______ Sex : ______</a:t>
            </a:r>
          </a:p>
        </p:txBody>
      </p:sp>
      <p:sp>
        <p:nvSpPr>
          <p:cNvPr id="19460" name="Text Box 8"/>
          <p:cNvSpPr txBox="1"/>
          <p:nvPr/>
        </p:nvSpPr>
        <p:spPr>
          <a:xfrm>
            <a:off x="1376363" y="2420938"/>
            <a:ext cx="142240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latin typeface="Cooper Black" pitchFamily="18" charset="0"/>
                <a:ea typeface="华文新魏" pitchFamily="2" charset="-122"/>
              </a:rPr>
              <a:t>Diagnose:</a:t>
            </a:r>
          </a:p>
        </p:txBody>
      </p:sp>
      <p:pic>
        <p:nvPicPr>
          <p:cNvPr id="19461" name="Picture 9" descr="biankuang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" y="578485"/>
            <a:ext cx="7776845" cy="5751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Text Box 10"/>
          <p:cNvSpPr txBox="1"/>
          <p:nvPr/>
        </p:nvSpPr>
        <p:spPr>
          <a:xfrm>
            <a:off x="1393825" y="3433763"/>
            <a:ext cx="163830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sz="2000" dirty="0">
              <a:latin typeface="Cooper Black" pitchFamily="18" charset="0"/>
              <a:ea typeface="华文新魏" pitchFamily="2" charset="-122"/>
            </a:endParaRPr>
          </a:p>
        </p:txBody>
      </p:sp>
      <p:sp>
        <p:nvSpPr>
          <p:cNvPr id="19463" name="Text Box 11"/>
          <p:cNvSpPr txBox="1"/>
          <p:nvPr/>
        </p:nvSpPr>
        <p:spPr>
          <a:xfrm>
            <a:off x="1406525" y="3632200"/>
            <a:ext cx="106203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latin typeface="Aharoni" charset="0"/>
                <a:ea typeface="华文新魏" pitchFamily="2" charset="-122"/>
              </a:rPr>
              <a:t>Advice:</a:t>
            </a:r>
          </a:p>
        </p:txBody>
      </p:sp>
      <p:sp>
        <p:nvSpPr>
          <p:cNvPr id="19464" name="Line 12"/>
          <p:cNvSpPr/>
          <p:nvPr/>
        </p:nvSpPr>
        <p:spPr>
          <a:xfrm>
            <a:off x="1692275" y="3454400"/>
            <a:ext cx="6048375" cy="0"/>
          </a:xfrm>
          <a:prstGeom prst="line">
            <a:avLst/>
          </a:prstGeom>
          <a:ln w="254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9465" name="Line 13"/>
          <p:cNvSpPr/>
          <p:nvPr/>
        </p:nvSpPr>
        <p:spPr>
          <a:xfrm>
            <a:off x="1747838" y="4081463"/>
            <a:ext cx="5991225" cy="20637"/>
          </a:xfrm>
          <a:prstGeom prst="line">
            <a:avLst/>
          </a:prstGeom>
          <a:ln w="254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9466" name="Line 14"/>
          <p:cNvSpPr/>
          <p:nvPr/>
        </p:nvSpPr>
        <p:spPr>
          <a:xfrm flipV="1">
            <a:off x="1763713" y="5324475"/>
            <a:ext cx="6048375" cy="1588"/>
          </a:xfrm>
          <a:prstGeom prst="line">
            <a:avLst/>
          </a:prstGeom>
          <a:ln w="254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9467" name="Line 15"/>
          <p:cNvSpPr/>
          <p:nvPr/>
        </p:nvSpPr>
        <p:spPr>
          <a:xfrm flipV="1">
            <a:off x="1692275" y="5949950"/>
            <a:ext cx="6103938" cy="23813"/>
          </a:xfrm>
          <a:prstGeom prst="line">
            <a:avLst/>
          </a:prstGeom>
          <a:ln w="254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9468" name="Line 16"/>
          <p:cNvSpPr/>
          <p:nvPr/>
        </p:nvSpPr>
        <p:spPr>
          <a:xfrm flipV="1">
            <a:off x="2555875" y="4676775"/>
            <a:ext cx="5184775" cy="1588"/>
          </a:xfrm>
          <a:prstGeom prst="line">
            <a:avLst/>
          </a:prstGeom>
          <a:ln w="254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9469" name="Line 17"/>
          <p:cNvSpPr/>
          <p:nvPr/>
        </p:nvSpPr>
        <p:spPr>
          <a:xfrm>
            <a:off x="2843213" y="2878138"/>
            <a:ext cx="4899025" cy="1587"/>
          </a:xfrm>
          <a:prstGeom prst="line">
            <a:avLst/>
          </a:prstGeom>
          <a:ln w="254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9470" name="Text Box 18"/>
          <p:cNvSpPr txBox="1"/>
          <p:nvPr/>
        </p:nvSpPr>
        <p:spPr>
          <a:xfrm>
            <a:off x="1748155" y="768033"/>
            <a:ext cx="5616575" cy="644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3600" b="1" dirty="0">
                <a:latin typeface="Calibri" panose="020F0502020204030204" charset="0"/>
                <a:ea typeface="宋体" panose="02010600030101010101" pitchFamily="2" charset="-122"/>
              </a:rPr>
              <a:t>Medical Record</a:t>
            </a:r>
          </a:p>
        </p:txBody>
      </p:sp>
      <p:sp>
        <p:nvSpPr>
          <p:cNvPr id="19471" name="Text Box 19"/>
          <p:cNvSpPr txBox="1"/>
          <p:nvPr/>
        </p:nvSpPr>
        <p:spPr>
          <a:xfrm>
            <a:off x="1768158" y="1445895"/>
            <a:ext cx="5976937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dirty="0">
                <a:latin typeface="Cooper Black" pitchFamily="18" charset="0"/>
                <a:ea typeface="宋体" panose="02010600030101010101" pitchFamily="2" charset="-122"/>
              </a:rPr>
              <a:t>Name: ____________ Age:  </a:t>
            </a:r>
            <a:r>
              <a:rPr lang="zh-CN" altLang="en-US" sz="2000" u="sng" dirty="0">
                <a:latin typeface="Cooper Black" pitchFamily="18" charset="0"/>
                <a:ea typeface="宋体" panose="02010600030101010101" pitchFamily="2" charset="-122"/>
              </a:rPr>
              <a:t>__</a:t>
            </a:r>
            <a:r>
              <a:rPr lang="zh-CN" altLang="en-US" sz="2000" dirty="0">
                <a:latin typeface="Cooper Black" pitchFamily="18" charset="0"/>
                <a:ea typeface="宋体" panose="02010600030101010101" pitchFamily="2" charset="-122"/>
              </a:rPr>
              <a:t>__ Sex: ______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2" name="Text Box 20"/>
          <p:cNvSpPr txBox="1"/>
          <p:nvPr/>
        </p:nvSpPr>
        <p:spPr>
          <a:xfrm>
            <a:off x="1385888" y="2435225"/>
            <a:ext cx="9937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dirty="0">
                <a:latin typeface="Aharoni" charset="0"/>
                <a:ea typeface="华文新魏" pitchFamily="2" charset="-122"/>
              </a:rPr>
              <a:t>Illness</a:t>
            </a:r>
            <a:r>
              <a:rPr lang="zh-CN" altLang="en-US" sz="2000" dirty="0">
                <a:latin typeface="Aharoni" charset="0"/>
                <a:ea typeface="华文新魏" pitchFamily="2" charset="-122"/>
              </a:rPr>
              <a:t>:</a:t>
            </a:r>
          </a:p>
        </p:txBody>
      </p:sp>
      <p:sp>
        <p:nvSpPr>
          <p:cNvPr id="19473" name="Text Box 21"/>
          <p:cNvSpPr txBox="1"/>
          <p:nvPr/>
        </p:nvSpPr>
        <p:spPr>
          <a:xfrm>
            <a:off x="6219825" y="892175"/>
            <a:ext cx="1592263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（病历卡）</a:t>
            </a:r>
          </a:p>
        </p:txBody>
      </p:sp>
      <p:grpSp>
        <p:nvGrpSpPr>
          <p:cNvPr id="19474" name="Group 22"/>
          <p:cNvGrpSpPr/>
          <p:nvPr/>
        </p:nvGrpSpPr>
        <p:grpSpPr>
          <a:xfrm>
            <a:off x="1203325" y="2695579"/>
            <a:ext cx="1640205" cy="936621"/>
            <a:chOff x="0" y="-64"/>
            <a:chExt cx="2583" cy="3777"/>
          </a:xfrm>
        </p:grpSpPr>
        <p:sp>
          <p:nvSpPr>
            <p:cNvPr id="19475" name="Text Box 23"/>
            <p:cNvSpPr txBox="1"/>
            <p:nvPr/>
          </p:nvSpPr>
          <p:spPr>
            <a:xfrm>
              <a:off x="76" y="-64"/>
              <a:ext cx="2507" cy="159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20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（病症）</a:t>
              </a:r>
            </a:p>
          </p:txBody>
        </p:sp>
        <p:sp>
          <p:nvSpPr>
            <p:cNvPr id="19476" name="Text Box 24"/>
            <p:cNvSpPr txBox="1"/>
            <p:nvPr/>
          </p:nvSpPr>
          <p:spPr>
            <a:xfrm>
              <a:off x="26" y="1533"/>
              <a:ext cx="2396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endParaRPr lang="zh-CN" altLang="zh-CN" sz="2000" dirty="0">
                <a:solidFill>
                  <a:srgbClr val="0000FF"/>
                </a:solidFill>
                <a:latin typeface="Aharoni" charset="0"/>
                <a:ea typeface="宋体" panose="02010600030101010101" pitchFamily="2" charset="-122"/>
              </a:endParaRPr>
            </a:p>
          </p:txBody>
        </p:sp>
        <p:sp>
          <p:nvSpPr>
            <p:cNvPr id="19477" name="Text Box 25"/>
            <p:cNvSpPr txBox="1"/>
            <p:nvPr/>
          </p:nvSpPr>
          <p:spPr>
            <a:xfrm>
              <a:off x="0" y="3089"/>
              <a:ext cx="2396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endParaRPr lang="zh-CN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78" name="Text Box 26"/>
          <p:cNvSpPr txBox="1"/>
          <p:nvPr/>
        </p:nvSpPr>
        <p:spPr>
          <a:xfrm>
            <a:off x="2843213" y="1349375"/>
            <a:ext cx="106997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Su Hai</a:t>
            </a:r>
          </a:p>
        </p:txBody>
      </p:sp>
      <p:sp>
        <p:nvSpPr>
          <p:cNvPr id="19479" name="Text Box 27"/>
          <p:cNvSpPr txBox="1"/>
          <p:nvPr/>
        </p:nvSpPr>
        <p:spPr>
          <a:xfrm>
            <a:off x="4987131" y="1349375"/>
            <a:ext cx="54133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11</a:t>
            </a:r>
          </a:p>
        </p:txBody>
      </p:sp>
      <p:sp>
        <p:nvSpPr>
          <p:cNvPr id="19480" name="Text Box 28"/>
          <p:cNvSpPr txBox="1"/>
          <p:nvPr/>
        </p:nvSpPr>
        <p:spPr>
          <a:xfrm>
            <a:off x="6139963" y="1349375"/>
            <a:ext cx="11604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female</a:t>
            </a:r>
          </a:p>
        </p:txBody>
      </p:sp>
      <p:sp>
        <p:nvSpPr>
          <p:cNvPr id="23581" name="Text Box 29"/>
          <p:cNvSpPr txBox="1"/>
          <p:nvPr/>
        </p:nvSpPr>
        <p:spPr>
          <a:xfrm>
            <a:off x="3463925" y="4865688"/>
            <a:ext cx="27257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drink warm water</a:t>
            </a:r>
          </a:p>
        </p:txBody>
      </p:sp>
      <p:sp>
        <p:nvSpPr>
          <p:cNvPr id="23582" name="Text Box 30"/>
          <p:cNvSpPr txBox="1"/>
          <p:nvPr/>
        </p:nvSpPr>
        <p:spPr>
          <a:xfrm>
            <a:off x="3544888" y="5422900"/>
            <a:ext cx="5207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19483" name="Text Box 31"/>
          <p:cNvSpPr txBox="1"/>
          <p:nvPr/>
        </p:nvSpPr>
        <p:spPr>
          <a:xfrm>
            <a:off x="1348105" y="3830638"/>
            <a:ext cx="10318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（建议）</a:t>
            </a:r>
          </a:p>
        </p:txBody>
      </p:sp>
      <p:sp>
        <p:nvSpPr>
          <p:cNvPr id="23584" name="Text Box 32"/>
          <p:cNvSpPr txBox="1"/>
          <p:nvPr/>
        </p:nvSpPr>
        <p:spPr>
          <a:xfrm>
            <a:off x="900113" y="4602163"/>
            <a:ext cx="7489825" cy="1819910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 lIns="90170" tIns="46990" rIns="90170" bIns="46990" anchor="t">
            <a:spAutoFit/>
          </a:bodyPr>
          <a:lstStyle/>
          <a:p>
            <a:pPr>
              <a:lnSpc>
                <a:spcPts val="3365"/>
              </a:lnSpc>
            </a:pPr>
            <a:r>
              <a:rPr lang="zh-CN" altLang="en-US" sz="2800" dirty="0">
                <a:latin typeface="Cooper Black" pitchFamily="18" charset="0"/>
                <a:ea typeface="宋体" panose="02010600030101010101" pitchFamily="2" charset="-122"/>
              </a:rPr>
              <a:t>Try to say: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Su Hai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feels </a:t>
            </a:r>
            <a:r>
              <a:rPr lang="zh-CN" altLang="en-US" sz="2800" b="1" dirty="0">
                <a:latin typeface="Arial" panose="020B0604020202020204" pitchFamily="34" charset="0"/>
                <a:sym typeface="+mn-ea"/>
              </a:rPr>
              <a:t>________</a:t>
            </a:r>
            <a:r>
              <a:rPr lang="en-US" altLang="zh-CN" sz="2800" b="1" dirty="0">
                <a:latin typeface="Arial" panose="020B0604020202020204" pitchFamily="34" charset="0"/>
                <a:sym typeface="+mn-ea"/>
              </a:rPr>
              <a:t>.</a:t>
            </a:r>
            <a:endParaRPr lang="zh-CN" altLang="en-US" sz="2800" dirty="0">
              <a:latin typeface="Cooper Black" pitchFamily="18" charset="0"/>
              <a:ea typeface="宋体" panose="02010600030101010101" pitchFamily="2" charset="-122"/>
            </a:endParaRPr>
          </a:p>
          <a:p>
            <a:pPr>
              <a:lnSpc>
                <a:spcPts val="3365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Su Hai has  ___________ and  ________.</a:t>
            </a:r>
          </a:p>
          <a:p>
            <a:pPr>
              <a:lnSpc>
                <a:spcPts val="3365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She should __________________.  She should </a:t>
            </a:r>
          </a:p>
          <a:p>
            <a:pPr>
              <a:lnSpc>
                <a:spcPts val="3365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_________________ and __________________.</a:t>
            </a:r>
          </a:p>
        </p:txBody>
      </p:sp>
      <p:sp>
        <p:nvSpPr>
          <p:cNvPr id="23585" name="Text Box 33"/>
          <p:cNvSpPr txBox="1"/>
          <p:nvPr/>
        </p:nvSpPr>
        <p:spPr>
          <a:xfrm>
            <a:off x="4521200" y="5880100"/>
            <a:ext cx="365918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drink </a:t>
            </a:r>
            <a:r>
              <a:rPr lang="en-US" altLang="zh-CN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some</a:t>
            </a:r>
            <a:r>
              <a:rPr lang="zh-CN" altLang="en-US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 warm water </a:t>
            </a:r>
          </a:p>
        </p:txBody>
      </p:sp>
      <p:sp>
        <p:nvSpPr>
          <p:cNvPr id="23586" name="Text Box 34"/>
          <p:cNvSpPr txBox="1"/>
          <p:nvPr/>
        </p:nvSpPr>
        <p:spPr>
          <a:xfrm>
            <a:off x="3494405" y="2391093"/>
            <a:ext cx="18034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a headache</a:t>
            </a:r>
          </a:p>
        </p:txBody>
      </p:sp>
      <p:sp>
        <p:nvSpPr>
          <p:cNvPr id="23587" name="Text Box 35"/>
          <p:cNvSpPr txBox="1"/>
          <p:nvPr/>
        </p:nvSpPr>
        <p:spPr>
          <a:xfrm>
            <a:off x="3492500" y="2978150"/>
            <a:ext cx="19939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a fever</a:t>
            </a:r>
          </a:p>
        </p:txBody>
      </p:sp>
      <p:pic>
        <p:nvPicPr>
          <p:cNvPr id="23588" name="Picture 36" descr="t01da6b0a4e241cd03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0000">
            <a:off x="7496175" y="3638550"/>
            <a:ext cx="1381125" cy="186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89" name="Text Box 37"/>
          <p:cNvSpPr txBox="1"/>
          <p:nvPr/>
        </p:nvSpPr>
        <p:spPr>
          <a:xfrm>
            <a:off x="3476625" y="3663950"/>
            <a:ext cx="3021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have a rest at home</a:t>
            </a:r>
          </a:p>
        </p:txBody>
      </p:sp>
      <p:sp>
        <p:nvSpPr>
          <p:cNvPr id="23590" name="Text Box 38"/>
          <p:cNvSpPr txBox="1"/>
          <p:nvPr/>
        </p:nvSpPr>
        <p:spPr>
          <a:xfrm>
            <a:off x="3494088" y="4221163"/>
            <a:ext cx="30416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take </a:t>
            </a:r>
            <a:r>
              <a:rPr lang="en-US" altLang="zh-CN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some</a:t>
            </a:r>
            <a:r>
              <a:rPr lang="zh-CN" altLang="en-US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 medicine</a:t>
            </a:r>
          </a:p>
        </p:txBody>
      </p:sp>
      <p:sp>
        <p:nvSpPr>
          <p:cNvPr id="44" name="Text Box 41"/>
          <p:cNvSpPr txBox="1"/>
          <p:nvPr/>
        </p:nvSpPr>
        <p:spPr>
          <a:xfrm>
            <a:off x="1404938" y="4121150"/>
            <a:ext cx="132080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should</a:t>
            </a:r>
          </a:p>
        </p:txBody>
      </p:sp>
      <p:sp>
        <p:nvSpPr>
          <p:cNvPr id="2" name="Text Box 20"/>
          <p:cNvSpPr txBox="1"/>
          <p:nvPr/>
        </p:nvSpPr>
        <p:spPr>
          <a:xfrm>
            <a:off x="1393508" y="1917700"/>
            <a:ext cx="109837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dirty="0">
                <a:latin typeface="Aharoni" charset="0"/>
                <a:ea typeface="华文新魏" pitchFamily="2" charset="-122"/>
              </a:rPr>
              <a:t>F</a:t>
            </a:r>
            <a:r>
              <a:rPr lang="en-US" altLang="zh-CN" sz="2000" dirty="0" smtClean="0">
                <a:latin typeface="Aharoni" charset="0"/>
                <a:ea typeface="华文新魏" pitchFamily="2" charset="-122"/>
              </a:rPr>
              <a:t>eeling</a:t>
            </a:r>
            <a:r>
              <a:rPr lang="zh-CN" altLang="en-US" sz="2000" dirty="0">
                <a:latin typeface="Aharoni" charset="0"/>
                <a:ea typeface="华文新魏" pitchFamily="2" charset="-122"/>
              </a:rPr>
              <a:t>:</a:t>
            </a:r>
          </a:p>
        </p:txBody>
      </p:sp>
      <p:sp>
        <p:nvSpPr>
          <p:cNvPr id="3" name="Line 17"/>
          <p:cNvSpPr/>
          <p:nvPr/>
        </p:nvSpPr>
        <p:spPr>
          <a:xfrm>
            <a:off x="2724468" y="2295843"/>
            <a:ext cx="4899025" cy="1587"/>
          </a:xfrm>
          <a:prstGeom prst="line">
            <a:avLst/>
          </a:prstGeom>
          <a:ln w="254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" name="Text Box 34"/>
          <p:cNvSpPr txBox="1"/>
          <p:nvPr/>
        </p:nvSpPr>
        <p:spPr>
          <a:xfrm>
            <a:off x="3492500" y="1839913"/>
            <a:ext cx="77914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cold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3 0.030833 L 0.183195 0.405833 " pathEditMode="relative" rAng="0" ptsTypes="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1 0.031852 L -0.090417 0.386667 " pathEditMode="relative" rAng="0" ptsTypes="">
                                      <p:cBhvr>
                                        <p:cTn id="58" dur="2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64 0.021944 L 0.218403 0.305463 " pathEditMode="relative" rAng="0" ptsTypes="">
                                      <p:cBhvr>
                                        <p:cTn id="62" dur="20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6 0.037500 L -0.074172 0.268519 " pathEditMode="relative" rAng="0" ptsTypes="">
                                      <p:cBhvr>
                                        <p:cTn id="66" dur="2000" fill="hold"/>
                                        <p:tgtEl>
                                          <p:spTgt spid="23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7 0.026759 L -0.289028 0.235741 " pathEditMode="relative" rAng="0" ptsTypes="">
                                      <p:cBhvr>
                                        <p:cTn id="70" dur="20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1" grpId="0" bldLvl="0"/>
      <p:bldP spid="23582" grpId="0" bldLvl="0"/>
      <p:bldP spid="23584" grpId="0" bldLvl="0" animBg="1"/>
      <p:bldP spid="23585" grpId="0" bldLvl="0"/>
      <p:bldP spid="23586" grpId="0" bldLvl="0"/>
      <p:bldP spid="23586" grpId="1" bldLvl="0"/>
      <p:bldP spid="23587" grpId="0" bldLvl="0"/>
      <p:bldP spid="23587" grpId="1" bldLvl="0"/>
      <p:bldP spid="23589" grpId="0" bldLvl="0"/>
      <p:bldP spid="23589" grpId="1" bldLvl="0"/>
      <p:bldP spid="23590" grpId="0" bldLvl="0"/>
      <p:bldP spid="23590" grpId="1" bldLvl="0"/>
      <p:bldP spid="44" grpId="0" bldLvl="0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enti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10" y="3093085"/>
            <a:ext cx="3277870" cy="245872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 bwMode="auto">
          <a:xfrm>
            <a:off x="285750" y="161925"/>
            <a:ext cx="3962400" cy="6191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>
            <a:noAutofit/>
          </a:bodyPr>
          <a:lstStyle/>
          <a:p>
            <a:pPr lvl="0" algn="ctr" fontAlgn="base">
              <a:buClrTx/>
              <a:buSzTx/>
              <a:buFont typeface="Arial" panose="020B0604020202020204" pitchFamily="34" charset="0"/>
              <a:defRPr/>
            </a:pPr>
            <a:r>
              <a:rPr lang="en-US" altLang="zh-CN" sz="3200" b="1" strike="noStrike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黑体" panose="02010600030101010101" pitchFamily="49" charset="-122"/>
                <a:cs typeface="Arial" panose="020B0604020202020204" pitchFamily="34" charset="0"/>
                <a:sym typeface="+mn-ea"/>
              </a:rPr>
              <a:t>Read and complete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89760" y="1292225"/>
            <a:ext cx="53955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b="1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Mike has a toothache. </a:t>
            </a:r>
            <a:endParaRPr lang="en-US" altLang="zh-CN" sz="2800" b="1" dirty="0">
              <a:latin typeface="Comic Sans MS" panose="030F0702030302020204" charset="0"/>
              <a:cs typeface="Comic Sans MS" panose="030F0702030302020204" charset="0"/>
            </a:endParaRPr>
          </a:p>
          <a:p>
            <a:pPr algn="l"/>
            <a:r>
              <a:rPr lang="en-US" altLang="zh-CN" sz="2800" b="1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He goes to see the d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e</a:t>
            </a:r>
            <a:r>
              <a:rPr lang="en-US" altLang="zh-CN" sz="2800" b="1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nt</a:t>
            </a:r>
            <a:r>
              <a:rPr lang="en-US" altLang="zh-CN" sz="2800" b="1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i</a:t>
            </a:r>
            <a:r>
              <a:rPr lang="en-US" altLang="zh-CN" sz="2800" b="1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st.      </a:t>
            </a:r>
          </a:p>
          <a:p>
            <a:pPr algn="l"/>
            <a:r>
              <a:rPr lang="en-US" altLang="zh-CN" sz="2800" b="1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                        </a:t>
            </a:r>
            <a:r>
              <a:rPr lang="zh-CN" altLang="en-US" sz="2400" b="1" dirty="0">
                <a:latin typeface="Comic Sans MS" panose="030F0702030302020204" charset="0"/>
                <a:cs typeface="Comic Sans MS" panose="030F0702030302020204" charset="0"/>
                <a:sym typeface="+mn-ea"/>
              </a:rPr>
              <a:t>牙医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4"/>
          <p:cNvSpPr/>
          <p:nvPr/>
        </p:nvSpPr>
        <p:spPr>
          <a:xfrm>
            <a:off x="179388" y="333375"/>
            <a:ext cx="8809037" cy="6321425"/>
          </a:xfrm>
          <a:prstGeom prst="flowChartAlternateProcess">
            <a:avLst/>
          </a:prstGeom>
          <a:solidFill>
            <a:schemeClr val="bg1"/>
          </a:solidFill>
          <a:ln w="28575" cap="flat" cmpd="sng">
            <a:solidFill>
              <a:srgbClr val="FF3300"/>
            </a:solidFill>
            <a:prstDash val="dashDot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482" name="Text Box 5"/>
          <p:cNvSpPr txBox="1"/>
          <p:nvPr/>
        </p:nvSpPr>
        <p:spPr>
          <a:xfrm>
            <a:off x="4211638" y="1412875"/>
            <a:ext cx="309562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Text Box 6"/>
          <p:cNvSpPr txBox="1"/>
          <p:nvPr/>
        </p:nvSpPr>
        <p:spPr>
          <a:xfrm>
            <a:off x="1768475" y="1196975"/>
            <a:ext cx="561657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dirty="0">
                <a:latin typeface="Cooper Black" pitchFamily="18" charset="0"/>
                <a:ea typeface="宋体" panose="02010600030101010101" pitchFamily="2" charset="-122"/>
              </a:rPr>
              <a:t>Medical Record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Text Box 7"/>
          <p:cNvSpPr txBox="1"/>
          <p:nvPr/>
        </p:nvSpPr>
        <p:spPr>
          <a:xfrm>
            <a:off x="1763713" y="1917700"/>
            <a:ext cx="5976937" cy="395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dirty="0">
                <a:latin typeface="Cooper Black" pitchFamily="18" charset="0"/>
                <a:ea typeface="宋体" panose="02010600030101010101" pitchFamily="2" charset="-122"/>
              </a:rPr>
              <a:t>Name:____________ Age:  ______ Sex : ______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Text Box 8"/>
          <p:cNvSpPr txBox="1"/>
          <p:nvPr/>
        </p:nvSpPr>
        <p:spPr>
          <a:xfrm>
            <a:off x="1376363" y="2420938"/>
            <a:ext cx="142240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latin typeface="Cooper Black" pitchFamily="18" charset="0"/>
                <a:ea typeface="华文新魏" pitchFamily="2" charset="-122"/>
              </a:rPr>
              <a:t>Diagnose:</a:t>
            </a:r>
          </a:p>
        </p:txBody>
      </p:sp>
      <p:pic>
        <p:nvPicPr>
          <p:cNvPr id="20486" name="Picture 9" descr="biankuang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0" y="958850"/>
            <a:ext cx="7777480" cy="5557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7" name="Text Box 10"/>
          <p:cNvSpPr txBox="1"/>
          <p:nvPr/>
        </p:nvSpPr>
        <p:spPr>
          <a:xfrm>
            <a:off x="1395413" y="3419475"/>
            <a:ext cx="1636712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8" name="Text Box 11"/>
          <p:cNvSpPr txBox="1"/>
          <p:nvPr/>
        </p:nvSpPr>
        <p:spPr>
          <a:xfrm>
            <a:off x="1547813" y="3573463"/>
            <a:ext cx="1062037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dirty="0">
                <a:latin typeface="Aharoni" charset="0"/>
                <a:ea typeface="华文新魏" pitchFamily="2" charset="-122"/>
              </a:rPr>
              <a:t>Advice:</a:t>
            </a:r>
          </a:p>
        </p:txBody>
      </p:sp>
      <p:sp>
        <p:nvSpPr>
          <p:cNvPr id="20489" name="Line 12"/>
          <p:cNvSpPr/>
          <p:nvPr/>
        </p:nvSpPr>
        <p:spPr>
          <a:xfrm>
            <a:off x="2178685" y="3418205"/>
            <a:ext cx="5760720" cy="1270"/>
          </a:xfrm>
          <a:prstGeom prst="line">
            <a:avLst/>
          </a:prstGeom>
          <a:ln w="254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490" name="Line 13"/>
          <p:cNvSpPr/>
          <p:nvPr/>
        </p:nvSpPr>
        <p:spPr>
          <a:xfrm>
            <a:off x="2434590" y="4067175"/>
            <a:ext cx="5306060" cy="52705"/>
          </a:xfrm>
          <a:prstGeom prst="line">
            <a:avLst/>
          </a:prstGeom>
          <a:ln w="254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491" name="Line 14"/>
          <p:cNvSpPr/>
          <p:nvPr/>
        </p:nvSpPr>
        <p:spPr>
          <a:xfrm flipV="1">
            <a:off x="1763713" y="5311775"/>
            <a:ext cx="6048375" cy="0"/>
          </a:xfrm>
          <a:prstGeom prst="line">
            <a:avLst/>
          </a:prstGeom>
          <a:ln w="254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492" name="Line 15"/>
          <p:cNvSpPr/>
          <p:nvPr/>
        </p:nvSpPr>
        <p:spPr>
          <a:xfrm flipV="1">
            <a:off x="1639887" y="6214366"/>
            <a:ext cx="6103938" cy="23812"/>
          </a:xfrm>
          <a:prstGeom prst="line">
            <a:avLst/>
          </a:prstGeom>
          <a:ln w="254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493" name="Line 16"/>
          <p:cNvSpPr/>
          <p:nvPr/>
        </p:nvSpPr>
        <p:spPr>
          <a:xfrm flipV="1">
            <a:off x="2555875" y="4664075"/>
            <a:ext cx="5184775" cy="0"/>
          </a:xfrm>
          <a:prstGeom prst="line">
            <a:avLst/>
          </a:prstGeom>
          <a:ln w="254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494" name="Line 17"/>
          <p:cNvSpPr/>
          <p:nvPr/>
        </p:nvSpPr>
        <p:spPr>
          <a:xfrm>
            <a:off x="2844800" y="2863850"/>
            <a:ext cx="4899025" cy="3175"/>
          </a:xfrm>
          <a:prstGeom prst="line">
            <a:avLst/>
          </a:prstGeom>
          <a:ln w="254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495" name="Text Box 18"/>
          <p:cNvSpPr txBox="1"/>
          <p:nvPr/>
        </p:nvSpPr>
        <p:spPr>
          <a:xfrm>
            <a:off x="2798763" y="1136650"/>
            <a:ext cx="561657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latin typeface="Aharoni" charset="0"/>
                <a:ea typeface="宋体" panose="02010600030101010101" pitchFamily="2" charset="-122"/>
              </a:rPr>
              <a:t>Medical Record</a:t>
            </a:r>
          </a:p>
        </p:txBody>
      </p:sp>
      <p:sp>
        <p:nvSpPr>
          <p:cNvPr id="20496" name="Text Box 19"/>
          <p:cNvSpPr txBox="1"/>
          <p:nvPr/>
        </p:nvSpPr>
        <p:spPr>
          <a:xfrm>
            <a:off x="1692275" y="1625918"/>
            <a:ext cx="597535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dirty="0">
                <a:latin typeface="Cooper Black" pitchFamily="18" charset="0"/>
                <a:ea typeface="宋体" panose="02010600030101010101" pitchFamily="2" charset="-122"/>
              </a:rPr>
              <a:t>Name:________  Age: ______ Sex: ______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7" name="Text Box 20"/>
          <p:cNvSpPr txBox="1"/>
          <p:nvPr/>
        </p:nvSpPr>
        <p:spPr>
          <a:xfrm>
            <a:off x="1483043" y="2487613"/>
            <a:ext cx="993775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dirty="0">
                <a:latin typeface="Aharoni" charset="0"/>
                <a:ea typeface="华文新魏" pitchFamily="2" charset="-122"/>
              </a:rPr>
              <a:t>Illness</a:t>
            </a:r>
            <a:r>
              <a:rPr lang="zh-CN" altLang="en-US" sz="2000" dirty="0">
                <a:latin typeface="Aharoni" charset="0"/>
                <a:ea typeface="华文新魏" pitchFamily="2" charset="-122"/>
              </a:rPr>
              <a:t>:</a:t>
            </a:r>
          </a:p>
        </p:txBody>
      </p:sp>
      <p:sp>
        <p:nvSpPr>
          <p:cNvPr id="20498" name="Text Box 21"/>
          <p:cNvSpPr txBox="1"/>
          <p:nvPr/>
        </p:nvSpPr>
        <p:spPr>
          <a:xfrm>
            <a:off x="6204268" y="1196975"/>
            <a:ext cx="1592262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（病历卡）</a:t>
            </a:r>
          </a:p>
        </p:txBody>
      </p:sp>
      <p:sp>
        <p:nvSpPr>
          <p:cNvPr id="20499" name="Text Box 22"/>
          <p:cNvSpPr txBox="1"/>
          <p:nvPr/>
        </p:nvSpPr>
        <p:spPr>
          <a:xfrm>
            <a:off x="1291908" y="2818130"/>
            <a:ext cx="1592262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（病症）</a:t>
            </a:r>
          </a:p>
        </p:txBody>
      </p:sp>
      <p:sp>
        <p:nvSpPr>
          <p:cNvPr id="20500" name="Text Box 24"/>
          <p:cNvSpPr txBox="1"/>
          <p:nvPr/>
        </p:nvSpPr>
        <p:spPr>
          <a:xfrm>
            <a:off x="1331913" y="3933825"/>
            <a:ext cx="152082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（建议）</a:t>
            </a:r>
          </a:p>
        </p:txBody>
      </p:sp>
      <p:sp>
        <p:nvSpPr>
          <p:cNvPr id="20501" name="Text Box 26"/>
          <p:cNvSpPr txBox="1"/>
          <p:nvPr/>
        </p:nvSpPr>
        <p:spPr>
          <a:xfrm>
            <a:off x="2686050" y="1534795"/>
            <a:ext cx="18351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Mike</a:t>
            </a:r>
          </a:p>
        </p:txBody>
      </p:sp>
      <p:sp>
        <p:nvSpPr>
          <p:cNvPr id="20502" name="Text Box 28"/>
          <p:cNvSpPr txBox="1"/>
          <p:nvPr/>
        </p:nvSpPr>
        <p:spPr>
          <a:xfrm>
            <a:off x="4521200" y="1534795"/>
            <a:ext cx="8674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11</a:t>
            </a:r>
          </a:p>
        </p:txBody>
      </p:sp>
      <p:sp>
        <p:nvSpPr>
          <p:cNvPr id="20503" name="Text Box 29"/>
          <p:cNvSpPr txBox="1"/>
          <p:nvPr/>
        </p:nvSpPr>
        <p:spPr>
          <a:xfrm>
            <a:off x="5832475" y="1547421"/>
            <a:ext cx="18351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male</a:t>
            </a:r>
          </a:p>
        </p:txBody>
      </p:sp>
      <p:sp>
        <p:nvSpPr>
          <p:cNvPr id="25631" name="Text Box 31"/>
          <p:cNvSpPr txBox="1"/>
          <p:nvPr/>
        </p:nvSpPr>
        <p:spPr>
          <a:xfrm>
            <a:off x="2844800" y="2927350"/>
            <a:ext cx="369887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a toothache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32" name="Text Box 32"/>
          <p:cNvSpPr txBox="1"/>
          <p:nvPr/>
        </p:nvSpPr>
        <p:spPr>
          <a:xfrm>
            <a:off x="2986088" y="4152900"/>
            <a:ext cx="6408737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 eat too many sweets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33" name="Text Box 33"/>
          <p:cNvSpPr txBox="1"/>
          <p:nvPr/>
        </p:nvSpPr>
        <p:spPr>
          <a:xfrm>
            <a:off x="2756217" y="4878705"/>
            <a:ext cx="5416233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brush </a:t>
            </a:r>
            <a:r>
              <a:rPr lang="en-US" altLang="zh-CN" sz="2800" b="1" dirty="0" smtClean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his </a:t>
            </a:r>
            <a:r>
              <a:rPr lang="zh-CN" altLang="en-US" sz="2800" b="1" dirty="0" smtClean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teeth </a:t>
            </a:r>
            <a:endParaRPr lang="en-US" altLang="zh-CN" sz="2800" b="1" dirty="0" smtClean="0">
              <a:solidFill>
                <a:srgbClr val="800000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 smtClean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in </a:t>
            </a:r>
            <a:r>
              <a:rPr lang="zh-CN" altLang="en-US" sz="28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the morning </a:t>
            </a:r>
            <a:r>
              <a:rPr lang="zh-CN" altLang="en-US" sz="2800" b="1" dirty="0" smtClean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and </a:t>
            </a:r>
            <a:endParaRPr lang="en-US" altLang="zh-CN" sz="2800" b="1" dirty="0" smtClean="0">
              <a:solidFill>
                <a:srgbClr val="800000"/>
              </a:solidFill>
              <a:latin typeface="Trebuchet MS" panose="020B0603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 smtClean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before </a:t>
            </a:r>
            <a:r>
              <a:rPr lang="zh-CN" altLang="en-US" sz="28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bedtime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34" name="Text Box 34"/>
          <p:cNvSpPr txBox="1"/>
          <p:nvPr/>
        </p:nvSpPr>
        <p:spPr>
          <a:xfrm>
            <a:off x="2636838" y="2349500"/>
            <a:ext cx="4960937" cy="53022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at's wrong with Mike?</a:t>
            </a:r>
          </a:p>
        </p:txBody>
      </p:sp>
      <p:sp>
        <p:nvSpPr>
          <p:cNvPr id="25635" name="Text Box 35"/>
          <p:cNvSpPr txBox="1"/>
          <p:nvPr/>
        </p:nvSpPr>
        <p:spPr>
          <a:xfrm>
            <a:off x="2484438" y="2420938"/>
            <a:ext cx="6910387" cy="53022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 does he have a toothache?</a:t>
            </a:r>
          </a:p>
        </p:txBody>
      </p:sp>
      <p:sp>
        <p:nvSpPr>
          <p:cNvPr id="25636" name="Text Box 36"/>
          <p:cNvSpPr txBox="1"/>
          <p:nvPr/>
        </p:nvSpPr>
        <p:spPr>
          <a:xfrm>
            <a:off x="2628900" y="3575050"/>
            <a:ext cx="3914775" cy="52451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at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should 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do ?</a:t>
            </a:r>
          </a:p>
        </p:txBody>
      </p:sp>
      <p:pic>
        <p:nvPicPr>
          <p:cNvPr id="25637" name="Picture 37" descr="QQ截图201502052222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613" y="4418013"/>
            <a:ext cx="1547812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38" name="Picture 38" descr="QQ截图201502052218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225" y="2867025"/>
            <a:ext cx="1649413" cy="136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39" name="勾_3 993"/>
          <p:cNvSpPr/>
          <p:nvPr/>
        </p:nvSpPr>
        <p:spPr>
          <a:xfrm>
            <a:off x="8328025" y="5138738"/>
            <a:ext cx="650875" cy="504825"/>
          </a:xfrm>
          <a:custGeom>
            <a:avLst/>
            <a:gdLst/>
            <a:ahLst/>
            <a:cxnLst>
              <a:cxn ang="0">
                <a:pos x="311498725" y="7462340"/>
              </a:cxn>
              <a:cxn ang="0">
                <a:pos x="278516591" y="23354290"/>
              </a:cxn>
              <a:cxn ang="0">
                <a:pos x="246450469" y="41319443"/>
              </a:cxn>
              <a:cxn ang="0">
                <a:pos x="215529599" y="61218767"/>
              </a:cxn>
              <a:cxn ang="0">
                <a:pos x="186211987" y="83191294"/>
              </a:cxn>
              <a:cxn ang="0">
                <a:pos x="158726876" y="105716600"/>
              </a:cxn>
              <a:cxn ang="0">
                <a:pos x="136051540" y="128518482"/>
              </a:cxn>
              <a:cxn ang="0">
                <a:pos x="117041204" y="150767213"/>
              </a:cxn>
              <a:cxn ang="0">
                <a:pos x="102153395" y="172878028"/>
              </a:cxn>
              <a:cxn ang="0">
                <a:pos x="85891092" y="179649300"/>
              </a:cxn>
              <a:cxn ang="0">
                <a:pos x="74439042" y="185038808"/>
              </a:cxn>
              <a:cxn ang="0">
                <a:pos x="68254773" y="184762233"/>
              </a:cxn>
              <a:cxn ang="0">
                <a:pos x="63903003" y="176332622"/>
              </a:cxn>
              <a:cxn ang="0">
                <a:pos x="54970222" y="162790078"/>
              </a:cxn>
              <a:cxn ang="0">
                <a:pos x="46724689" y="150352721"/>
              </a:cxn>
              <a:cxn ang="0">
                <a:pos x="39166403" y="139988196"/>
              </a:cxn>
              <a:cxn ang="0">
                <a:pos x="32066123" y="131696872"/>
              </a:cxn>
              <a:cxn ang="0">
                <a:pos x="25423848" y="125340092"/>
              </a:cxn>
              <a:cxn ang="0">
                <a:pos x="19697583" y="120641279"/>
              </a:cxn>
              <a:cxn ang="0">
                <a:pos x="13284550" y="117186685"/>
              </a:cxn>
              <a:cxn ang="0">
                <a:pos x="6642275" y="114975567"/>
              </a:cxn>
              <a:cxn ang="0">
                <a:pos x="0" y="114008295"/>
              </a:cxn>
              <a:cxn ang="0">
                <a:pos x="8703539" y="109171566"/>
              </a:cxn>
              <a:cxn ang="0">
                <a:pos x="17636320" y="105716600"/>
              </a:cxn>
              <a:cxn ang="0">
                <a:pos x="24965842" y="103920345"/>
              </a:cxn>
              <a:cxn ang="0">
                <a:pos x="32524128" y="103090990"/>
              </a:cxn>
              <a:cxn ang="0">
                <a:pos x="42144156" y="105163821"/>
              </a:cxn>
              <a:cxn ang="0">
                <a:pos x="52908959" y="111382685"/>
              </a:cxn>
              <a:cxn ang="0">
                <a:pos x="63444998" y="121332347"/>
              </a:cxn>
              <a:cxn ang="0">
                <a:pos x="74897048" y="135428042"/>
              </a:cxn>
              <a:cxn ang="0">
                <a:pos x="93678620" y="135704246"/>
              </a:cxn>
              <a:cxn ang="0">
                <a:pos x="116124715" y="113731719"/>
              </a:cxn>
              <a:cxn ang="0">
                <a:pos x="140861793" y="92450260"/>
              </a:cxn>
              <a:cxn ang="0">
                <a:pos x="167659657" y="72412648"/>
              </a:cxn>
              <a:cxn ang="0">
                <a:pos x="196748026" y="53203648"/>
              </a:cxn>
              <a:cxn ang="0">
                <a:pos x="226523643" y="35791646"/>
              </a:cxn>
              <a:cxn ang="0">
                <a:pos x="257444513" y="19899696"/>
              </a:cxn>
              <a:cxn ang="0">
                <a:pos x="288594625" y="6080576"/>
              </a:cxn>
            </a:cxnLst>
            <a:rect l="0" t="0" r="0" b="0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40" name="Text Box 40"/>
          <p:cNvSpPr txBox="1"/>
          <p:nvPr/>
        </p:nvSpPr>
        <p:spPr>
          <a:xfrm>
            <a:off x="8172450" y="2709863"/>
            <a:ext cx="484188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25641" name="Text Box 41"/>
          <p:cNvSpPr txBox="1"/>
          <p:nvPr/>
        </p:nvSpPr>
        <p:spPr>
          <a:xfrm>
            <a:off x="1376363" y="4159250"/>
            <a:ext cx="280670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shouldn't </a:t>
            </a:r>
          </a:p>
        </p:txBody>
      </p:sp>
      <p:sp>
        <p:nvSpPr>
          <p:cNvPr id="43" name="矩形 42"/>
          <p:cNvSpPr/>
          <p:nvPr/>
        </p:nvSpPr>
        <p:spPr bwMode="auto">
          <a:xfrm>
            <a:off x="285750" y="161925"/>
            <a:ext cx="3962400" cy="61912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>
            <a:noAutofit/>
          </a:bodyPr>
          <a:lstStyle/>
          <a:p>
            <a:pPr lvl="0" algn="ctr" fontAlgn="base">
              <a:buClrTx/>
              <a:buSzTx/>
              <a:buFont typeface="Arial" panose="020B0604020202020204" pitchFamily="34" charset="0"/>
              <a:defRPr/>
            </a:pPr>
            <a:r>
              <a:rPr lang="en-US" altLang="zh-CN" sz="3200" b="1" strike="noStrike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黑体" panose="02010600030101010101" pitchFamily="49" charset="-122"/>
                <a:cs typeface="Arial" panose="020B0604020202020204" pitchFamily="34" charset="0"/>
                <a:sym typeface="+mn-ea"/>
              </a:rPr>
              <a:t>Read and complete</a:t>
            </a:r>
          </a:p>
        </p:txBody>
      </p:sp>
      <p:sp>
        <p:nvSpPr>
          <p:cNvPr id="44" name="Text Box 41"/>
          <p:cNvSpPr txBox="1"/>
          <p:nvPr/>
        </p:nvSpPr>
        <p:spPr>
          <a:xfrm>
            <a:off x="1441450" y="4878388"/>
            <a:ext cx="2806700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should</a:t>
            </a:r>
          </a:p>
        </p:txBody>
      </p:sp>
      <p:sp>
        <p:nvSpPr>
          <p:cNvPr id="20517" name="文本框 2"/>
          <p:cNvSpPr txBox="1"/>
          <p:nvPr/>
        </p:nvSpPr>
        <p:spPr>
          <a:xfrm>
            <a:off x="4679950" y="333375"/>
            <a:ext cx="3314700" cy="398463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89A4A7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zh-CN" sz="2000">
                <a:latin typeface="微软雅黑" panose="020B0503020204020204" charset="-122"/>
                <a:ea typeface="微软雅黑" panose="020B0503020204020204" charset="-122"/>
              </a:rPr>
              <a:t>自读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P37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，完成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Mike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病历卡</a:t>
            </a:r>
          </a:p>
        </p:txBody>
      </p:sp>
      <p:sp>
        <p:nvSpPr>
          <p:cNvPr id="2" name="Text Box 20"/>
          <p:cNvSpPr txBox="1"/>
          <p:nvPr/>
        </p:nvSpPr>
        <p:spPr>
          <a:xfrm>
            <a:off x="1483043" y="2088833"/>
            <a:ext cx="114554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dirty="0">
                <a:latin typeface="Aharoni" charset="0"/>
                <a:ea typeface="华文新魏" pitchFamily="2" charset="-122"/>
              </a:rPr>
              <a:t>feeling </a:t>
            </a:r>
            <a:r>
              <a:rPr lang="zh-CN" altLang="en-US" sz="2000" dirty="0">
                <a:latin typeface="Aharoni" charset="0"/>
                <a:ea typeface="华文新魏" pitchFamily="2" charset="-122"/>
              </a:rPr>
              <a:t>:</a:t>
            </a:r>
          </a:p>
        </p:txBody>
      </p:sp>
      <p:sp>
        <p:nvSpPr>
          <p:cNvPr id="3" name="Line 12"/>
          <p:cNvSpPr/>
          <p:nvPr/>
        </p:nvSpPr>
        <p:spPr>
          <a:xfrm>
            <a:off x="2636520" y="2419985"/>
            <a:ext cx="5302885" cy="1270"/>
          </a:xfrm>
          <a:prstGeom prst="line">
            <a:avLst/>
          </a:prstGeom>
          <a:ln w="25400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" name="Text Box 31"/>
          <p:cNvSpPr txBox="1"/>
          <p:nvPr/>
        </p:nvSpPr>
        <p:spPr>
          <a:xfrm>
            <a:off x="2799080" y="1965960"/>
            <a:ext cx="36988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800000"/>
                </a:solidFill>
                <a:latin typeface="Trebuchet MS" panose="020B0603020202020204" pitchFamily="34" charset="0"/>
                <a:ea typeface="宋体" panose="02010600030101010101" pitchFamily="2" charset="-122"/>
              </a:rPr>
              <a:t>can't eat anything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1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1" grpId="0" bldLvl="0"/>
      <p:bldP spid="25632" grpId="0" bldLvl="0"/>
      <p:bldP spid="25633" grpId="0" bldLvl="0"/>
      <p:bldP spid="25634" grpId="0" bldLvl="0" animBg="1"/>
      <p:bldP spid="25634" grpId="1" bldLvl="0" animBg="1"/>
      <p:bldP spid="25635" grpId="0" bldLvl="0" animBg="1"/>
      <p:bldP spid="25635" grpId="1" bldLvl="0" animBg="1"/>
      <p:bldP spid="25636" grpId="0" bldLvl="0" animBg="1"/>
      <p:bldP spid="25640" grpId="0" bldLvl="0"/>
      <p:bldP spid="25641" grpId="0" bldLvl="0"/>
      <p:bldP spid="44" grpId="0" bldLvl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图2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7275" y="4330700"/>
            <a:ext cx="4025900" cy="259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" name="Picture 3" descr="课文2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95425"/>
            <a:ext cx="8496300" cy="321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Text Box 4"/>
          <p:cNvSpPr txBox="1"/>
          <p:nvPr/>
        </p:nvSpPr>
        <p:spPr>
          <a:xfrm>
            <a:off x="5286375" y="2038350"/>
            <a:ext cx="1500188" cy="4619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anything 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!</a:t>
            </a:r>
          </a:p>
        </p:txBody>
      </p:sp>
      <p:sp>
        <p:nvSpPr>
          <p:cNvPr id="24580" name="Text Box 5"/>
          <p:cNvSpPr txBox="1"/>
          <p:nvPr/>
        </p:nvSpPr>
        <p:spPr>
          <a:xfrm>
            <a:off x="0" y="1000125"/>
            <a:ext cx="7777163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Mike has a toothache. He goes to see the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dentist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24581" name="Picture 8" descr="202849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5157788"/>
            <a:ext cx="1417638" cy="1700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Picture 9" descr="202849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29375" y="-285750"/>
            <a:ext cx="1417638" cy="1700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Picture 10" descr="202849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34388" y="0"/>
            <a:ext cx="1417637" cy="1700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11" descr="202849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97763" y="-215900"/>
            <a:ext cx="1417637" cy="170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 19" descr="纹理"/>
          <p:cNvSpPr>
            <a:spLocks noChangeArrowheads="1"/>
          </p:cNvSpPr>
          <p:nvPr/>
        </p:nvSpPr>
        <p:spPr bwMode="auto">
          <a:xfrm>
            <a:off x="285750" y="285750"/>
            <a:ext cx="3857625" cy="576263"/>
          </a:xfrm>
          <a:prstGeom prst="rect">
            <a:avLst/>
          </a:prstGeom>
          <a:blipFill dpi="0" rotWithShape="0">
            <a:blip r:embed="rId21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黑体" panose="02010600030101010101" pitchFamily="49" charset="-122"/>
                <a:cs typeface="Arial" panose="020B0604020202020204" pitchFamily="34" charset="0"/>
              </a:rPr>
              <a:t>Read and imitate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黑体" panose="02010600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586" name="AutoShape 15"/>
          <p:cNvSpPr/>
          <p:nvPr/>
        </p:nvSpPr>
        <p:spPr>
          <a:xfrm>
            <a:off x="2309813" y="1414463"/>
            <a:ext cx="144462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7" name="AutoShape 15"/>
          <p:cNvSpPr/>
          <p:nvPr/>
        </p:nvSpPr>
        <p:spPr>
          <a:xfrm>
            <a:off x="6624638" y="1398588"/>
            <a:ext cx="144462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8" name="AutoShape 15"/>
          <p:cNvSpPr/>
          <p:nvPr/>
        </p:nvSpPr>
        <p:spPr>
          <a:xfrm>
            <a:off x="1706563" y="2017713"/>
            <a:ext cx="144462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9" name="AutoShape 15"/>
          <p:cNvSpPr/>
          <p:nvPr/>
        </p:nvSpPr>
        <p:spPr>
          <a:xfrm>
            <a:off x="2998788" y="2398713"/>
            <a:ext cx="144462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0" name="AutoShape 15"/>
          <p:cNvSpPr/>
          <p:nvPr/>
        </p:nvSpPr>
        <p:spPr>
          <a:xfrm>
            <a:off x="4356100" y="2398713"/>
            <a:ext cx="144463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1" name="AutoShape 15"/>
          <p:cNvSpPr/>
          <p:nvPr/>
        </p:nvSpPr>
        <p:spPr>
          <a:xfrm>
            <a:off x="5024438" y="2398713"/>
            <a:ext cx="144462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Text Box 62"/>
          <p:cNvSpPr txBox="1">
            <a:spLocks noChangeArrowheads="1"/>
          </p:cNvSpPr>
          <p:nvPr/>
        </p:nvSpPr>
        <p:spPr bwMode="auto">
          <a:xfrm rot="10800000">
            <a:off x="2908300" y="2541588"/>
            <a:ext cx="746125" cy="6397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3600" b="1" i="0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⌒</a:t>
            </a:r>
          </a:p>
        </p:txBody>
      </p:sp>
      <p:sp>
        <p:nvSpPr>
          <p:cNvPr id="24593" name="AutoShape 15"/>
          <p:cNvSpPr/>
          <p:nvPr/>
        </p:nvSpPr>
        <p:spPr>
          <a:xfrm>
            <a:off x="4211638" y="2881313"/>
            <a:ext cx="144462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4" name="AutoShape 15"/>
          <p:cNvSpPr/>
          <p:nvPr/>
        </p:nvSpPr>
        <p:spPr>
          <a:xfrm>
            <a:off x="3913188" y="3713163"/>
            <a:ext cx="144462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5" name="AutoShape 15"/>
          <p:cNvSpPr/>
          <p:nvPr/>
        </p:nvSpPr>
        <p:spPr>
          <a:xfrm>
            <a:off x="5024438" y="4216400"/>
            <a:ext cx="144462" cy="142875"/>
          </a:xfrm>
          <a:prstGeom prst="flowChartConnector">
            <a:avLst/>
          </a:prstGeom>
          <a:solidFill>
            <a:srgbClr val="FF6600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U4Stor0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91015" y="1425575"/>
            <a:ext cx="274955" cy="274955"/>
          </a:xfrm>
          <a:prstGeom prst="rect">
            <a:avLst/>
          </a:prstGeom>
        </p:spPr>
      </p:pic>
      <p:pic>
        <p:nvPicPr>
          <p:cNvPr id="4" name="U4Stor10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91015" y="1763395"/>
            <a:ext cx="274955" cy="274955"/>
          </a:xfrm>
          <a:prstGeom prst="rect">
            <a:avLst/>
          </a:prstGeom>
        </p:spPr>
      </p:pic>
      <p:pic>
        <p:nvPicPr>
          <p:cNvPr id="5" name="U4Stor11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91015" y="2082800"/>
            <a:ext cx="274955" cy="274955"/>
          </a:xfrm>
          <a:prstGeom prst="rect">
            <a:avLst/>
          </a:prstGeom>
        </p:spPr>
      </p:pic>
      <p:pic>
        <p:nvPicPr>
          <p:cNvPr id="6" name="U4Stor12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91015" y="2442845"/>
            <a:ext cx="274955" cy="274955"/>
          </a:xfrm>
          <a:prstGeom prst="rect">
            <a:avLst/>
          </a:prstGeom>
        </p:spPr>
      </p:pic>
      <p:pic>
        <p:nvPicPr>
          <p:cNvPr id="7" name="U4Stor13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56395" y="2724785"/>
            <a:ext cx="274955" cy="274955"/>
          </a:xfrm>
          <a:prstGeom prst="rect">
            <a:avLst/>
          </a:prstGeom>
        </p:spPr>
      </p:pic>
      <p:pic>
        <p:nvPicPr>
          <p:cNvPr id="8" name="U4Stor14">
            <a:hlinkClick r:id="" action="ppaction://media"/>
          </p:cNvPr>
          <p:cNvPicPr/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29420" y="3122295"/>
            <a:ext cx="274955" cy="274955"/>
          </a:xfrm>
          <a:prstGeom prst="rect">
            <a:avLst/>
          </a:prstGeom>
        </p:spPr>
      </p:pic>
      <p:pic>
        <p:nvPicPr>
          <p:cNvPr id="9" name="U4Stor15">
            <a:hlinkClick r:id="" action="ppaction://media"/>
          </p:cNvPr>
          <p:cNvPicPr/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29420" y="3438525"/>
            <a:ext cx="274955" cy="274955"/>
          </a:xfrm>
          <a:prstGeom prst="rect">
            <a:avLst/>
          </a:prstGeom>
        </p:spPr>
      </p:pic>
      <p:pic>
        <p:nvPicPr>
          <p:cNvPr id="18" name="U4Stor16">
            <a:hlinkClick r:id="" action="ppaction://media"/>
          </p:cNvPr>
          <p:cNvPicPr/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56395" y="3803015"/>
            <a:ext cx="274955" cy="27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2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4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2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1" dur="25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5" dur="82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9" dur="26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4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4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43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4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4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4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4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482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21505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endParaRPr lang="zh-CN" altLang="en-US" dirty="0"/>
          </a:p>
        </p:txBody>
      </p:sp>
      <p:grpSp>
        <p:nvGrpSpPr>
          <p:cNvPr id="22530" name="组合 21506"/>
          <p:cNvGrpSpPr>
            <a:grpSpLocks noChangeAspect="1"/>
          </p:cNvGrpSpPr>
          <p:nvPr/>
        </p:nvGrpSpPr>
        <p:grpSpPr>
          <a:xfrm>
            <a:off x="0" y="0"/>
            <a:ext cx="9144000" cy="1066800"/>
            <a:chOff x="0" y="0"/>
            <a:chExt cx="5760" cy="672"/>
          </a:xfrm>
        </p:grpSpPr>
        <p:grpSp>
          <p:nvGrpSpPr>
            <p:cNvPr id="22531" name="组合 21507"/>
            <p:cNvGrpSpPr>
              <a:grpSpLocks noChangeAspect="1"/>
            </p:cNvGrpSpPr>
            <p:nvPr/>
          </p:nvGrpSpPr>
          <p:grpSpPr>
            <a:xfrm>
              <a:off x="0" y="0"/>
              <a:ext cx="5760" cy="672"/>
              <a:chOff x="0" y="0"/>
              <a:chExt cx="5760" cy="672"/>
            </a:xfrm>
          </p:grpSpPr>
          <p:pic>
            <p:nvPicPr>
              <p:cNvPr id="22532" name="图片 21508" descr="MD6R864P[@P37_U6V2VBBNA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5760" cy="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533" name="图片 21509" descr="ZTGDX4K3K3THR04DWC7F)SI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8" y="288"/>
                <a:ext cx="2208" cy="3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2534" name="图片 21510" descr="ZTGDX4K3K3THR04DWC7F)S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" y="336"/>
              <a:ext cx="816" cy="22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2535" name="图片 21511" descr="18_看图王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6988" y="1246188"/>
            <a:ext cx="1573212" cy="163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6" name="文本框 21512"/>
          <p:cNvSpPr txBox="1"/>
          <p:nvPr/>
        </p:nvSpPr>
        <p:spPr>
          <a:xfrm>
            <a:off x="1666875" y="1023938"/>
            <a:ext cx="11017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rgbClr val="0066FF"/>
                </a:solidFill>
                <a:latin typeface="Comic Sans MS" panose="030F0702030302020204" charset="0"/>
                <a:ea typeface="宋体" panose="02010600030101010101" pitchFamily="2" charset="-122"/>
              </a:rPr>
              <a:t>Mike</a:t>
            </a:r>
          </a:p>
        </p:txBody>
      </p:sp>
      <p:sp>
        <p:nvSpPr>
          <p:cNvPr id="22537" name="文本框 21513"/>
          <p:cNvSpPr txBox="1"/>
          <p:nvPr/>
        </p:nvSpPr>
        <p:spPr>
          <a:xfrm>
            <a:off x="1755775" y="1552575"/>
            <a:ext cx="7258050" cy="2501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latin typeface="Comic Sans MS" panose="030F0702030302020204" charset="0"/>
                <a:ea typeface="宋体" panose="02010600030101010101" pitchFamily="2" charset="-122"/>
              </a:rPr>
              <a:t>I have a __________. I can't ____________.   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Comic Sans MS" panose="030F0702030302020204" charset="0"/>
                <a:ea typeface="宋体" panose="02010600030101010101" pitchFamily="2" charset="-122"/>
              </a:rPr>
              <a:t>I have to go to see the ________. I know that I shouldn't ____________________.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Comic Sans MS" panose="030F0702030302020204" charset="0"/>
                <a:ea typeface="宋体" panose="02010600030101010101" pitchFamily="2" charset="-122"/>
              </a:rPr>
              <a:t>I should _____________________________</a:t>
            </a:r>
          </a:p>
          <a:p>
            <a:pPr>
              <a:lnSpc>
                <a:spcPct val="110000"/>
              </a:lnSpc>
            </a:pPr>
            <a:r>
              <a:rPr lang="zh-CN" altLang="en-US" sz="2400" b="1" dirty="0">
                <a:latin typeface="Comic Sans MS" panose="030F0702030302020204" charset="0"/>
                <a:ea typeface="宋体" panose="02010600030101010101" pitchFamily="2" charset="-122"/>
              </a:rPr>
              <a:t>____________________. Oh! Goodbye! My dear sweets! I can do it well！</a:t>
            </a:r>
          </a:p>
        </p:txBody>
      </p:sp>
      <p:pic>
        <p:nvPicPr>
          <p:cNvPr id="22538" name="图片 21514" descr="C3C9@))VO])3A3QRNU(~RDV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" y="5046663"/>
            <a:ext cx="1362075" cy="1201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9" name="矩形 21515"/>
          <p:cNvSpPr/>
          <p:nvPr/>
        </p:nvSpPr>
        <p:spPr>
          <a:xfrm>
            <a:off x="1676400" y="4572000"/>
            <a:ext cx="7315200" cy="533400"/>
          </a:xfrm>
          <a:prstGeom prst="rect">
            <a:avLst/>
          </a:prstGeom>
          <a:solidFill>
            <a:schemeClr val="bg2">
              <a:alpha val="26999"/>
            </a:schemeClr>
          </a:solidFill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0" name="文本框 21516"/>
          <p:cNvSpPr txBox="1"/>
          <p:nvPr/>
        </p:nvSpPr>
        <p:spPr>
          <a:xfrm>
            <a:off x="2209800" y="4589463"/>
            <a:ext cx="6305550" cy="4873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Comic Sans MS" panose="030F0702030302020204" charset="0"/>
                <a:ea typeface="宋体" panose="02010600030101010101" pitchFamily="2" charset="-122"/>
              </a:rPr>
              <a:t> Helen, Su Hai, Liu tao, Wang Bing</a:t>
            </a:r>
          </a:p>
        </p:txBody>
      </p:sp>
      <p:sp>
        <p:nvSpPr>
          <p:cNvPr id="22541" name="任意多边形 21517"/>
          <p:cNvSpPr/>
          <p:nvPr/>
        </p:nvSpPr>
        <p:spPr>
          <a:xfrm>
            <a:off x="1828800" y="4648200"/>
            <a:ext cx="381000" cy="381000"/>
          </a:xfrm>
          <a:custGeom>
            <a:avLst/>
            <a:gdLst/>
            <a:ahLst/>
            <a:cxnLst>
              <a:cxn ang="270">
                <a:pos x="10860" y="2187"/>
              </a:cxn>
              <a:cxn ang="180">
                <a:pos x="2928" y="10800"/>
              </a:cxn>
              <a:cxn ang="90">
                <a:pos x="10860" y="21600"/>
              </a:cxn>
              <a:cxn ang="0">
                <a:pos x="18672" y="10800"/>
              </a:cxn>
            </a:cxnLst>
            <a:rect l="0" t="0" r="0" b="0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2857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2" name="矩形 21518"/>
          <p:cNvSpPr/>
          <p:nvPr/>
        </p:nvSpPr>
        <p:spPr>
          <a:xfrm>
            <a:off x="1666875" y="5105400"/>
            <a:ext cx="7315200" cy="1600200"/>
          </a:xfrm>
          <a:prstGeom prst="rect">
            <a:avLst/>
          </a:prstGeom>
          <a:solidFill>
            <a:schemeClr val="bg2">
              <a:alpha val="26999"/>
            </a:schemeClr>
          </a:solidFill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3" name="文本框 21519"/>
          <p:cNvSpPr txBox="1"/>
          <p:nvPr/>
        </p:nvSpPr>
        <p:spPr>
          <a:xfrm>
            <a:off x="1638300" y="5128418"/>
            <a:ext cx="7189789" cy="1200329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0066FF"/>
                </a:solidFill>
                <a:latin typeface="Comic Sans MS" panose="030F0702030302020204" charset="0"/>
                <a:ea typeface="宋体" panose="02010600030101010101" pitchFamily="2" charset="-122"/>
              </a:rPr>
              <a:t>Dad</a:t>
            </a:r>
            <a:r>
              <a:rPr lang="zh-CN" altLang="en-US" sz="2400" b="1" dirty="0">
                <a:latin typeface="Comic Sans MS" panose="030F0702030302020204" charset="0"/>
                <a:ea typeface="宋体" panose="02010600030101010101" pitchFamily="2" charset="-122"/>
              </a:rPr>
              <a:t>: I shouldn't buy so many sweets for you.</a:t>
            </a:r>
          </a:p>
          <a:p>
            <a:r>
              <a:rPr lang="zh-CN" altLang="en-US" sz="2400" b="1" dirty="0">
                <a:solidFill>
                  <a:srgbClr val="0066FF"/>
                </a:solidFill>
                <a:latin typeface="Comic Sans MS" panose="030F0702030302020204" charset="0"/>
                <a:ea typeface="宋体" panose="02010600030101010101" pitchFamily="2" charset="-122"/>
              </a:rPr>
              <a:t>Mum</a:t>
            </a:r>
            <a:r>
              <a:rPr lang="zh-CN" altLang="en-US" sz="2400" b="1" dirty="0">
                <a:latin typeface="Comic Sans MS" panose="030F0702030302020204" charset="0"/>
                <a:ea typeface="宋体" panose="02010600030101010101" pitchFamily="2" charset="-122"/>
              </a:rPr>
              <a:t>: Have a rest, dear. Call you later.</a:t>
            </a:r>
          </a:p>
          <a:p>
            <a:r>
              <a:rPr lang="zh-CN" altLang="en-US" sz="2400" b="1" dirty="0">
                <a:solidFill>
                  <a:srgbClr val="0066FF"/>
                </a:solidFill>
                <a:latin typeface="Comic Sans MS" panose="030F0702030302020204" charset="0"/>
                <a:ea typeface="宋体" panose="02010600030101010101" pitchFamily="2" charset="-122"/>
              </a:rPr>
              <a:t>Liu Tao</a:t>
            </a:r>
            <a:r>
              <a:rPr lang="zh-CN" altLang="en-US" sz="2400" b="1" dirty="0">
                <a:latin typeface="Comic Sans MS" panose="030F0702030302020204" charset="0"/>
                <a:ea typeface="宋体" panose="02010600030101010101" pitchFamily="2" charset="-122"/>
              </a:rPr>
              <a:t>: Take care! Wait you to play football</a:t>
            </a:r>
            <a:r>
              <a:rPr lang="zh-CN" altLang="en-US" sz="2400" b="1" dirty="0" smtClean="0">
                <a:latin typeface="Comic Sans MS" panose="030F0702030302020204" charset="0"/>
                <a:ea typeface="宋体" panose="02010600030101010101" pitchFamily="2" charset="-122"/>
              </a:rPr>
              <a:t>.</a:t>
            </a:r>
            <a:endParaRPr lang="zh-CN" altLang="en-US" sz="2400" b="1" dirty="0">
              <a:latin typeface="Comic Sans MS" panose="030F0702030302020204" charset="0"/>
              <a:ea typeface="宋体" panose="02010600030101010101" pitchFamily="2" charset="-122"/>
            </a:endParaRPr>
          </a:p>
        </p:txBody>
      </p:sp>
      <p:grpSp>
        <p:nvGrpSpPr>
          <p:cNvPr id="21523" name="组合 21522"/>
          <p:cNvGrpSpPr/>
          <p:nvPr/>
        </p:nvGrpSpPr>
        <p:grpSpPr>
          <a:xfrm rot="573549">
            <a:off x="5337175" y="4054475"/>
            <a:ext cx="3505200" cy="2311400"/>
            <a:chOff x="0" y="0"/>
            <a:chExt cx="2160" cy="1408"/>
          </a:xfrm>
        </p:grpSpPr>
        <p:sp>
          <p:nvSpPr>
            <p:cNvPr id="22545" name="Cloud"/>
            <p:cNvSpPr>
              <a:spLocks noChangeAspect="1" noEditPoints="1"/>
            </p:cNvSpPr>
            <p:nvPr/>
          </p:nvSpPr>
          <p:spPr>
            <a:xfrm>
              <a:off x="0" y="0"/>
              <a:ext cx="2160" cy="140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21600 h 21600"/>
              </a:gdLst>
              <a:ahLst/>
              <a:cxnLst>
                <a:cxn ang="0">
                  <a:pos x="7344387" y="133064185"/>
                </a:cxn>
                <a:cxn ang="0">
                  <a:pos x="1183868237" y="265845033"/>
                </a:cxn>
                <a:cxn ang="0">
                  <a:pos x="2147483647" y="133064185"/>
                </a:cxn>
                <a:cxn ang="0">
                  <a:pos x="1183868237" y="15216117"/>
                </a:cxn>
              </a:cxnLst>
              <a:rect l="txL" t="txT" r="txR" b="txB"/>
              <a:pathLst>
                <a:path w="21600" h="2160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3399FF">
                <a:alpha val="90999"/>
              </a:srgbClr>
            </a:solidFill>
            <a:ln w="9525">
              <a:noFill/>
            </a:ln>
            <a:effectLst>
              <a:outerShdw dist="107763" dir="2699999" algn="ctr" rotWithShape="0">
                <a:srgbClr val="808080"/>
              </a:outerShdw>
            </a:effectLst>
          </p:spPr>
          <p:txBody>
            <a:bodyPr anchor="t"/>
            <a:lstStyle/>
            <a:p>
              <a:endParaRPr lang="zh-CN" altLang="en-US" sz="3200" b="1" dirty="0">
                <a:latin typeface="Comic Sans MS" panose="030F0702030302020204" charset="0"/>
                <a:ea typeface="宋体" panose="02010600030101010101" pitchFamily="2" charset="-122"/>
              </a:endParaRPr>
            </a:p>
            <a:p>
              <a:endParaRPr lang="zh-CN" altLang="en-US" sz="3200" b="1" dirty="0">
                <a:latin typeface="Comic Sans MS" panose="030F0702030302020204" charset="0"/>
                <a:ea typeface="迷你简卡通" pitchFamily="1" charset="-122"/>
              </a:endParaRPr>
            </a:p>
          </p:txBody>
        </p:sp>
        <p:sp>
          <p:nvSpPr>
            <p:cNvPr id="22546" name="文本框 21524"/>
            <p:cNvSpPr txBox="1"/>
            <p:nvPr/>
          </p:nvSpPr>
          <p:spPr>
            <a:xfrm>
              <a:off x="286" y="191"/>
              <a:ext cx="1652" cy="9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2400" dirty="0">
                  <a:latin typeface="Arial" panose="020B0604020202020204" pitchFamily="34" charset="0"/>
                  <a:ea typeface="迷你简卡通" pitchFamily="1" charset="-122"/>
                </a:rPr>
                <a:t>请帮助</a:t>
              </a:r>
              <a:r>
                <a:rPr lang="zh-CN" altLang="en-US" sz="2400" dirty="0">
                  <a:latin typeface="Comic Sans MS" panose="030F0702030302020204" charset="0"/>
                  <a:ea typeface="迷你简卡通" pitchFamily="1" charset="-122"/>
                </a:rPr>
                <a:t>Mike</a:t>
              </a:r>
            </a:p>
            <a:p>
              <a:pPr algn="ctr"/>
              <a:r>
                <a:rPr lang="zh-CN" altLang="en-US" sz="2400" dirty="0">
                  <a:latin typeface="Arial" panose="020B0604020202020204" pitchFamily="34" charset="0"/>
                  <a:ea typeface="迷你简卡通" pitchFamily="1" charset="-122"/>
                </a:rPr>
                <a:t>完成微信朋友圈</a:t>
              </a:r>
            </a:p>
            <a:p>
              <a:pPr algn="ctr"/>
              <a:r>
                <a:rPr lang="zh-CN" altLang="en-US" sz="2400" dirty="0">
                  <a:latin typeface="Arial" panose="020B0604020202020204" pitchFamily="34" charset="0"/>
                  <a:ea typeface="迷你简卡通" pitchFamily="1" charset="-122"/>
                </a:rPr>
                <a:t>的更新。同桌可以</a:t>
              </a:r>
            </a:p>
            <a:p>
              <a:pPr algn="ctr"/>
              <a:r>
                <a:rPr lang="zh-CN" altLang="en-US" sz="2400" dirty="0">
                  <a:latin typeface="Arial" panose="020B0604020202020204" pitchFamily="34" charset="0"/>
                  <a:ea typeface="迷你简卡通" pitchFamily="1" charset="-122"/>
                </a:rPr>
                <a:t>讨论哦。</a:t>
              </a:r>
            </a:p>
          </p:txBody>
        </p:sp>
      </p:grpSp>
      <p:sp>
        <p:nvSpPr>
          <p:cNvPr id="21526" name="文本框 21525"/>
          <p:cNvSpPr txBox="1"/>
          <p:nvPr/>
        </p:nvSpPr>
        <p:spPr>
          <a:xfrm>
            <a:off x="3219450" y="1538288"/>
            <a:ext cx="1868488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solidFill>
                  <a:srgbClr val="0066FF"/>
                </a:solidFill>
                <a:latin typeface="Comic Sans MS" panose="030F0702030302020204" charset="0"/>
                <a:ea typeface="宋体" panose="02010600030101010101" pitchFamily="2" charset="-122"/>
              </a:rPr>
              <a:t>toothache</a:t>
            </a:r>
          </a:p>
        </p:txBody>
      </p:sp>
      <p:sp>
        <p:nvSpPr>
          <p:cNvPr id="21527" name="文本框 21526"/>
          <p:cNvSpPr txBox="1"/>
          <p:nvPr/>
        </p:nvSpPr>
        <p:spPr>
          <a:xfrm>
            <a:off x="6564313" y="1511300"/>
            <a:ext cx="2236787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rgbClr val="0066FF"/>
                </a:solidFill>
                <a:latin typeface="Comic Sans MS" panose="030F0702030302020204" charset="0"/>
                <a:ea typeface="宋体" panose="02010600030101010101" pitchFamily="2" charset="-122"/>
              </a:rPr>
              <a:t>eat anything</a:t>
            </a:r>
          </a:p>
        </p:txBody>
      </p:sp>
      <p:sp>
        <p:nvSpPr>
          <p:cNvPr id="21528" name="文本框 21527"/>
          <p:cNvSpPr txBox="1"/>
          <p:nvPr/>
        </p:nvSpPr>
        <p:spPr>
          <a:xfrm>
            <a:off x="5634038" y="1943100"/>
            <a:ext cx="1382712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Comic Sans MS" panose="030F0702030302020204" charset="0"/>
                <a:ea typeface="宋体" panose="02010600030101010101" pitchFamily="2" charset="-122"/>
              </a:rPr>
              <a:t>dentist</a:t>
            </a:r>
          </a:p>
        </p:txBody>
      </p:sp>
      <p:sp>
        <p:nvSpPr>
          <p:cNvPr id="21529" name="文本框 21528"/>
          <p:cNvSpPr txBox="1"/>
          <p:nvPr/>
        </p:nvSpPr>
        <p:spPr>
          <a:xfrm>
            <a:off x="4457700" y="2320925"/>
            <a:ext cx="35687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rgbClr val="0066FF"/>
                </a:solidFill>
                <a:latin typeface="Comic Sans MS" panose="030F0702030302020204" charset="0"/>
                <a:ea typeface="宋体" panose="02010600030101010101" pitchFamily="2" charset="-122"/>
              </a:rPr>
              <a:t>eat too many sweets</a:t>
            </a:r>
          </a:p>
        </p:txBody>
      </p:sp>
      <p:sp>
        <p:nvSpPr>
          <p:cNvPr id="21530" name="文本框 21529"/>
          <p:cNvSpPr txBox="1"/>
          <p:nvPr/>
        </p:nvSpPr>
        <p:spPr>
          <a:xfrm>
            <a:off x="3219450" y="2719388"/>
            <a:ext cx="5202238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rgbClr val="0066FF"/>
                </a:solidFill>
                <a:latin typeface="Comic Sans MS" panose="030F0702030302020204" charset="0"/>
                <a:ea typeface="宋体" panose="02010600030101010101" pitchFamily="2" charset="-122"/>
              </a:rPr>
              <a:t>brush my teeth in the morning</a:t>
            </a:r>
          </a:p>
        </p:txBody>
      </p:sp>
      <p:sp>
        <p:nvSpPr>
          <p:cNvPr id="21531" name="文本框 21530"/>
          <p:cNvSpPr txBox="1"/>
          <p:nvPr/>
        </p:nvSpPr>
        <p:spPr>
          <a:xfrm>
            <a:off x="1970088" y="3130550"/>
            <a:ext cx="34702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rgbClr val="0066FF"/>
                </a:solidFill>
                <a:latin typeface="Comic Sans MS" panose="030F0702030302020204" charset="0"/>
                <a:ea typeface="宋体" panose="02010600030101010101" pitchFamily="2" charset="-122"/>
              </a:rPr>
              <a:t>and before bedtime</a:t>
            </a:r>
          </a:p>
        </p:txBody>
      </p:sp>
      <p:sp>
        <p:nvSpPr>
          <p:cNvPr id="22553" name="文本框 21531"/>
          <p:cNvSpPr txBox="1"/>
          <p:nvPr/>
        </p:nvSpPr>
        <p:spPr>
          <a:xfrm>
            <a:off x="3597275" y="457200"/>
            <a:ext cx="19653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Moments</a:t>
            </a:r>
          </a:p>
        </p:txBody>
      </p:sp>
      <p:sp>
        <p:nvSpPr>
          <p:cNvPr id="22554" name="文本框 21532"/>
          <p:cNvSpPr txBox="1"/>
          <p:nvPr/>
        </p:nvSpPr>
        <p:spPr>
          <a:xfrm>
            <a:off x="381000" y="517525"/>
            <a:ext cx="125730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Discover</a:t>
            </a:r>
          </a:p>
        </p:txBody>
      </p:sp>
      <p:pic>
        <p:nvPicPr>
          <p:cNvPr id="3" name="dentis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85910" y="1633220"/>
            <a:ext cx="274955" cy="27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199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6" dur="2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540" grpId="0"/>
      <p:bldP spid="22543" grpId="1"/>
      <p:bldP spid="22543" grpId="2"/>
      <p:bldP spid="21526" grpId="0"/>
      <p:bldP spid="21527" grpId="0"/>
      <p:bldP spid="21528" grpId="0"/>
      <p:bldP spid="21529" grpId="0"/>
      <p:bldP spid="21530" grpId="0"/>
      <p:bldP spid="215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/>
          <p:nvPr/>
        </p:nvSpPr>
        <p:spPr>
          <a:xfrm>
            <a:off x="5508625" y="6381750"/>
            <a:ext cx="2951163" cy="4762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0" name="Rectangle 19" descr="纹理"/>
          <p:cNvSpPr>
            <a:spLocks noChangeArrowheads="1"/>
          </p:cNvSpPr>
          <p:nvPr/>
        </p:nvSpPr>
        <p:spPr bwMode="auto">
          <a:xfrm>
            <a:off x="323850" y="260350"/>
            <a:ext cx="3455988" cy="5762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0030101010101" pitchFamily="49" charset="-122"/>
                <a:cs typeface="+mn-cs"/>
              </a:rPr>
              <a:t>Let's learn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4545" y="1146810"/>
            <a:ext cx="75355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What do you hear in the song?</a:t>
            </a:r>
          </a:p>
          <a:p>
            <a:r>
              <a:rPr lang="zh-CN" altLang="en-US" sz="3200" b="1" dirty="0">
                <a:latin typeface="Comic Sans MS" panose="030F0702030302020204" charset="0"/>
                <a:ea typeface="宋体" panose="02010600030101010101" pitchFamily="2" charset="-122"/>
                <a:cs typeface="Comic Sans MS" panose="030F0702030302020204" charset="0"/>
              </a:rPr>
              <a:t>（在这首歌里你听到了什么？）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0" y="2647950"/>
            <a:ext cx="1681480" cy="13182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845" y="2647950"/>
            <a:ext cx="1795780" cy="148971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196975" y="4592955"/>
            <a:ext cx="1519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fever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82415" y="4592955"/>
            <a:ext cx="979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cold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790" y="2680335"/>
            <a:ext cx="1543685" cy="1358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22720" y="4592955"/>
            <a:ext cx="1393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cough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16270" y="5487670"/>
            <a:ext cx="15195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sick</a:t>
            </a:r>
          </a:p>
        </p:txBody>
      </p:sp>
      <p:sp>
        <p:nvSpPr>
          <p:cNvPr id="2" name="爆炸形 1 1"/>
          <p:cNvSpPr/>
          <p:nvPr/>
        </p:nvSpPr>
        <p:spPr>
          <a:xfrm>
            <a:off x="5314950" y="5177155"/>
            <a:ext cx="1773555" cy="1315085"/>
          </a:xfrm>
          <a:prstGeom prst="irregularSeal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4" grpId="0"/>
      <p:bldP spid="5" grpId="0"/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200904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AutoShape 4"/>
          <p:cNvSpPr/>
          <p:nvPr/>
        </p:nvSpPr>
        <p:spPr>
          <a:xfrm>
            <a:off x="3786188" y="1428750"/>
            <a:ext cx="4613275" cy="5635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FF99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latin typeface="Arial" panose="020B0604020202020204" pitchFamily="34" charset="0"/>
                <a:ea typeface="黑体" panose="02010600030101010101" pitchFamily="49" charset="-122"/>
              </a:rPr>
              <a:t>注意模仿他们的动作和语调！</a:t>
            </a:r>
          </a:p>
        </p:txBody>
      </p:sp>
      <p:grpSp>
        <p:nvGrpSpPr>
          <p:cNvPr id="2" name="组合 13"/>
          <p:cNvGrpSpPr/>
          <p:nvPr/>
        </p:nvGrpSpPr>
        <p:grpSpPr>
          <a:xfrm>
            <a:off x="-285750" y="3627438"/>
            <a:ext cx="4572000" cy="2516187"/>
            <a:chOff x="-71438" y="4341809"/>
            <a:chExt cx="4572000" cy="2516191"/>
          </a:xfrm>
        </p:grpSpPr>
        <p:pic>
          <p:nvPicPr>
            <p:cNvPr id="25604" name="Picture 6" descr="201110~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9915" b="50188"/>
            <a:stretch>
              <a:fillRect/>
            </a:stretch>
          </p:blipFill>
          <p:spPr>
            <a:xfrm>
              <a:off x="754064" y="4341809"/>
              <a:ext cx="3246432" cy="25161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5" name="Rectangle 8"/>
            <p:cNvSpPr/>
            <p:nvPr/>
          </p:nvSpPr>
          <p:spPr>
            <a:xfrm>
              <a:off x="-71438" y="5199419"/>
              <a:ext cx="4572000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latin typeface="Comic Sans MS" panose="030F0702030302020204" charset="0"/>
                  <a:ea typeface="宋体" panose="02010600030101010101" pitchFamily="2" charset="-122"/>
                </a:rPr>
                <a:t>2. Read in roles.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latin typeface="Comic Sans MS" panose="030F0702030302020204" charset="0"/>
                  <a:ea typeface="宋体" panose="02010600030101010101" pitchFamily="2" charset="-122"/>
                </a:rPr>
                <a:t>(</a:t>
              </a:r>
              <a:r>
                <a:rPr lang="zh-CN" altLang="en-US" sz="2400" b="1" dirty="0">
                  <a:latin typeface="Comic Sans MS" panose="030F0702030302020204" charset="0"/>
                  <a:ea typeface="宋体" panose="02010600030101010101" pitchFamily="2" charset="-122"/>
                </a:rPr>
                <a:t>分角色读</a:t>
              </a:r>
              <a:r>
                <a:rPr lang="en-US" altLang="zh-CN" sz="2400" b="1" dirty="0">
                  <a:latin typeface="Comic Sans MS" panose="030F0702030302020204" charset="0"/>
                  <a:ea typeface="宋体" panose="02010600030101010101" pitchFamily="2" charset="-122"/>
                </a:rPr>
                <a:t>)</a:t>
              </a:r>
              <a:endParaRPr lang="zh-CN" altLang="en-US" sz="2400" b="1" dirty="0">
                <a:latin typeface="Comic Sans MS" panose="030F070203030202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" name="Rectangle 19" descr="纹理"/>
          <p:cNvSpPr>
            <a:spLocks noChangeArrowheads="1"/>
          </p:cNvSpPr>
          <p:nvPr/>
        </p:nvSpPr>
        <p:spPr bwMode="auto">
          <a:xfrm>
            <a:off x="357188" y="285750"/>
            <a:ext cx="3857625" cy="57626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黑体" panose="02010600030101010101" pitchFamily="49" charset="-122"/>
                <a:cs typeface="Arial" panose="020B0604020202020204" pitchFamily="34" charset="0"/>
              </a:rPr>
              <a:t>Happy reading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黑体" panose="0201060003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12"/>
          <p:cNvGrpSpPr/>
          <p:nvPr/>
        </p:nvGrpSpPr>
        <p:grpSpPr>
          <a:xfrm>
            <a:off x="-285750" y="1000125"/>
            <a:ext cx="4572000" cy="2516188"/>
            <a:chOff x="-285784" y="1285860"/>
            <a:chExt cx="4572000" cy="2516191"/>
          </a:xfrm>
        </p:grpSpPr>
        <p:pic>
          <p:nvPicPr>
            <p:cNvPr id="25608" name="Picture 6" descr="201110~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494" r="317" b="50188"/>
            <a:stretch>
              <a:fillRect/>
            </a:stretch>
          </p:blipFill>
          <p:spPr>
            <a:xfrm>
              <a:off x="285720" y="1285860"/>
              <a:ext cx="3317870" cy="25161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9" name="Rectangle 7"/>
            <p:cNvSpPr/>
            <p:nvPr/>
          </p:nvSpPr>
          <p:spPr>
            <a:xfrm>
              <a:off x="-285784" y="2199023"/>
              <a:ext cx="4572000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latin typeface="Comic Sans MS" panose="030F0702030302020204" charset="0"/>
                  <a:ea typeface="宋体" panose="02010600030101010101" pitchFamily="2" charset="-122"/>
                </a:rPr>
                <a:t>1. Read together.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CN" sz="2400" b="1" dirty="0">
                  <a:latin typeface="Comic Sans MS" panose="030F0702030302020204" charset="0"/>
                  <a:ea typeface="宋体" panose="02010600030101010101" pitchFamily="2" charset="-122"/>
                </a:rPr>
                <a:t>(</a:t>
              </a:r>
              <a:r>
                <a:rPr lang="zh-CN" altLang="en-US" sz="2400" b="1" dirty="0">
                  <a:latin typeface="Comic Sans MS" panose="030F0702030302020204" charset="0"/>
                  <a:ea typeface="宋体" panose="02010600030101010101" pitchFamily="2" charset="-122"/>
                </a:rPr>
                <a:t>齐读</a:t>
              </a:r>
              <a:r>
                <a:rPr lang="en-US" altLang="zh-CN" sz="2400" b="1" dirty="0">
                  <a:latin typeface="Comic Sans MS" panose="030F0702030302020204" charset="0"/>
                  <a:ea typeface="宋体" panose="02010600030101010101" pitchFamily="2" charset="-122"/>
                </a:rPr>
                <a:t>)</a:t>
              </a:r>
            </a:p>
          </p:txBody>
        </p:sp>
      </p:grpSp>
      <p:sp>
        <p:nvSpPr>
          <p:cNvPr id="15" name="AutoShape 4"/>
          <p:cNvSpPr/>
          <p:nvPr/>
        </p:nvSpPr>
        <p:spPr>
          <a:xfrm>
            <a:off x="3786188" y="3857625"/>
            <a:ext cx="4857750" cy="928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FF99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en-US" altLang="zh-CN" sz="2800" b="1" dirty="0">
                <a:latin typeface="Arial" panose="020B0604020202020204" pitchFamily="34" charset="0"/>
                <a:ea typeface="黑体" panose="02010600030101010101" pitchFamily="49" charset="-122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  <a:ea typeface="黑体" panose="02010600030101010101" pitchFamily="49" charset="-122"/>
              </a:rPr>
              <a:t>人一小组朗读或表演：</a:t>
            </a:r>
            <a:endParaRPr lang="en-US" altLang="zh-CN" sz="2800" b="1" dirty="0">
              <a:latin typeface="Arial" panose="020B0604020202020204" pitchFamily="34" charset="0"/>
              <a:ea typeface="黑体" panose="02010600030101010101" pitchFamily="49" charset="-122"/>
            </a:endParaRPr>
          </a:p>
          <a:p>
            <a:r>
              <a:rPr lang="en-US" altLang="zh-CN" sz="2800" b="1" dirty="0">
                <a:latin typeface="Arial" panose="020B0604020202020204" pitchFamily="34" charset="0"/>
                <a:ea typeface="黑体" panose="02010600030101010101" pitchFamily="49" charset="-122"/>
              </a:rPr>
              <a:t>Su Hai</a:t>
            </a:r>
            <a:r>
              <a:rPr lang="zh-CN" altLang="en-US" sz="2800" b="1" dirty="0">
                <a:latin typeface="Arial" panose="020B0604020202020204" pitchFamily="34" charset="0"/>
                <a:ea typeface="黑体" panose="02010600030101010101" pitchFamily="49" charset="-122"/>
              </a:rPr>
              <a:t>和医生</a:t>
            </a:r>
            <a:r>
              <a:rPr lang="en-US" altLang="zh-CN" sz="2800" b="1" dirty="0">
                <a:latin typeface="Arial" panose="020B0604020202020204" pitchFamily="34" charset="0"/>
                <a:ea typeface="黑体" panose="02010600030101010101" pitchFamily="49" charset="-122"/>
              </a:rPr>
              <a:t>,Mike</a:t>
            </a:r>
            <a:r>
              <a:rPr lang="zh-CN" altLang="en-US" sz="2800" b="1" dirty="0">
                <a:latin typeface="Arial" panose="020B0604020202020204" pitchFamily="34" charset="0"/>
                <a:ea typeface="黑体" panose="02010600030101010101" pitchFamily="49" charset="-122"/>
              </a:rPr>
              <a:t>和牙医。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ldLvl="0" animBg="1"/>
      <p:bldP spid="1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1"/>
          <p:cNvGrpSpPr/>
          <p:nvPr/>
        </p:nvGrpSpPr>
        <p:grpSpPr>
          <a:xfrm>
            <a:off x="-468312" y="1143000"/>
            <a:ext cx="9612312" cy="5732463"/>
            <a:chOff x="-468313" y="1125538"/>
            <a:chExt cx="9612313" cy="5732462"/>
          </a:xfrm>
        </p:grpSpPr>
        <p:pic>
          <p:nvPicPr>
            <p:cNvPr id="26626" name="Picture 2" descr="360截图2014121415151260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EFFF9"/>
                </a:clrFrom>
                <a:clrTo>
                  <a:srgbClr val="FEFF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300" y="3800475"/>
              <a:ext cx="9029700" cy="30575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7" name="Picture 3" descr="苏海 填空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FF9"/>
                </a:clrFrom>
                <a:clrTo>
                  <a:srgbClr val="FEFFF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468313" y="1125538"/>
              <a:ext cx="8066088" cy="315753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6628" name="Rectangle 4"/>
          <p:cNvSpPr/>
          <p:nvPr/>
        </p:nvSpPr>
        <p:spPr>
          <a:xfrm>
            <a:off x="0" y="1484313"/>
            <a:ext cx="2700338" cy="5762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9" name="AutoShape 8"/>
          <p:cNvSpPr/>
          <p:nvPr/>
        </p:nvSpPr>
        <p:spPr>
          <a:xfrm>
            <a:off x="142875" y="642938"/>
            <a:ext cx="8643938" cy="1223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sng">
            <a:solidFill>
              <a:srgbClr val="008080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7" name="Text Box 9"/>
          <p:cNvSpPr txBox="1"/>
          <p:nvPr/>
        </p:nvSpPr>
        <p:spPr>
          <a:xfrm>
            <a:off x="144463" y="765175"/>
            <a:ext cx="15843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A. toothache</a:t>
            </a:r>
            <a:endParaRPr lang="zh-CN" altLang="en-US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8" name="Text Box 10"/>
          <p:cNvSpPr txBox="1"/>
          <p:nvPr/>
        </p:nvSpPr>
        <p:spPr>
          <a:xfrm>
            <a:off x="2124075" y="765175"/>
            <a:ext cx="15843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B. fever</a:t>
            </a:r>
            <a:endParaRPr lang="zh-CN" altLang="en-US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9" name="Text Box 11"/>
          <p:cNvSpPr txBox="1"/>
          <p:nvPr/>
        </p:nvSpPr>
        <p:spPr>
          <a:xfrm>
            <a:off x="3492500" y="765175"/>
            <a:ext cx="15843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C. headache</a:t>
            </a:r>
            <a:endParaRPr lang="zh-CN" altLang="en-US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0" name="Text Box 12"/>
          <p:cNvSpPr txBox="1"/>
          <p:nvPr/>
        </p:nvSpPr>
        <p:spPr>
          <a:xfrm>
            <a:off x="3492500" y="1052513"/>
            <a:ext cx="2160588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F. have a rest</a:t>
            </a:r>
            <a:endParaRPr lang="zh-CN" altLang="en-US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1" name="Text Box 13"/>
          <p:cNvSpPr txBox="1"/>
          <p:nvPr/>
        </p:nvSpPr>
        <p:spPr>
          <a:xfrm>
            <a:off x="5292725" y="765175"/>
            <a:ext cx="3240088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D. drink some warm water</a:t>
            </a:r>
            <a:endParaRPr lang="zh-CN" altLang="en-US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2" name="Text Box 14"/>
          <p:cNvSpPr txBox="1"/>
          <p:nvPr/>
        </p:nvSpPr>
        <p:spPr>
          <a:xfrm>
            <a:off x="144463" y="1052513"/>
            <a:ext cx="3240087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E. eat too many sweets</a:t>
            </a:r>
            <a:endParaRPr lang="zh-CN" altLang="en-US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3" name="Text Box 15"/>
          <p:cNvSpPr txBox="1"/>
          <p:nvPr/>
        </p:nvSpPr>
        <p:spPr>
          <a:xfrm>
            <a:off x="5292725" y="1052513"/>
            <a:ext cx="2160588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G. brush my teeth</a:t>
            </a:r>
            <a:endParaRPr lang="zh-CN" altLang="en-US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4" name="Text Box 16"/>
          <p:cNvSpPr txBox="1"/>
          <p:nvPr/>
        </p:nvSpPr>
        <p:spPr>
          <a:xfrm>
            <a:off x="144463" y="1412875"/>
            <a:ext cx="2160587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H. eat anything</a:t>
            </a:r>
            <a:endParaRPr lang="zh-CN" altLang="en-US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85" name="Text Box 17"/>
          <p:cNvSpPr txBox="1"/>
          <p:nvPr/>
        </p:nvSpPr>
        <p:spPr>
          <a:xfrm>
            <a:off x="3492500" y="1412875"/>
            <a:ext cx="406717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I. take some medicine</a:t>
            </a:r>
            <a:endParaRPr lang="zh-CN" altLang="en-US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9" name="Text Box 18"/>
          <p:cNvSpPr txBox="1"/>
          <p:nvPr/>
        </p:nvSpPr>
        <p:spPr>
          <a:xfrm>
            <a:off x="4949825" y="16351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Rectangle 19" descr="纹理"/>
          <p:cNvSpPr>
            <a:spLocks noChangeArrowheads="1"/>
          </p:cNvSpPr>
          <p:nvPr/>
        </p:nvSpPr>
        <p:spPr bwMode="auto">
          <a:xfrm>
            <a:off x="0" y="0"/>
            <a:ext cx="3786188" cy="576263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黑体" panose="02010600030101010101" pitchFamily="49" charset="-122"/>
                <a:cs typeface="Arial" panose="020B0604020202020204" pitchFamily="34" charset="0"/>
              </a:rPr>
              <a:t>Think and fill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黑体" panose="02010600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Text Box 2"/>
          <p:cNvSpPr txBox="1"/>
          <p:nvPr/>
        </p:nvSpPr>
        <p:spPr>
          <a:xfrm>
            <a:off x="4572000" y="71438"/>
            <a:ext cx="3786188" cy="396875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Tip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:将选项填在相应的横线上。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1" name="久石让 - Summer - 《Shoot the Violist》重制版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625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3635 L -0.07083 0.256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02361 0.2731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7315 L -0.21267 0.288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581 L -0.27743 0.298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16927 0.3722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-0.05763 L 0.22431 0.592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0.03704 L 0.31094 0.5502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6852 L 0.2441 0.6657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3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7268 L -0.33073 0.729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4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2777" grpId="0"/>
      <p:bldP spid="32778" grpId="0"/>
      <p:bldP spid="32779" grpId="0"/>
      <p:bldP spid="32780" grpId="0"/>
      <p:bldP spid="32781" grpId="0"/>
      <p:bldP spid="32782" grpId="0"/>
      <p:bldP spid="32783" grpId="0"/>
      <p:bldP spid="32784" grpId="0"/>
      <p:bldP spid="32785" grpId="0"/>
      <p:bldP spid="2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 txBox="1"/>
          <p:nvPr/>
        </p:nvSpPr>
        <p:spPr>
          <a:xfrm>
            <a:off x="1314450" y="717550"/>
            <a:ext cx="5851525" cy="482600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41719C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如果你身边有人病了，你能给出建议吗？</a:t>
            </a:r>
          </a:p>
        </p:txBody>
      </p:sp>
      <p:pic>
        <p:nvPicPr>
          <p:cNvPr id="31750" name="Picture 2" descr="c:\users\00\appdata\roaming\360se6\USERDA~1\Temp\44_201~1.JPG"/>
          <p:cNvPicPr>
            <a:picLocks noChangeAspect="1"/>
          </p:cNvPicPr>
          <p:nvPr/>
        </p:nvPicPr>
        <p:blipFill>
          <a:blip r:embed="rId2"/>
          <a:srcRect l="5705" t="8095" r="7912"/>
          <a:stretch>
            <a:fillRect/>
          </a:stretch>
        </p:blipFill>
        <p:spPr>
          <a:xfrm>
            <a:off x="7092950" y="3070225"/>
            <a:ext cx="1895475" cy="106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7" descr="293XECZQG@[0U(J$WU_L]Y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5" y="5445125"/>
            <a:ext cx="1657350" cy="108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Picture 9" descr="02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950" y="1844675"/>
            <a:ext cx="1784350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Rectangle 2"/>
          <p:cNvSpPr txBox="1"/>
          <p:nvPr/>
        </p:nvSpPr>
        <p:spPr>
          <a:xfrm>
            <a:off x="1042988" y="2994025"/>
            <a:ext cx="7489825" cy="6969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>
              <a:lnSpc>
                <a:spcPts val="334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If you have a _____.</a:t>
            </a:r>
          </a:p>
          <a:p>
            <a:pPr>
              <a:lnSpc>
                <a:spcPts val="334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My advice is：</a:t>
            </a:r>
            <a:r>
              <a:rPr lang="zh-CN" altLang="en-US" sz="2400" b="1" dirty="0">
                <a:solidFill>
                  <a:srgbClr val="660033"/>
                </a:solidFill>
                <a:latin typeface="新宋体" panose="02010609030101010101" charset="-122"/>
                <a:ea typeface="新宋体" panose="02010609030101010101" charset="-122"/>
              </a:rPr>
              <a:t>(我的建议）</a:t>
            </a:r>
          </a:p>
          <a:p>
            <a:pPr>
              <a:lnSpc>
                <a:spcPts val="314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You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should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___________，</a:t>
            </a:r>
          </a:p>
          <a:p>
            <a:pPr>
              <a:lnSpc>
                <a:spcPts val="314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______________ ,</a:t>
            </a:r>
          </a:p>
          <a:p>
            <a:pPr>
              <a:lnSpc>
                <a:spcPts val="314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_____________, </a:t>
            </a:r>
          </a:p>
          <a:p>
            <a:pPr>
              <a:lnSpc>
                <a:spcPts val="3140"/>
              </a:lnSpc>
            </a:pPr>
            <a:r>
              <a:rPr lang="zh-CN" altLang="en-US" sz="3200" dirty="0">
                <a:latin typeface="Comic Sans MS" panose="030F0702030302020204" charset="0"/>
                <a:ea typeface="宋体" panose="02010600030101010101" pitchFamily="2" charset="-122"/>
              </a:rPr>
              <a:t>                              ...</a:t>
            </a:r>
          </a:p>
          <a:p>
            <a:pPr>
              <a:lnSpc>
                <a:spcPts val="3140"/>
              </a:lnSpc>
            </a:pPr>
            <a:endParaRPr lang="zh-CN" altLang="en-US" sz="3200" dirty="0">
              <a:latin typeface="Comic Sans MS" panose="030F0702030302020204" charset="0"/>
              <a:ea typeface="宋体" panose="02010600030101010101" pitchFamily="2" charset="-122"/>
            </a:endParaRPr>
          </a:p>
          <a:p>
            <a:pPr>
              <a:lnSpc>
                <a:spcPts val="314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You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shouldn't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____________,</a:t>
            </a:r>
          </a:p>
          <a:p>
            <a:r>
              <a:rPr lang="zh-CN" altLang="en-US" sz="3200" dirty="0">
                <a:latin typeface="Comic Sans MS" panose="030F0702030302020204" charset="0"/>
                <a:ea typeface="宋体" panose="02010600030101010101" pitchFamily="2" charset="-122"/>
              </a:rPr>
              <a:t>                               ...</a:t>
            </a:r>
          </a:p>
        </p:txBody>
      </p:sp>
      <p:pic>
        <p:nvPicPr>
          <p:cNvPr id="31754" name="Picture 10" descr="Storyt01"/>
          <p:cNvPicPr>
            <a:picLocks noChangeAspect="1"/>
          </p:cNvPicPr>
          <p:nvPr/>
        </p:nvPicPr>
        <p:blipFill>
          <a:blip r:embed="rId5"/>
          <a:srcRect l="58014" t="41925" r="29265" b="39687"/>
          <a:stretch>
            <a:fillRect/>
          </a:stretch>
        </p:blipFill>
        <p:spPr>
          <a:xfrm>
            <a:off x="7164388" y="838200"/>
            <a:ext cx="17272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5" name="TextBox 23"/>
          <p:cNvSpPr txBox="1"/>
          <p:nvPr/>
        </p:nvSpPr>
        <p:spPr>
          <a:xfrm>
            <a:off x="3717925" y="1406525"/>
            <a:ext cx="2157413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华文隶书" pitchFamily="2" charset="-122"/>
              </a:rPr>
              <a:t>co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华文隶书" pitchFamily="2" charset="-122"/>
              </a:rPr>
              <a:t>ugh</a:t>
            </a:r>
          </a:p>
        </p:txBody>
      </p:sp>
      <p:pic>
        <p:nvPicPr>
          <p:cNvPr id="27656" name="Picture 20" descr="MCj02321370000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825" y="4292600"/>
            <a:ext cx="1584325" cy="1136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7" name="Picture 13" descr="t01b60bd545c5cd3224"/>
          <p:cNvPicPr>
            <a:picLocks noChangeAspect="1"/>
          </p:cNvPicPr>
          <p:nvPr/>
        </p:nvPicPr>
        <p:blipFill>
          <a:blip r:embed="rId7"/>
          <a:srcRect l="13605" t="6728" r="11365" b="6123"/>
          <a:stretch>
            <a:fillRect/>
          </a:stretch>
        </p:blipFill>
        <p:spPr>
          <a:xfrm>
            <a:off x="323850" y="5446713"/>
            <a:ext cx="1439863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5"/>
          <p:cNvPicPr>
            <a:picLocks noChangeAspect="1"/>
          </p:cNvPicPr>
          <p:nvPr/>
        </p:nvPicPr>
        <p:blipFill>
          <a:blip r:embed="rId8"/>
          <a:srcRect l="9686" t="19080" r="56421" b="16875"/>
          <a:stretch>
            <a:fillRect/>
          </a:stretch>
        </p:blipFill>
        <p:spPr>
          <a:xfrm>
            <a:off x="7165975" y="5375275"/>
            <a:ext cx="1728788" cy="122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Picture 5"/>
          <p:cNvPicPr>
            <a:picLocks noChangeAspect="1"/>
          </p:cNvPicPr>
          <p:nvPr/>
        </p:nvPicPr>
        <p:blipFill>
          <a:blip r:embed="rId9"/>
          <a:srcRect l="14687" t="10690" r="9836" b="45856"/>
          <a:stretch>
            <a:fillRect/>
          </a:stretch>
        </p:blipFill>
        <p:spPr>
          <a:xfrm>
            <a:off x="1908175" y="5445125"/>
            <a:ext cx="1871663" cy="105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60" name="TextBox 23"/>
          <p:cNvSpPr txBox="1"/>
          <p:nvPr/>
        </p:nvSpPr>
        <p:spPr>
          <a:xfrm>
            <a:off x="3413125" y="2205038"/>
            <a:ext cx="347027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华文隶书" pitchFamily="2" charset="-122"/>
              </a:rPr>
              <a:t>see the doctor</a:t>
            </a:r>
          </a:p>
        </p:txBody>
      </p:sp>
      <p:sp>
        <p:nvSpPr>
          <p:cNvPr id="31761" name="TextBox 23"/>
          <p:cNvSpPr txBox="1"/>
          <p:nvPr/>
        </p:nvSpPr>
        <p:spPr>
          <a:xfrm>
            <a:off x="3781425" y="4140200"/>
            <a:ext cx="3816350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华文隶书" pitchFamily="2" charset="-122"/>
              </a:rPr>
              <a:t>watch TV all day</a:t>
            </a:r>
          </a:p>
        </p:txBody>
      </p:sp>
      <p:sp>
        <p:nvSpPr>
          <p:cNvPr id="31762" name="TextBox 23"/>
          <p:cNvSpPr txBox="1"/>
          <p:nvPr/>
        </p:nvSpPr>
        <p:spPr>
          <a:xfrm>
            <a:off x="3060700" y="2622550"/>
            <a:ext cx="41751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华文隶书" pitchFamily="2" charset="-122"/>
              </a:rPr>
              <a:t>take some medicine</a:t>
            </a:r>
          </a:p>
        </p:txBody>
      </p:sp>
      <p:pic>
        <p:nvPicPr>
          <p:cNvPr id="27663" name="Picture 19" descr="headache"/>
          <p:cNvPicPr>
            <a:picLocks noChangeAspect="1"/>
          </p:cNvPicPr>
          <p:nvPr/>
        </p:nvPicPr>
        <p:blipFill>
          <a:blip r:embed="rId10"/>
          <a:srcRect l="26672" t="6413" r="22035" b="6505"/>
          <a:stretch>
            <a:fillRect/>
          </a:stretch>
        </p:blipFill>
        <p:spPr>
          <a:xfrm>
            <a:off x="117475" y="838200"/>
            <a:ext cx="935038" cy="79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4" name="Picture 20" descr="cough"/>
          <p:cNvPicPr>
            <a:picLocks noChangeAspect="1"/>
          </p:cNvPicPr>
          <p:nvPr/>
        </p:nvPicPr>
        <p:blipFill>
          <a:blip r:embed="rId11"/>
          <a:srcRect l="14444" t="4929" r="14456" b="4474"/>
          <a:stretch>
            <a:fillRect/>
          </a:stretch>
        </p:blipFill>
        <p:spPr>
          <a:xfrm>
            <a:off x="5435600" y="1485900"/>
            <a:ext cx="79057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5" name="Picture 23" descr="生病的杨玲_副本"/>
          <p:cNvPicPr>
            <a:picLocks noChangeAspect="1"/>
          </p:cNvPicPr>
          <p:nvPr/>
        </p:nvPicPr>
        <p:blipFill>
          <a:blip r:embed="rId12"/>
          <a:srcRect l="20999" t="-864" r="24699" b="61664"/>
          <a:stretch>
            <a:fillRect/>
          </a:stretch>
        </p:blipFill>
        <p:spPr>
          <a:xfrm>
            <a:off x="69850" y="2755900"/>
            <a:ext cx="1081088" cy="93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6" name="Picture 22" descr="cold"/>
          <p:cNvPicPr>
            <a:picLocks noChangeAspect="1"/>
          </p:cNvPicPr>
          <p:nvPr/>
        </p:nvPicPr>
        <p:blipFill>
          <a:blip r:embed="rId13"/>
          <a:srcRect l="20074" t="3099" r="23915" b="5571"/>
          <a:stretch>
            <a:fillRect/>
          </a:stretch>
        </p:blipFill>
        <p:spPr>
          <a:xfrm>
            <a:off x="69850" y="1844675"/>
            <a:ext cx="866775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67" name="TextBox 23"/>
          <p:cNvSpPr txBox="1"/>
          <p:nvPr/>
        </p:nvSpPr>
        <p:spPr>
          <a:xfrm>
            <a:off x="5643563" y="4994275"/>
            <a:ext cx="206375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noProof="1"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华文隶书" pitchFamily="2" charset="-122"/>
                <a:cs typeface="+mn-ea"/>
              </a:rPr>
              <a:t>take pills</a:t>
            </a:r>
            <a:endParaRPr lang="zh-CN" altLang="en-US" sz="2000" b="1" noProof="1"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华文隶书" pitchFamily="2" charset="-122"/>
            </a:endParaRPr>
          </a:p>
        </p:txBody>
      </p:sp>
      <p:sp>
        <p:nvSpPr>
          <p:cNvPr id="31768" name="TextBox 23"/>
          <p:cNvSpPr txBox="1"/>
          <p:nvPr/>
        </p:nvSpPr>
        <p:spPr>
          <a:xfrm>
            <a:off x="1908175" y="4837113"/>
            <a:ext cx="34671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noProof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隶书" pitchFamily="2" charset="-122"/>
                <a:cs typeface="+mn-ea"/>
              </a:rPr>
              <a:t>watch TV </a:t>
            </a:r>
            <a:endParaRPr lang="zh-CN" altLang="en-US" sz="2000" b="1" noProof="1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华文隶书" pitchFamily="2" charset="-122"/>
            </a:endParaRPr>
          </a:p>
          <a:p>
            <a:r>
              <a:rPr lang="zh-CN" altLang="en-US" sz="2000" b="1" noProof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隶书" pitchFamily="2" charset="-122"/>
                <a:cs typeface="+mn-ea"/>
              </a:rPr>
              <a:t>all day</a:t>
            </a:r>
            <a:endParaRPr lang="zh-CN" altLang="en-US" sz="2000" b="1" noProof="1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华文隶书" pitchFamily="2" charset="-122"/>
            </a:endParaRPr>
          </a:p>
        </p:txBody>
      </p:sp>
      <p:pic>
        <p:nvPicPr>
          <p:cNvPr id="27669" name="Picture 25" descr="a toothache"/>
          <p:cNvPicPr>
            <a:picLocks noChangeAspect="1"/>
          </p:cNvPicPr>
          <p:nvPr/>
        </p:nvPicPr>
        <p:blipFill>
          <a:blip r:embed="rId14"/>
          <a:srcRect l="32101" t="-1944" r="30533" b="16763"/>
          <a:stretch>
            <a:fillRect/>
          </a:stretch>
        </p:blipFill>
        <p:spPr>
          <a:xfrm rot="-60000">
            <a:off x="153988" y="3916363"/>
            <a:ext cx="863600" cy="72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70" name="TextBox 23"/>
          <p:cNvSpPr txBox="1"/>
          <p:nvPr/>
        </p:nvSpPr>
        <p:spPr>
          <a:xfrm>
            <a:off x="3206750" y="3074988"/>
            <a:ext cx="347027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华文隶书" pitchFamily="2" charset="-122"/>
              </a:rPr>
              <a:t>drink warm water</a:t>
            </a:r>
          </a:p>
        </p:txBody>
      </p:sp>
      <p:sp>
        <p:nvSpPr>
          <p:cNvPr id="31771" name="TextBox 23"/>
          <p:cNvSpPr txBox="1"/>
          <p:nvPr/>
        </p:nvSpPr>
        <p:spPr>
          <a:xfrm>
            <a:off x="249238" y="4978400"/>
            <a:ext cx="1876425" cy="396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rgbClr val="660033"/>
                </a:solidFill>
                <a:latin typeface="Arial" panose="020B0604020202020204" pitchFamily="34" charset="0"/>
                <a:ea typeface="华文隶书" pitchFamily="2" charset="-122"/>
              </a:rPr>
              <a:t>keep warm</a:t>
            </a:r>
          </a:p>
        </p:txBody>
      </p:sp>
      <p:pic>
        <p:nvPicPr>
          <p:cNvPr id="31772" name="Picture 28" descr="t01c3378f7cfa0c502a"/>
          <p:cNvPicPr>
            <a:picLocks noChangeAspect="1"/>
          </p:cNvPicPr>
          <p:nvPr/>
        </p:nvPicPr>
        <p:blipFill>
          <a:blip r:embed="rId15"/>
          <a:srcRect l="13350" t="410" r="10031"/>
          <a:stretch>
            <a:fillRect/>
          </a:stretch>
        </p:blipFill>
        <p:spPr>
          <a:xfrm>
            <a:off x="3781425" y="5521325"/>
            <a:ext cx="1706563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73" name="TextBox 23"/>
          <p:cNvSpPr txBox="1"/>
          <p:nvPr/>
        </p:nvSpPr>
        <p:spPr>
          <a:xfrm>
            <a:off x="3732213" y="4978400"/>
            <a:ext cx="2493963" cy="396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noProof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华文隶书" pitchFamily="2" charset="-122"/>
                <a:cs typeface="+mn-ea"/>
              </a:rPr>
              <a:t>eat more fruit</a:t>
            </a:r>
            <a:endParaRPr lang="zh-CN" altLang="en-US" sz="2000" b="1" noProof="1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华文隶书" pitchFamily="2" charset="-122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44450" y="9525"/>
            <a:ext cx="3870325" cy="592138"/>
          </a:xfrm>
          <a:prstGeom prst="rect">
            <a:avLst/>
          </a:prstGeom>
          <a:blipFill dpi="0" rotWithShape="0">
            <a:blip r:embed="rId16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>
            <a:noAutofit/>
          </a:bodyPr>
          <a:lstStyle/>
          <a:p>
            <a:pPr lvl="0" algn="ctr" fontAlgn="base">
              <a:buClrTx/>
              <a:buSzTx/>
              <a:buFont typeface="Arial" panose="020B0604020202020204" pitchFamily="34" charset="0"/>
              <a:defRPr/>
            </a:pPr>
            <a:r>
              <a:rPr lang="en-US" altLang="zh-CN" sz="3200" b="1" strike="noStrike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黑体" panose="02010600030101010101" pitchFamily="49" charset="-122"/>
                <a:cs typeface="Arial" panose="020B0604020202020204" pitchFamily="34" charset="0"/>
                <a:sym typeface="+mn-ea"/>
              </a:rPr>
              <a:t>Try to give advice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755625 -0.632037 " pathEditMode="relative" rAng="0" ptsTypes="">
                                      <p:cBhvr>
                                        <p:cTn id="35" dur="2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-300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748125 -0.666852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61389 -0.488611 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235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63056 -0.443056 " pathEditMode="relative" rAng="0" ptsTypes="">
                                      <p:cBhvr>
                                        <p:cTn id="43" dur="20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55417 -0.338056 " pathEditMode="relative" rAng="0" ptsTypes="">
                                      <p:cBhvr>
                                        <p:cTn id="47" dur="2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128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53542 -0.296574 " pathEditMode="relative" rAng="0" ptsTypes="">
                                      <p:cBhvr>
                                        <p:cTn id="49" dur="20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 bldLvl="0"/>
      <p:bldP spid="31760" grpId="0" bldLvl="0"/>
      <p:bldP spid="31761" grpId="0" bldLvl="0"/>
      <p:bldP spid="31762" grpId="0" bldLvl="0"/>
      <p:bldP spid="31767" grpId="0" bldLvl="0"/>
      <p:bldP spid="31768" grpId="0" bldLvl="0"/>
      <p:bldP spid="31770" grpId="0" bldLvl="0"/>
      <p:bldP spid="31771" grpId="0" bldLvl="0"/>
      <p:bldP spid="31773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1665" y="1273175"/>
            <a:ext cx="58686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How to keep healthy(</a:t>
            </a:r>
            <a:r>
              <a:rPr lang="zh-CN" altLang="en-US" sz="28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保持健康</a:t>
            </a:r>
            <a:r>
              <a:rPr lang="en-US" altLang="zh-CN" sz="32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)?</a:t>
            </a:r>
          </a:p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We should ...</a:t>
            </a:r>
          </a:p>
        </p:txBody>
      </p:sp>
      <p:pic>
        <p:nvPicPr>
          <p:cNvPr id="4" name="图片 3" descr="22436262_134423020000_2[1]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054" y="3157538"/>
            <a:ext cx="1909286" cy="1645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1175" y="5019040"/>
            <a:ext cx="2867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do some sports</a:t>
            </a:r>
          </a:p>
        </p:txBody>
      </p:sp>
      <p:pic>
        <p:nvPicPr>
          <p:cNvPr id="5" name="图片 4" descr="20141017153948_7343[1]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537" r="17452"/>
          <a:stretch>
            <a:fillRect/>
          </a:stretch>
        </p:blipFill>
        <p:spPr>
          <a:xfrm>
            <a:off x="3968115" y="3157538"/>
            <a:ext cx="1545908" cy="134159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78200" y="4955540"/>
            <a:ext cx="3383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drink more warter</a:t>
            </a:r>
          </a:p>
        </p:txBody>
      </p:sp>
      <p:pic>
        <p:nvPicPr>
          <p:cNvPr id="6" name="图片 5" descr="58d4d13cda5f8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013" y="2987040"/>
            <a:ext cx="1874044" cy="181641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60845" y="4955540"/>
            <a:ext cx="20872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00B050"/>
                </a:solidFill>
                <a:latin typeface="Comic Sans MS" panose="030F0702030302020204" charset="0"/>
                <a:cs typeface="Comic Sans MS" panose="030F0702030302020204" charset="0"/>
              </a:rPr>
              <a:t>eat more fruit and vegetables</a:t>
            </a:r>
          </a:p>
        </p:txBody>
      </p:sp>
      <p:sp>
        <p:nvSpPr>
          <p:cNvPr id="30" name="矩形 29"/>
          <p:cNvSpPr/>
          <p:nvPr/>
        </p:nvSpPr>
        <p:spPr bwMode="auto">
          <a:xfrm>
            <a:off x="97790" y="189230"/>
            <a:ext cx="3870325" cy="592138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>
            <a:noAutofit/>
          </a:bodyPr>
          <a:lstStyle/>
          <a:p>
            <a:pPr lvl="0" algn="ctr" fontAlgn="base">
              <a:buClrTx/>
              <a:buSzTx/>
              <a:buFont typeface="Arial" panose="020B0604020202020204" pitchFamily="34" charset="0"/>
              <a:defRPr/>
            </a:pPr>
            <a:r>
              <a:rPr lang="en-US" altLang="zh-CN" sz="3200" b="1" strike="noStrike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黑体" panose="02010600030101010101" pitchFamily="49" charset="-122"/>
                <a:cs typeface="Arial" panose="020B0604020202020204" pitchFamily="34" charset="0"/>
                <a:sym typeface="+mn-ea"/>
              </a:rPr>
              <a:t>Let's think</a:t>
            </a:r>
          </a:p>
        </p:txBody>
      </p:sp>
      <p:sp>
        <p:nvSpPr>
          <p:cNvPr id="14" name="流程图: 可选过程 13"/>
          <p:cNvSpPr/>
          <p:nvPr/>
        </p:nvSpPr>
        <p:spPr>
          <a:xfrm>
            <a:off x="511175" y="1036320"/>
            <a:ext cx="6249670" cy="1396365"/>
          </a:xfrm>
          <a:prstGeom prst="flowChartAlternateProcess">
            <a:avLst/>
          </a:prstGeom>
          <a:noFill/>
          <a:ln w="28575" cap="flat" cmpd="sng" algn="ctr">
            <a:solidFill>
              <a:schemeClr val="accent1">
                <a:shade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  <p:bldP spid="8" grpId="0"/>
      <p:bldP spid="9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8674" name="Picture 3" descr="1234567"/>
            <p:cNvPicPr>
              <a:picLocks noChangeAspect="1"/>
            </p:cNvPicPr>
            <p:nvPr/>
          </p:nvPicPr>
          <p:blipFill>
            <a:blip r:embed="rId2"/>
            <a:srcRect l="56607" t="713" r="10529" b="83595"/>
            <a:stretch>
              <a:fillRect/>
            </a:stretch>
          </p:blipFill>
          <p:spPr>
            <a:xfrm>
              <a:off x="3120" y="1872"/>
              <a:ext cx="2640" cy="24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75" name="Picture 4" descr="1234567"/>
            <p:cNvPicPr>
              <a:picLocks noChangeAspect="1"/>
            </p:cNvPicPr>
            <p:nvPr/>
          </p:nvPicPr>
          <p:blipFill>
            <a:blip r:embed="rId3"/>
            <a:srcRect l="3226" t="83595" r="56607" b="713"/>
            <a:stretch>
              <a:fillRect/>
            </a:stretch>
          </p:blipFill>
          <p:spPr>
            <a:xfrm>
              <a:off x="0" y="1872"/>
              <a:ext cx="3168" cy="24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76" name="Picture 6" descr="1234567"/>
            <p:cNvPicPr>
              <a:picLocks noChangeAspect="1"/>
            </p:cNvPicPr>
            <p:nvPr/>
          </p:nvPicPr>
          <p:blipFill>
            <a:blip r:embed="rId3"/>
            <a:srcRect l="3226" t="11858" r="6427" b="713"/>
            <a:stretch>
              <a:fillRect/>
            </a:stretch>
          </p:blipFill>
          <p:spPr>
            <a:xfrm>
              <a:off x="0" y="0"/>
              <a:ext cx="5760" cy="18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677" name="AutoShape 29"/>
          <p:cNvSpPr/>
          <p:nvPr/>
        </p:nvSpPr>
        <p:spPr>
          <a:xfrm>
            <a:off x="1062038" y="471488"/>
            <a:ext cx="7102475" cy="2303462"/>
          </a:xfrm>
          <a:prstGeom prst="cloudCallout">
            <a:avLst>
              <a:gd name="adj1" fmla="val -13273"/>
              <a:gd name="adj2" fmla="val 115264"/>
            </a:avLst>
          </a:prstGeom>
          <a:solidFill>
            <a:schemeClr val="bg1"/>
          </a:solidFill>
          <a:ln w="41275" cap="flat" cmpd="sng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8" name="Text Box 30"/>
          <p:cNvSpPr txBox="1"/>
          <p:nvPr/>
        </p:nvSpPr>
        <p:spPr>
          <a:xfrm>
            <a:off x="2846388" y="2798763"/>
            <a:ext cx="4999037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200" b="1" dirty="0">
              <a:latin typeface="Comic Sans MS" panose="030F0702030302020204" charset="0"/>
              <a:ea typeface="宋体" panose="02010600030101010101" pitchFamily="2" charset="-122"/>
            </a:endParaRPr>
          </a:p>
        </p:txBody>
      </p:sp>
      <p:sp>
        <p:nvSpPr>
          <p:cNvPr id="8203" name="Text Box 11"/>
          <p:cNvSpPr txBox="1"/>
          <p:nvPr/>
        </p:nvSpPr>
        <p:spPr>
          <a:xfrm>
            <a:off x="1817688" y="1060450"/>
            <a:ext cx="7056438" cy="121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3200" b="1" noProof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华文行楷" pitchFamily="2" charset="-122"/>
                <a:cs typeface="+mn-ea"/>
              </a:rPr>
              <a:t>Good habits make you healthy.</a:t>
            </a:r>
            <a:endParaRPr lang="en-US" altLang="zh-CN" sz="3200" b="1" noProof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华文行楷" pitchFamily="2" charset="-122"/>
            </a:endParaRPr>
          </a:p>
          <a:p>
            <a:pPr marL="342900" indent="-342900">
              <a:spcBef>
                <a:spcPct val="50000"/>
              </a:spcBef>
            </a:pPr>
            <a:r>
              <a:rPr lang="zh-CN" altLang="en-US" sz="2800" b="1" noProof="1">
                <a:latin typeface="Comic Sans MS" panose="030F0702030302020204" charset="0"/>
                <a:ea typeface="华文行楷" pitchFamily="2" charset="-122"/>
                <a:cs typeface="+mn-ea"/>
              </a:rPr>
              <a:t>      </a:t>
            </a: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ea"/>
              </a:rPr>
              <a:t>良好的习惯使你保持身体健康。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10"/>
          <p:cNvGrpSpPr/>
          <p:nvPr/>
        </p:nvGrpSpPr>
        <p:grpSpPr>
          <a:xfrm>
            <a:off x="2600325" y="3817938"/>
            <a:ext cx="3668713" cy="2814637"/>
            <a:chOff x="2601051" y="3818146"/>
            <a:chExt cx="3668573" cy="281375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1051" y="4044246"/>
              <a:ext cx="3668573" cy="258765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682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1271" y="3818146"/>
              <a:ext cx="1389206" cy="147893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组合 11"/>
          <p:cNvGrpSpPr/>
          <p:nvPr/>
        </p:nvGrpSpPr>
        <p:grpSpPr>
          <a:xfrm>
            <a:off x="5997575" y="3435350"/>
            <a:ext cx="3078163" cy="3214688"/>
            <a:chOff x="5997338" y="3434677"/>
            <a:chExt cx="3077796" cy="3216066"/>
          </a:xfrm>
        </p:grpSpPr>
        <p:pic>
          <p:nvPicPr>
            <p:cNvPr id="28684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1997" y="4069383"/>
              <a:ext cx="2783137" cy="25813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85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97338" y="3434677"/>
              <a:ext cx="1272567" cy="135475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8686" name="图片 4"/>
          <p:cNvPicPr>
            <a:picLocks noChangeAspect="1"/>
          </p:cNvPicPr>
          <p:nvPr/>
        </p:nvPicPr>
        <p:blipFill>
          <a:blip r:embed="rId7"/>
          <a:srcRect b="5901"/>
          <a:stretch>
            <a:fillRect/>
          </a:stretch>
        </p:blipFill>
        <p:spPr>
          <a:xfrm>
            <a:off x="61913" y="4505325"/>
            <a:ext cx="272891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563" y="4503738"/>
            <a:ext cx="1309687" cy="13954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13"/>
          <p:cNvGrpSpPr/>
          <p:nvPr/>
        </p:nvGrpSpPr>
        <p:grpSpPr>
          <a:xfrm>
            <a:off x="6919913" y="1406525"/>
            <a:ext cx="2216150" cy="2563813"/>
            <a:chOff x="6920219" y="1406097"/>
            <a:chExt cx="2215445" cy="2564970"/>
          </a:xfrm>
        </p:grpSpPr>
        <p:pic>
          <p:nvPicPr>
            <p:cNvPr id="28689" name="图片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17948" y="1406097"/>
              <a:ext cx="1917716" cy="25649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0219" y="1960139"/>
              <a:ext cx="1272567" cy="1354759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组合 9"/>
          <p:cNvGrpSpPr/>
          <p:nvPr/>
        </p:nvGrpSpPr>
        <p:grpSpPr>
          <a:xfrm>
            <a:off x="542925" y="2366963"/>
            <a:ext cx="2168525" cy="2136775"/>
            <a:chOff x="542848" y="2366273"/>
            <a:chExt cx="2169348" cy="2136808"/>
          </a:xfrm>
        </p:grpSpPr>
        <p:pic>
          <p:nvPicPr>
            <p:cNvPr id="28692" name="图片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2848" y="2366273"/>
              <a:ext cx="2169348" cy="21368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3" name="图片 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061976" y="3122256"/>
              <a:ext cx="1208635" cy="120863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12"/>
          <p:cNvGrpSpPr/>
          <p:nvPr/>
        </p:nvGrpSpPr>
        <p:grpSpPr>
          <a:xfrm>
            <a:off x="3506788" y="2255838"/>
            <a:ext cx="3449637" cy="2347912"/>
            <a:chOff x="3847726" y="2366273"/>
            <a:chExt cx="3448643" cy="2347367"/>
          </a:xfrm>
        </p:grpSpPr>
        <p:pic>
          <p:nvPicPr>
            <p:cNvPr id="28695" name="图片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47726" y="2366273"/>
              <a:ext cx="3448643" cy="23473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6" name="图片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210915" y="2797171"/>
              <a:ext cx="1208635" cy="12086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9" descr="纹理"/>
          <p:cNvSpPr>
            <a:spLocks noChangeArrowheads="1"/>
          </p:cNvSpPr>
          <p:nvPr/>
        </p:nvSpPr>
        <p:spPr bwMode="auto">
          <a:xfrm>
            <a:off x="34925" y="117475"/>
            <a:ext cx="4175125" cy="5651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0030101010101" pitchFamily="49" charset="-122"/>
                <a:cs typeface="+mn-cs"/>
              </a:rPr>
              <a:t>Homework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44035" name="AutoShape 3"/>
          <p:cNvSpPr/>
          <p:nvPr/>
        </p:nvSpPr>
        <p:spPr>
          <a:xfrm>
            <a:off x="395288" y="1484313"/>
            <a:ext cx="8208962" cy="39608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ap="flat" cmpd="sng">
            <a:solidFill>
              <a:srgbClr val="FF99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342900" indent="-34290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1. </a:t>
            </a:r>
            <a:r>
              <a:rPr lang="en-US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Read story 3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times, and </a:t>
            </a:r>
            <a:r>
              <a:rPr lang="en-US" altLang="zh-CN" sz="2400" b="1" dirty="0" smtClean="0">
                <a:latin typeface="Arial" panose="020B0604020202020204" pitchFamily="34" charset="0"/>
              </a:rPr>
              <a:t>try to </a:t>
            </a:r>
            <a:r>
              <a:rPr lang="en-US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recite 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the story.</a:t>
            </a:r>
          </a:p>
          <a:p>
            <a:pPr marL="342900" indent="-342900"/>
            <a:r>
              <a:rPr lang="zh-CN" altLang="en-US" sz="2400" b="1" dirty="0" smtClean="0">
                <a:latin typeface="Arial" panose="020B0604020202020204" pitchFamily="34" charset="0"/>
              </a:rPr>
              <a:t> </a:t>
            </a:r>
            <a:r>
              <a:rPr lang="zh-CN" altLang="en-US" sz="2400" b="1" dirty="0" smtClean="0">
                <a:latin typeface="Arial" panose="020B0604020202020204" pitchFamily="34" charset="0"/>
              </a:rPr>
              <a:t>   朗读</a:t>
            </a: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课文</a:t>
            </a:r>
            <a:r>
              <a:rPr lang="en-US" altLang="zh-CN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遍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并尝试背诵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课文。</a:t>
            </a:r>
          </a:p>
          <a:p>
            <a:pPr marL="342900" indent="-342900"/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2. </a:t>
            </a:r>
            <a:r>
              <a:rPr lang="en-US" altLang="zh-CN" sz="2400" b="1" dirty="0">
                <a:latin typeface="Arial" panose="020B0604020202020204" pitchFamily="34" charset="0"/>
              </a:rPr>
              <a:t>Make a medical record and make a dialogue</a:t>
            </a:r>
            <a:r>
              <a:rPr lang="zh-CN" altLang="en-US" sz="2400" b="1" dirty="0">
                <a:latin typeface="Arial" panose="020B0604020202020204" pitchFamily="34" charset="0"/>
              </a:rPr>
              <a:t> </a:t>
            </a:r>
            <a:endParaRPr lang="en-US" altLang="zh-CN" sz="2400" b="1" dirty="0" smtClean="0">
              <a:latin typeface="Arial" panose="020B0604020202020204" pitchFamily="34" charset="0"/>
            </a:endParaRPr>
          </a:p>
          <a:p>
            <a:pPr marL="342900" indent="-342900"/>
            <a:r>
              <a:rPr lang="zh-CN" altLang="en-US" sz="2400" b="1" smtClean="0">
                <a:latin typeface="Arial" panose="020B0604020202020204" pitchFamily="34" charset="0"/>
              </a:rPr>
              <a:t>    </a:t>
            </a:r>
            <a:r>
              <a:rPr lang="zh-CN" altLang="en-US" sz="2400" b="1" dirty="0" smtClean="0">
                <a:latin typeface="Arial" panose="020B0604020202020204" pitchFamily="34" charset="0"/>
              </a:rPr>
              <a:t>制作</a:t>
            </a:r>
            <a:r>
              <a:rPr lang="zh-CN" altLang="en-US" sz="2400" b="1" dirty="0">
                <a:latin typeface="Arial" panose="020B0604020202020204" pitchFamily="34" charset="0"/>
              </a:rPr>
              <a:t>一张</a:t>
            </a:r>
            <a:r>
              <a:rPr lang="zh-CN" altLang="en-US" sz="2400" b="1" dirty="0" smtClean="0">
                <a:latin typeface="Arial" panose="020B0604020202020204" pitchFamily="34" charset="0"/>
              </a:rPr>
              <a:t>病历并编写</a:t>
            </a:r>
            <a:r>
              <a:rPr lang="zh-CN" altLang="en-US" sz="24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一段对话。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21432923">
            <a:off x="1119489" y="2328192"/>
            <a:ext cx="72048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9600" b="1" i="1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Thank you</a:t>
            </a:r>
            <a:r>
              <a:rPr kumimoji="0" lang="zh-CN" altLang="en-US" sz="9600" b="1" i="1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！</a:t>
            </a:r>
            <a:endParaRPr kumimoji="0" lang="zh-CN" altLang="en-US" sz="9600" b="1" i="1" u="none" strike="noStrike" kern="120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/>
          <p:nvPr/>
        </p:nvSpPr>
        <p:spPr>
          <a:xfrm>
            <a:off x="5508625" y="6381750"/>
            <a:ext cx="2951163" cy="4762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0" name="Rectangle 19" descr="纹理"/>
          <p:cNvSpPr>
            <a:spLocks noChangeArrowheads="1"/>
          </p:cNvSpPr>
          <p:nvPr/>
        </p:nvSpPr>
        <p:spPr bwMode="auto">
          <a:xfrm>
            <a:off x="323850" y="260350"/>
            <a:ext cx="3455988" cy="5762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0030101010101" pitchFamily="49" charset="-122"/>
                <a:cs typeface="+mn-cs"/>
              </a:rPr>
              <a:t>Let's learn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黑体" panose="0201060003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4880" y="1733550"/>
            <a:ext cx="65938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accent1">
                    <a:lumMod val="75000"/>
                  </a:schemeClr>
                </a:solidFill>
                <a:latin typeface="Comic Sans MS" panose="030F0702030302020204" charset="0"/>
                <a:cs typeface="Comic Sans MS" panose="030F0702030302020204" charset="0"/>
              </a:rPr>
              <a:t>sick</a:t>
            </a:r>
          </a:p>
        </p:txBody>
      </p:sp>
      <p:sp>
        <p:nvSpPr>
          <p:cNvPr id="11" name="爆炸形 1 10"/>
          <p:cNvSpPr/>
          <p:nvPr/>
        </p:nvSpPr>
        <p:spPr>
          <a:xfrm>
            <a:off x="412750" y="1195070"/>
            <a:ext cx="2366645" cy="1992630"/>
          </a:xfrm>
          <a:prstGeom prst="irregularSeal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934720" y="4549140"/>
            <a:ext cx="80645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What’s wrong with</a:t>
            </a:r>
            <a:r>
              <a:rPr lang="en-US" altLang="zh-CN" sz="4400" dirty="0">
                <a:latin typeface="Arial" panose="020B0604020202020204" pitchFamily="34" charset="0"/>
                <a:ea typeface="宋体" panose="02010600030101010101" pitchFamily="2" charset="-122"/>
              </a:rPr>
              <a:t> the boy?</a:t>
            </a:r>
          </a:p>
        </p:txBody>
      </p:sp>
      <p:sp>
        <p:nvSpPr>
          <p:cNvPr id="22533" name="Text Box 5"/>
          <p:cNvSpPr txBox="1"/>
          <p:nvPr/>
        </p:nvSpPr>
        <p:spPr>
          <a:xfrm>
            <a:off x="862330" y="3642360"/>
            <a:ext cx="82089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dirty="0">
                <a:latin typeface="Arial" panose="020B0604020202020204" pitchFamily="34" charset="0"/>
                <a:ea typeface="宋体" panose="02010600030101010101" pitchFamily="2" charset="-122"/>
              </a:rPr>
              <a:t>What’s the matter with the boy?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376930" y="1513205"/>
            <a:ext cx="47701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H</a:t>
            </a:r>
            <a:r>
              <a:rPr lang="en-US" altLang="zh-CN" sz="4400" dirty="0">
                <a:latin typeface="Arial" panose="020B0604020202020204" pitchFamily="34" charset="0"/>
              </a:rPr>
              <a:t>ow to ask?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11" grpId="0" animBg="1"/>
      <p:bldP spid="22534" grpId="0"/>
      <p:bldP spid="22533" grpId="0"/>
      <p:bldP spid="22533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/>
          <p:nvPr/>
        </p:nvSpPr>
        <p:spPr>
          <a:xfrm>
            <a:off x="5508625" y="6381750"/>
            <a:ext cx="2951163" cy="47625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Text Box 5"/>
          <p:cNvSpPr txBox="1"/>
          <p:nvPr/>
        </p:nvSpPr>
        <p:spPr>
          <a:xfrm>
            <a:off x="250825" y="1196975"/>
            <a:ext cx="8208963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What’s the matter with the boy?</a:t>
            </a:r>
            <a:endParaRPr lang="en-US" altLang="zh-CN" sz="4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534" name="Text Box 6"/>
          <p:cNvSpPr txBox="1"/>
          <p:nvPr/>
        </p:nvSpPr>
        <p:spPr>
          <a:xfrm>
            <a:off x="250825" y="1196975"/>
            <a:ext cx="80645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What’s wrong with</a:t>
            </a: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 the boy?</a:t>
            </a:r>
            <a:endParaRPr lang="en-US" altLang="zh-CN" sz="4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536" name="Text Box 8"/>
          <p:cNvSpPr txBox="1"/>
          <p:nvPr/>
        </p:nvSpPr>
        <p:spPr>
          <a:xfrm>
            <a:off x="323850" y="2357438"/>
            <a:ext cx="446405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dirty="0">
                <a:latin typeface="Arial" panose="020B0604020202020204" pitchFamily="34" charset="0"/>
                <a:ea typeface="宋体" panose="02010600030101010101" pitchFamily="2" charset="-122"/>
              </a:rPr>
              <a:t>He has a </a:t>
            </a:r>
            <a:r>
              <a:rPr lang="en-US" altLang="zh-CN" sz="4000" dirty="0">
                <a:latin typeface="Arial" panose="020B0604020202020204" pitchFamily="34" charset="0"/>
                <a:ea typeface="Times New Roman" panose="02020603050405020304" pitchFamily="18" charset="0"/>
              </a:rPr>
              <a:t>…</a:t>
            </a:r>
          </a:p>
        </p:txBody>
      </p:sp>
      <p:pic>
        <p:nvPicPr>
          <p:cNvPr id="22541" name="Picture 13" descr="360截图201412161457568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990" y="2341245"/>
            <a:ext cx="1360170" cy="1529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2" descr="C:\Users\Administrator\Desktop\headache.pngheadach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5" y="2192020"/>
            <a:ext cx="1969135" cy="1678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Rectangle 19" descr="纹理"/>
          <p:cNvSpPr>
            <a:spLocks noChangeArrowheads="1"/>
          </p:cNvSpPr>
          <p:nvPr/>
        </p:nvSpPr>
        <p:spPr bwMode="auto">
          <a:xfrm>
            <a:off x="323850" y="260350"/>
            <a:ext cx="3455988" cy="57626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0030101010101" pitchFamily="49" charset="-122"/>
                <a:cs typeface="+mn-cs"/>
              </a:rPr>
              <a:t>Watch and say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1200" y="4382731"/>
            <a:ext cx="145669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333399"/>
                </a:solidFill>
                <a:latin typeface="Comic Sans MS" panose="030F0702030302020204" charset="0"/>
                <a:cs typeface="Comic Sans MS" panose="030F0702030302020204" charset="0"/>
              </a:rPr>
              <a:t>head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57520" y="4382770"/>
            <a:ext cx="16408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ache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22400" y="5343525"/>
            <a:ext cx="454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头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43930" y="5343525"/>
            <a:ext cx="510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58 -0.000556 L 0.173750 -0.005648 " pathEditMode="relative" rAng="0" ptsTypes="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78 -0.000556 L -0.189583 -0.003611 " pathEditMode="relative" rAng="0" ptsTypes="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774 -0.007593 L 0.184514 -0.009259 " pathEditMode="relative" rAng="0" ptsTypes="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25 -0.0113889 L -0.218073 -0.00944444 " pathEditMode="relative" rAng="0" ptsTypes="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6" grpId="0"/>
      <p:bldP spid="8" grpId="0"/>
      <p:bldP spid="8" grpId="1"/>
      <p:bldP spid="9" grpId="0"/>
      <p:bldP spid="9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7" descr="QQ图片20150205212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725" y="4795838"/>
            <a:ext cx="796925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10" descr="QQ图片20150205212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3" y="4795838"/>
            <a:ext cx="796925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11" descr="QQ图片20150205212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75" y="4943475"/>
            <a:ext cx="1365250" cy="136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 Box 12"/>
          <p:cNvSpPr txBox="1"/>
          <p:nvPr/>
        </p:nvSpPr>
        <p:spPr>
          <a:xfrm>
            <a:off x="533400" y="1493838"/>
            <a:ext cx="8208963" cy="4189412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lstStyle/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If there is something  wrong with our head, we call__________. </a:t>
            </a: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With our teeth, we cal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l__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_________.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With our ears,we call ________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__.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3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With our back,we call __________. </a:t>
            </a:r>
          </a:p>
        </p:txBody>
      </p:sp>
      <p:sp>
        <p:nvSpPr>
          <p:cNvPr id="8205" name="Text Box 13"/>
          <p:cNvSpPr txBox="1"/>
          <p:nvPr/>
        </p:nvSpPr>
        <p:spPr>
          <a:xfrm>
            <a:off x="2992438" y="2383171"/>
            <a:ext cx="2490787" cy="577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head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ache</a:t>
            </a:r>
          </a:p>
        </p:txBody>
      </p:sp>
      <p:sp>
        <p:nvSpPr>
          <p:cNvPr id="8206" name="Text Box 14"/>
          <p:cNvSpPr txBox="1"/>
          <p:nvPr/>
        </p:nvSpPr>
        <p:spPr>
          <a:xfrm>
            <a:off x="4575175" y="3267869"/>
            <a:ext cx="276225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tooth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ac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</a:p>
        </p:txBody>
      </p:sp>
      <p:sp>
        <p:nvSpPr>
          <p:cNvPr id="8207" name="Text Box 15"/>
          <p:cNvSpPr txBox="1"/>
          <p:nvPr/>
        </p:nvSpPr>
        <p:spPr>
          <a:xfrm>
            <a:off x="4438650" y="4124801"/>
            <a:ext cx="263366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r"/>
            <a:r>
              <a:rPr lang="zh-CN" altLang="en-US" sz="32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 ear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ache</a:t>
            </a:r>
          </a:p>
        </p:txBody>
      </p:sp>
      <p:sp>
        <p:nvSpPr>
          <p:cNvPr id="8210" name="Text Box 18"/>
          <p:cNvSpPr txBox="1"/>
          <p:nvPr/>
        </p:nvSpPr>
        <p:spPr>
          <a:xfrm>
            <a:off x="4054718" y="4973735"/>
            <a:ext cx="312261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r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back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ache</a:t>
            </a:r>
          </a:p>
        </p:txBody>
      </p:sp>
      <p:sp>
        <p:nvSpPr>
          <p:cNvPr id="16" name="Rectangle 19" descr="纹理"/>
          <p:cNvSpPr>
            <a:spLocks noChangeArrowheads="1"/>
          </p:cNvSpPr>
          <p:nvPr/>
        </p:nvSpPr>
        <p:spPr bwMode="auto">
          <a:xfrm>
            <a:off x="100013" y="295275"/>
            <a:ext cx="3890963" cy="576263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0030101010101" pitchFamily="49" charset="-122"/>
                <a:cs typeface="+mn-cs"/>
              </a:rPr>
              <a:t>L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黑体" panose="02010600030101010101" pitchFamily="49" charset="-122"/>
                <a:cs typeface="+mn-cs"/>
              </a:rPr>
              <a:t>et’s learn more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黑体" panose="02010600030101010101" pitchFamily="49" charset="-122"/>
              <a:cs typeface="+mn-cs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4053840" y="-82550"/>
            <a:ext cx="2755900" cy="3497263"/>
            <a:chOff x="1671" y="-1750"/>
            <a:chExt cx="1763" cy="3014"/>
          </a:xfrm>
        </p:grpSpPr>
        <p:sp>
          <p:nvSpPr>
            <p:cNvPr id="11275" name="AutoShape 3"/>
            <p:cNvSpPr/>
            <p:nvPr/>
          </p:nvSpPr>
          <p:spPr>
            <a:xfrm>
              <a:off x="1671" y="-1750"/>
              <a:ext cx="1763" cy="1359"/>
            </a:xfrm>
            <a:prstGeom prst="star32">
              <a:avLst>
                <a:gd name="adj" fmla="val 37500"/>
              </a:avLst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latin typeface="Comic Sans MS" panose="030F0702030302020204" charset="0"/>
                  <a:ea typeface="宋体" panose="02010600030101010101" pitchFamily="2" charset="-122"/>
                </a:rPr>
                <a:t>ache</a:t>
              </a:r>
            </a:p>
          </p:txBody>
        </p:sp>
        <p:sp>
          <p:nvSpPr>
            <p:cNvPr id="11276" name="Text Box 4"/>
            <p:cNvSpPr txBox="1"/>
            <p:nvPr/>
          </p:nvSpPr>
          <p:spPr>
            <a:xfrm>
              <a:off x="2256" y="624"/>
              <a:ext cx="1008" cy="6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4400" b="1" dirty="0">
                <a:latin typeface="Comic Sans MS" panose="030F0702030302020204" charset="0"/>
                <a:ea typeface="黑体" panose="02010600030101010101" pitchFamily="49" charset="-122"/>
              </a:endParaRPr>
            </a:p>
          </p:txBody>
        </p:sp>
      </p:grpSp>
      <p:sp>
        <p:nvSpPr>
          <p:cNvPr id="23562" name="Text Box 10"/>
          <p:cNvSpPr txBox="1"/>
          <p:nvPr/>
        </p:nvSpPr>
        <p:spPr>
          <a:xfrm>
            <a:off x="6946900" y="295275"/>
            <a:ext cx="2446338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dirty="0">
                <a:latin typeface="Arial" panose="020B0604020202020204" pitchFamily="34" charset="0"/>
                <a:ea typeface="楷体_GB2312" panose="02010609030101010101" charset="-122"/>
              </a:rPr>
              <a:t>疼痛</a:t>
            </a:r>
          </a:p>
        </p:txBody>
      </p:sp>
      <p:sp>
        <p:nvSpPr>
          <p:cNvPr id="11" name="Text Box 27"/>
          <p:cNvSpPr txBox="1"/>
          <p:nvPr/>
        </p:nvSpPr>
        <p:spPr>
          <a:xfrm>
            <a:off x="5400675" y="3038475"/>
            <a:ext cx="11112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u:/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" name="图片 4" descr="toothac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925" y="2241550"/>
            <a:ext cx="1563688" cy="1173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toothach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29420" y="2672080"/>
            <a:ext cx="274955" cy="274955"/>
          </a:xfrm>
          <a:prstGeom prst="rect">
            <a:avLst/>
          </a:prstGeom>
        </p:spPr>
      </p:pic>
      <p:pic>
        <p:nvPicPr>
          <p:cNvPr id="4" name="Picture 19" descr="an earache"/>
          <p:cNvPicPr>
            <a:picLocks noChangeAspect="1"/>
          </p:cNvPicPr>
          <p:nvPr/>
        </p:nvPicPr>
        <p:blipFill>
          <a:blip r:embed="rId8"/>
          <a:srcRect l="23852" r="26830"/>
          <a:stretch>
            <a:fillRect/>
          </a:stretch>
        </p:blipFill>
        <p:spPr>
          <a:xfrm>
            <a:off x="7337425" y="3414395"/>
            <a:ext cx="1332865" cy="200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6" descr="a backache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61" r="14775"/>
          <a:stretch>
            <a:fillRect/>
          </a:stretch>
        </p:blipFill>
        <p:spPr>
          <a:xfrm>
            <a:off x="7072630" y="3479800"/>
            <a:ext cx="1772285" cy="2053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6543675" y="910590"/>
            <a:ext cx="2743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body</a:t>
            </a:r>
            <a:r>
              <a:rPr lang="en-US" altLang="zh-CN"/>
              <a:t> </a:t>
            </a:r>
            <a:r>
              <a:rPr lang="en-US" altLang="zh-CN" sz="3200"/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ache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1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205" grpId="0" bldLvl="0"/>
      <p:bldP spid="8206" grpId="0" bldLvl="0"/>
      <p:bldP spid="8207" grpId="0" bldLvl="0"/>
      <p:bldP spid="8210" grpId="0" bldLvl="0"/>
      <p:bldP spid="23562" grpId="0"/>
      <p:bldP spid="11" grpId="0" bldLvl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/>
          <p:nvPr/>
        </p:nvSpPr>
        <p:spPr>
          <a:xfrm>
            <a:off x="0" y="3573463"/>
            <a:ext cx="9144000" cy="3284537"/>
          </a:xfrm>
          <a:prstGeom prst="rect">
            <a:avLst/>
          </a:prstGeom>
          <a:solidFill>
            <a:srgbClr val="00CCFF">
              <a:alpha val="70978"/>
            </a:srgbClr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Rectangle 3"/>
          <p:cNvSpPr/>
          <p:nvPr/>
        </p:nvSpPr>
        <p:spPr>
          <a:xfrm>
            <a:off x="0" y="0"/>
            <a:ext cx="9144000" cy="3573463"/>
          </a:xfrm>
          <a:prstGeom prst="rect">
            <a:avLst/>
          </a:prstGeom>
          <a:solidFill>
            <a:schemeClr val="accent1">
              <a:alpha val="65096"/>
            </a:schemeClr>
          </a:solidFill>
          <a:ln w="9525">
            <a:noFill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AutoShape 10"/>
          <p:cNvSpPr/>
          <p:nvPr/>
        </p:nvSpPr>
        <p:spPr>
          <a:xfrm>
            <a:off x="260350" y="1917700"/>
            <a:ext cx="7731125" cy="3022600"/>
          </a:xfrm>
          <a:prstGeom prst="cloudCallout">
            <a:avLst>
              <a:gd name="adj1" fmla="val 24810"/>
              <a:gd name="adj2" fmla="val -101606"/>
            </a:avLst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Text Box 11"/>
          <p:cNvSpPr txBox="1"/>
          <p:nvPr/>
        </p:nvSpPr>
        <p:spPr>
          <a:xfrm rot="-184182">
            <a:off x="1052513" y="4737100"/>
            <a:ext cx="6934200" cy="346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lnSpc>
                <a:spcPts val="2000"/>
              </a:lnSpc>
              <a:spcBef>
                <a:spcPct val="50000"/>
              </a:spcBef>
            </a:pPr>
            <a:endParaRPr lang="zh-CN" altLang="zh-CN" sz="6600" b="1" dirty="0">
              <a:latin typeface="Comic Sans MS" panose="030F0702030302020204" charset="0"/>
              <a:ea typeface="MingLiU_HKSCS-ExtB" panose="02020500000000000000" pitchFamily="18" charset="-120"/>
            </a:endParaRPr>
          </a:p>
        </p:txBody>
      </p:sp>
      <p:pic>
        <p:nvPicPr>
          <p:cNvPr id="36" name="Picture 17" descr="SOR81K)HU]WH%UQYJKK`I8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8266">
            <a:off x="6477000" y="381000"/>
            <a:ext cx="866775" cy="84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18" descr="SV[ITIWDJ`I2{FZ%2RM1XU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12064">
            <a:off x="7162800" y="609600"/>
            <a:ext cx="838200" cy="78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19" descr="420{@FZB0X0JLJXSJQ4]YE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35662">
            <a:off x="7962900" y="704850"/>
            <a:ext cx="876300" cy="89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0" name="Picture 13" descr="2009070612413797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0538" y="4240213"/>
            <a:ext cx="2706687" cy="2259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4" name="Text Box 11"/>
          <p:cNvSpPr txBox="1">
            <a:spLocks noChangeArrowheads="1"/>
          </p:cNvSpPr>
          <p:nvPr/>
        </p:nvSpPr>
        <p:spPr bwMode="auto">
          <a:xfrm>
            <a:off x="891358" y="3138203"/>
            <a:ext cx="6934199" cy="12299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MingLiU_HKSCS-ExtB" panose="02020500000000000000" pitchFamily="18" charset="-120"/>
                <a:cs typeface="Calibri" panose="020F0502020204030204" charset="0"/>
              </a:rPr>
              <a:t>Seeing the doctor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52D56"/>
                </a:solidFill>
                <a:effectLst/>
                <a:uLnTx/>
                <a:uFillTx/>
                <a:latin typeface="Aharoni" charset="0"/>
                <a:ea typeface="微软雅黑" panose="020B0503020204020204" charset="-122"/>
                <a:cs typeface="Aharoni" pitchFamily="2" charset="-79"/>
              </a:rPr>
              <a:t>   </a:t>
            </a:r>
          </a:p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 w="10541" cmpd="sng">
                  <a:solidFill>
                    <a:srgbClr val="92D050"/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haroni" charset="0"/>
                <a:ea typeface="+mn-ea"/>
                <a:cs typeface="+mn-cs"/>
              </a:rPr>
              <a:t>Story time</a:t>
            </a:r>
          </a:p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 smtClean="0">
              <a:ln w="10541" cmpd="sng">
                <a:solidFill>
                  <a:srgbClr val="92D050"/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Aharoni" charset="0"/>
              <a:ea typeface="+mn-ea"/>
              <a:cs typeface="+mn-cs"/>
            </a:endParaRPr>
          </a:p>
        </p:txBody>
      </p:sp>
      <p:pic>
        <p:nvPicPr>
          <p:cNvPr id="8202" name="Picture 15" descr="0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4575" y="1474788"/>
            <a:ext cx="2012950" cy="201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 rot="20782049">
            <a:off x="784225" y="757238"/>
            <a:ext cx="4572000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Jokerman" pitchFamily="82" charset="0"/>
                <a:ea typeface="宋体" panose="02010600030101010101" pitchFamily="2" charset="-122"/>
                <a:cs typeface="+mn-cs"/>
              </a:rPr>
              <a:t>Unit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5" descr="Mike"/>
          <p:cNvPicPr>
            <a:picLocks noChangeAspect="1"/>
          </p:cNvPicPr>
          <p:nvPr/>
        </p:nvPicPr>
        <p:blipFill>
          <a:blip r:embed="rId2"/>
          <a:srcRect b="-114"/>
          <a:stretch>
            <a:fillRect/>
          </a:stretch>
        </p:blipFill>
        <p:spPr>
          <a:xfrm>
            <a:off x="5627688" y="192088"/>
            <a:ext cx="3425825" cy="3000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Picture 7" descr="SuHai"/>
          <p:cNvPicPr>
            <a:picLocks noChangeAspect="1"/>
          </p:cNvPicPr>
          <p:nvPr/>
        </p:nvPicPr>
        <p:blipFill>
          <a:blip r:embed="rId3"/>
          <a:srcRect b="-76"/>
          <a:stretch>
            <a:fillRect/>
          </a:stretch>
        </p:blipFill>
        <p:spPr>
          <a:xfrm>
            <a:off x="5338763" y="3263900"/>
            <a:ext cx="4129087" cy="235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19" descr="纹理"/>
          <p:cNvSpPr>
            <a:spLocks noChangeArrowheads="1"/>
          </p:cNvSpPr>
          <p:nvPr/>
        </p:nvSpPr>
        <p:spPr bwMode="auto">
          <a:xfrm>
            <a:off x="252413" y="209550"/>
            <a:ext cx="4319588" cy="57626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黑体" panose="02010600030101010101" pitchFamily="49" charset="-122"/>
                <a:cs typeface="Arial" panose="020B0604020202020204" pitchFamily="34" charset="0"/>
              </a:rPr>
              <a:t>Preview and check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黑体" panose="02010600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5482" name="AutoShape 10"/>
          <p:cNvSpPr/>
          <p:nvPr/>
        </p:nvSpPr>
        <p:spPr>
          <a:xfrm>
            <a:off x="1354135" y="1692275"/>
            <a:ext cx="1824037" cy="714375"/>
          </a:xfrm>
          <a:prstGeom prst="roundRect">
            <a:avLst>
              <a:gd name="adj" fmla="val 16667"/>
            </a:avLst>
          </a:prstGeom>
          <a:solidFill>
            <a:schemeClr val="bg1">
              <a:alpha val="76862"/>
            </a:schemeClr>
          </a:solidFill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Who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19" name="AutoShape 10"/>
          <p:cNvSpPr/>
          <p:nvPr/>
        </p:nvSpPr>
        <p:spPr>
          <a:xfrm>
            <a:off x="1354138" y="2994635"/>
            <a:ext cx="1824037" cy="714375"/>
          </a:xfrm>
          <a:prstGeom prst="roundRect">
            <a:avLst>
              <a:gd name="adj" fmla="val 16667"/>
            </a:avLst>
          </a:prstGeom>
          <a:solidFill>
            <a:schemeClr val="bg1">
              <a:alpha val="76862"/>
            </a:schemeClr>
          </a:solidFill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Where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2" name="AutoShape 10"/>
          <p:cNvSpPr/>
          <p:nvPr/>
        </p:nvSpPr>
        <p:spPr>
          <a:xfrm>
            <a:off x="1354138" y="4248761"/>
            <a:ext cx="1824037" cy="714375"/>
          </a:xfrm>
          <a:prstGeom prst="roundRect">
            <a:avLst>
              <a:gd name="adj" fmla="val 16667"/>
            </a:avLst>
          </a:prstGeom>
          <a:solidFill>
            <a:schemeClr val="bg1">
              <a:alpha val="76862"/>
            </a:schemeClr>
          </a:solidFill>
          <a:ln w="3810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What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bldLvl="0" animBg="1"/>
      <p:bldP spid="19" grpId="0" bldLvl="0" animBg="1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图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420938"/>
            <a:ext cx="3887788" cy="2292350"/>
          </a:xfrm>
          <a:prstGeom prst="rect">
            <a:avLst/>
          </a:prstGeom>
          <a:noFill/>
          <a:ln w="3810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314" name="AutoShape 3"/>
          <p:cNvSpPr/>
          <p:nvPr/>
        </p:nvSpPr>
        <p:spPr>
          <a:xfrm>
            <a:off x="468313" y="1412875"/>
            <a:ext cx="6767512" cy="7207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57150" cap="flat" cmpd="sng">
            <a:solidFill>
              <a:srgbClr val="993366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What’s wrong with Su Hai and Mike?</a:t>
            </a:r>
          </a:p>
        </p:txBody>
      </p:sp>
      <p:pic>
        <p:nvPicPr>
          <p:cNvPr id="13315" name="Picture 5" descr="图2_副本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149725"/>
            <a:ext cx="3744912" cy="2416175"/>
          </a:xfrm>
          <a:prstGeom prst="rect">
            <a:avLst/>
          </a:prstGeom>
          <a:noFill/>
          <a:ln w="38100" cap="flat" cmpd="sng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" name="Rectangle 19" descr="纹理"/>
          <p:cNvSpPr>
            <a:spLocks noChangeArrowheads="1"/>
          </p:cNvSpPr>
          <p:nvPr/>
        </p:nvSpPr>
        <p:spPr bwMode="auto">
          <a:xfrm>
            <a:off x="285750" y="285750"/>
            <a:ext cx="3714750" cy="57626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miter lim="800000"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黑体" panose="02010600030101010101" pitchFamily="49" charset="-122"/>
                <a:cs typeface="Arial" panose="020B0604020202020204" pitchFamily="34" charset="0"/>
              </a:rPr>
              <a:t>Watch and find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黑体" panose="0201060003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003366">
              <a:alpha val="42000"/>
            </a:srgbClr>
          </a:solidFill>
        </p:spPr>
        <p:txBody>
          <a:bodyPr wrap="square" lIns="91440" tIns="45720" rIns="91440" bIns="45720" anchor="ctr"/>
          <a:lstStyle/>
          <a:p>
            <a:pPr defTabSz="815975" eaLnBrk="1" hangingPunct="1">
              <a:buClrTx/>
              <a:buSzTx/>
              <a:buFontTx/>
            </a:pPr>
            <a:endParaRPr lang="zh-CN" altLang="zh-C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wrap="square" lIns="91440" tIns="45720" rIns="91440" bIns="45720" anchor="t"/>
          <a:lstStyle/>
          <a:p>
            <a:pPr defTabSz="815975" eaLnBrk="1" hangingPunct="1">
              <a:buClrTx/>
              <a:buSzTx/>
            </a:pPr>
            <a:endParaRPr lang="zh-CN" altLang="zh-CN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14339" name="AutoShape 5"/>
          <p:cNvSpPr/>
          <p:nvPr/>
        </p:nvSpPr>
        <p:spPr>
          <a:xfrm>
            <a:off x="539750" y="188913"/>
            <a:ext cx="8137525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flat" cmpd="sng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340" name="Group 3"/>
          <p:cNvGrpSpPr/>
          <p:nvPr/>
        </p:nvGrpSpPr>
        <p:grpSpPr>
          <a:xfrm>
            <a:off x="536575" y="180975"/>
            <a:ext cx="8215313" cy="6143625"/>
            <a:chOff x="0" y="0"/>
            <a:chExt cx="5125" cy="3674"/>
          </a:xfrm>
        </p:grpSpPr>
        <p:grpSp>
          <p:nvGrpSpPr>
            <p:cNvPr id="14341" name="Group 4"/>
            <p:cNvGrpSpPr/>
            <p:nvPr/>
          </p:nvGrpSpPr>
          <p:grpSpPr>
            <a:xfrm>
              <a:off x="0" y="363"/>
              <a:ext cx="5125" cy="3311"/>
              <a:chOff x="0" y="0"/>
              <a:chExt cx="5125" cy="3311"/>
            </a:xfrm>
          </p:grpSpPr>
          <p:sp>
            <p:nvSpPr>
              <p:cNvPr id="14342" name="AutoShape 5"/>
              <p:cNvSpPr/>
              <p:nvPr/>
            </p:nvSpPr>
            <p:spPr>
              <a:xfrm>
                <a:off x="0" y="0"/>
                <a:ext cx="5125" cy="3311"/>
              </a:xfrm>
              <a:prstGeom prst="roundRect">
                <a:avLst>
                  <a:gd name="adj" fmla="val 16667"/>
                </a:avLst>
              </a:prstGeom>
              <a:solidFill>
                <a:srgbClr val="CC00CC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4343" name="AutoShape 6"/>
              <p:cNvSpPr/>
              <p:nvPr/>
            </p:nvSpPr>
            <p:spPr>
              <a:xfrm>
                <a:off x="227" y="182"/>
                <a:ext cx="4627" cy="299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344" name="Group 7"/>
            <p:cNvGrpSpPr/>
            <p:nvPr/>
          </p:nvGrpSpPr>
          <p:grpSpPr>
            <a:xfrm>
              <a:off x="1497" y="0"/>
              <a:ext cx="454" cy="363"/>
              <a:chOff x="0" y="0"/>
              <a:chExt cx="454" cy="363"/>
            </a:xfrm>
          </p:grpSpPr>
          <p:sp>
            <p:nvSpPr>
              <p:cNvPr id="14345" name="Line 8"/>
              <p:cNvSpPr/>
              <p:nvPr/>
            </p:nvSpPr>
            <p:spPr>
              <a:xfrm>
                <a:off x="136" y="91"/>
                <a:ext cx="318" cy="272"/>
              </a:xfrm>
              <a:prstGeom prst="line">
                <a:avLst/>
              </a:prstGeom>
              <a:ln w="6350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346" name="Oval 9"/>
              <p:cNvSpPr/>
              <p:nvPr/>
            </p:nvSpPr>
            <p:spPr>
              <a:xfrm>
                <a:off x="0" y="0"/>
                <a:ext cx="181" cy="136"/>
              </a:xfrm>
              <a:prstGeom prst="ellipse">
                <a:avLst/>
              </a:prstGeom>
              <a:solidFill>
                <a:srgbClr val="800080"/>
              </a:solidFill>
              <a:ln w="9525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347" name="Group 10"/>
            <p:cNvGrpSpPr/>
            <p:nvPr/>
          </p:nvGrpSpPr>
          <p:grpSpPr>
            <a:xfrm flipH="1">
              <a:off x="3221" y="0"/>
              <a:ext cx="408" cy="363"/>
              <a:chOff x="0" y="0"/>
              <a:chExt cx="454" cy="363"/>
            </a:xfrm>
          </p:grpSpPr>
          <p:sp>
            <p:nvSpPr>
              <p:cNvPr id="14348" name="Line 11"/>
              <p:cNvSpPr/>
              <p:nvPr/>
            </p:nvSpPr>
            <p:spPr>
              <a:xfrm>
                <a:off x="136" y="91"/>
                <a:ext cx="318" cy="272"/>
              </a:xfrm>
              <a:prstGeom prst="line">
                <a:avLst/>
              </a:prstGeom>
              <a:ln w="6350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349" name="Oval 12"/>
              <p:cNvSpPr/>
              <p:nvPr/>
            </p:nvSpPr>
            <p:spPr>
              <a:xfrm>
                <a:off x="0" y="0"/>
                <a:ext cx="181" cy="136"/>
              </a:xfrm>
              <a:prstGeom prst="ellipse">
                <a:avLst/>
              </a:prstGeom>
              <a:solidFill>
                <a:srgbClr val="800080"/>
              </a:solidFill>
              <a:ln w="9525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</p:spTree>
    <p:controls>
      <mc:AlternateContent xmlns:mc="http://schemas.openxmlformats.org/markup-compatibility/2006">
        <mc:Choice xmlns:v="urn:schemas-microsoft-com:vml" Requires="v">
          <p:control spid="14357" name="ShockwaveFlash1" r:id="rId2" imgW="6729730" imgH="4733925"/>
        </mc:Choice>
        <mc:Fallback>
          <p:control name="ShockwaveFlash1" r:id="rId2" imgW="6729730" imgH="4733925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200150"/>
                  <a:ext cx="6729413" cy="47339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cfb0f1ef-35e3-4888-8fa9-88a76075c9a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彩色圈圈（蓝）">
  <a:themeElements>
    <a:clrScheme name="彩色圈圈（蓝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彩色圈圈（蓝）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彩色圈圈（蓝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色圈圈（蓝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色圈圈（蓝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色圈圈（蓝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色圈圈（蓝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色圈圈（蓝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色圈圈（蓝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色圈圈（蓝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色圈圈（蓝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色圈圈（蓝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色圈圈（蓝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色圈圈（蓝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彩色圈圈（蓝）">
  <a:themeElements>
    <a:clrScheme name="彩色圈圈（蓝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彩色圈圈（蓝）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彩色圈圈（蓝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色圈圈（蓝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色圈圈（蓝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色圈圈（蓝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色圈圈（蓝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彩色圈圈（蓝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色圈圈（蓝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色圈圈（蓝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色圈圈（蓝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色圈圈（蓝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色圈圈（蓝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彩色圈圈（蓝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彩色圈圈（蓝）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991</Words>
  <Application>Microsoft Office PowerPoint</Application>
  <PresentationFormat>全屏显示(4:3)</PresentationFormat>
  <Paragraphs>229</Paragraphs>
  <Slides>26</Slides>
  <Notes>3</Notes>
  <HiddenSlides>0</HiddenSlides>
  <MMClips>23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Office 主题</vt:lpstr>
      <vt:lpstr>彩色圈圈（蓝）</vt:lpstr>
      <vt:lpstr>1_彩色圈圈（蓝）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skhong</cp:lastModifiedBy>
  <cp:revision>62</cp:revision>
  <dcterms:created xsi:type="dcterms:W3CDTF">2017-02-28T07:31:00Z</dcterms:created>
  <dcterms:modified xsi:type="dcterms:W3CDTF">2021-06-23T08:16:44Z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