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1740" r:id="rId2"/>
    <p:sldId id="1407" r:id="rId3"/>
    <p:sldId id="1724" r:id="rId4"/>
    <p:sldId id="1725" r:id="rId5"/>
    <p:sldId id="1726" r:id="rId6"/>
    <p:sldId id="523" r:id="rId7"/>
    <p:sldId id="1379" r:id="rId8"/>
    <p:sldId id="1547" r:id="rId9"/>
    <p:sldId id="1727" r:id="rId10"/>
    <p:sldId id="1621" r:id="rId11"/>
    <p:sldId id="1690" r:id="rId12"/>
    <p:sldId id="1732" r:id="rId13"/>
    <p:sldId id="1734" r:id="rId14"/>
    <p:sldId id="1729" r:id="rId15"/>
    <p:sldId id="1730" r:id="rId16"/>
    <p:sldId id="1731" r:id="rId17"/>
    <p:sldId id="1735" r:id="rId18"/>
    <p:sldId id="1467" r:id="rId19"/>
    <p:sldId id="1739" r:id="rId20"/>
    <p:sldId id="1741" r:id="rId21"/>
    <p:sldId id="1738" r:id="rId22"/>
    <p:sldId id="1378" r:id="rId23"/>
    <p:sldId id="1666" r:id="rId24"/>
  </p:sldIdLst>
  <p:sldSz cx="9144000" cy="5143500" type="screen16x9"/>
  <p:notesSz cx="6858000" cy="9144000"/>
  <p:embeddedFontLst>
    <p:embeddedFont>
      <p:font typeface="汉语拼音" charset="0"/>
      <p:regular r:id="rId27"/>
    </p:embeddedFont>
    <p:embeddedFont>
      <p:font typeface="微软雅黑" pitchFamily="34" charset="-122"/>
      <p:regular r:id="rId28"/>
      <p:bold r:id="rId29"/>
    </p:embeddedFont>
    <p:embeddedFont>
      <p:font typeface="等线" pitchFamily="2" charset="-122"/>
      <p:regular r:id="rId30"/>
      <p:bold r:id="rId31"/>
    </p:embeddedFont>
    <p:embeddedFont>
      <p:font typeface="华文楷体" pitchFamily="2" charset="-122"/>
      <p:regular r:id="rId32"/>
    </p:embeddedFont>
    <p:embeddedFont>
      <p:font typeface="黑体" pitchFamily="49" charset="-122"/>
      <p:regular r:id="rId33"/>
    </p:embeddedFont>
    <p:embeddedFont>
      <p:font typeface="楷体" pitchFamily="49" charset="-122"/>
      <p:regular r:id="rId34"/>
    </p:embeddedFont>
    <p:embeddedFont>
      <p:font typeface="幼圆" pitchFamily="49" charset="-12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4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9">
          <p15:clr>
            <a:srgbClr val="A4A3A4"/>
          </p15:clr>
        </p15:guide>
        <p15:guide id="2" pos="225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F32A"/>
    <a:srgbClr val="9900CC"/>
    <a:srgbClr val="F73BDC"/>
    <a:srgbClr val="FF66FF"/>
    <a:srgbClr val="F074C7"/>
    <a:srgbClr val="2060BE"/>
    <a:srgbClr val="FF97FF"/>
    <a:srgbClr val="CAFAF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705" autoAdjust="0"/>
  </p:normalViewPr>
  <p:slideViewPr>
    <p:cSldViewPr>
      <p:cViewPr varScale="1">
        <p:scale>
          <a:sx n="84" d="100"/>
          <a:sy n="84" d="100"/>
        </p:scale>
        <p:origin x="-900" y="56"/>
      </p:cViewPr>
      <p:guideLst>
        <p:guide orient="horz" pos="894"/>
        <p:guide pos="5738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14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29"/>
        <p:guide pos="22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2023/3/25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942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2023/3/25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7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50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10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44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24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2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3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4"/>
          <a:stretch/>
        </p:blipFill>
        <p:spPr bwMode="auto">
          <a:xfrm>
            <a:off x="-518" y="4733925"/>
            <a:ext cx="914451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FDDFD90-1429-7244-B887-4B2B69E9159A}"/>
              </a:ext>
            </a:extLst>
          </p:cNvPr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xmlns="" id="{5362E6FF-7BB4-7848-B66B-4CD6CB94CD42}"/>
              </a:ext>
            </a:extLst>
          </p:cNvPr>
          <p:cNvSpPr txBox="1"/>
          <p:nvPr userDrawn="1"/>
        </p:nvSpPr>
        <p:spPr>
          <a:xfrm>
            <a:off x="193237" y="5147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0" dirty="0">
                <a:latin typeface="黑体" pitchFamily="49" charset="-122"/>
                <a:ea typeface="黑体" pitchFamily="49" charset="-122"/>
              </a:rPr>
              <a:t>16  </a:t>
            </a:r>
            <a:r>
              <a:rPr kumimoji="1" lang="zh-CN" altLang="en-US" sz="1400" b="0" dirty="0">
                <a:latin typeface="黑体" pitchFamily="49" charset="-122"/>
                <a:ea typeface="黑体" pitchFamily="49" charset="-122"/>
              </a:rPr>
              <a:t>海上日出</a:t>
            </a:r>
          </a:p>
        </p:txBody>
      </p:sp>
    </p:spTree>
    <p:extLst>
      <p:ext uri="{BB962C8B-B14F-4D97-AF65-F5344CB8AC3E}">
        <p14:creationId xmlns:p14="http://schemas.microsoft.com/office/powerpoint/2010/main" val="22950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9971;&#24425;&#22235;&#19979;&#35838;&#25991;&#26391;&#35835;16&#28023;&#19978;&#26085;&#20986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&#22235;&#19979;&#35838;&#25991;&#26391;&#35835;16&#28023;&#19978;&#26085;&#20986;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9971;&#24425;&#22235;&#19979;&#35838;&#25991;&#26391;&#35835;16&#28023;&#19978;&#26085;&#20986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&#22235;&#19979;&#35838;&#25991;&#26391;&#35835;16&#28023;&#19978;&#26085;&#20986;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&#22235;&#19979;&#29983;&#23383;&#35270;&#39057;16&#28023;&#19978;&#26085;&#20986;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&#22235;&#19979;&#29983;&#23383;&#35270;&#39057;16&#28023;&#19978;&#26085;&#20986;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34761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楷体" pitchFamily="49" charset="-122"/>
                <a:ea typeface="楷体" pitchFamily="49" charset="-122"/>
              </a:rPr>
              <a:t>16  </a:t>
            </a:r>
            <a:r>
              <a: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楷体" pitchFamily="49" charset="-122"/>
                <a:ea typeface="楷体" pitchFamily="49" charset="-122"/>
              </a:rPr>
              <a:t>海上日出</a:t>
            </a:r>
          </a:p>
        </p:txBody>
      </p:sp>
    </p:spTree>
    <p:extLst>
      <p:ext uri="{BB962C8B-B14F-4D97-AF65-F5344CB8AC3E}">
        <p14:creationId xmlns:p14="http://schemas.microsoft.com/office/powerpoint/2010/main" val="21241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4">
            <a:hlinkClick r:id="rId3" action="ppaction://hlinkfile"/>
          </p:cNvPr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4" action="ppaction://hlinkfile"/>
              </a:rPr>
              <a:t>朗读课文 扫清障碍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0" name="图片 2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571486"/>
            <a:ext cx="351070" cy="3801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67544" y="1510576"/>
            <a:ext cx="1159241" cy="438582"/>
            <a:chOff x="467544" y="1510576"/>
            <a:chExt cx="1159241" cy="438582"/>
          </a:xfrm>
        </p:grpSpPr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我会认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AF863EB-A581-459D-86F3-840369FEF3BA}"/>
              </a:ext>
            </a:extLst>
          </p:cNvPr>
          <p:cNvSpPr txBox="1"/>
          <p:nvPr/>
        </p:nvSpPr>
        <p:spPr>
          <a:xfrm>
            <a:off x="2286000" y="1949158"/>
            <a:ext cx="4572000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替代 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紫色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不仅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57192AF-3861-4E77-97FB-B1FD241DDEC2}"/>
              </a:ext>
            </a:extLst>
          </p:cNvPr>
          <p:cNvSpPr txBox="1"/>
          <p:nvPr/>
        </p:nvSpPr>
        <p:spPr>
          <a:xfrm>
            <a:off x="2286000" y="2714759"/>
            <a:ext cx="4572000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zh-CN" sz="3200" kern="100" dirty="0">
                <a:solidFill>
                  <a:schemeClr val="tx2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刹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那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3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灿烂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镶金边 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173C022-D664-4969-9C03-BA22C4320580}"/>
              </a:ext>
            </a:extLst>
          </p:cNvPr>
          <p:cNvSpPr txBox="1"/>
          <p:nvPr/>
        </p:nvSpPr>
        <p:spPr>
          <a:xfrm>
            <a:off x="2195736" y="3451535"/>
            <a:ext cx="626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扩大范围</a:t>
            </a:r>
            <a:r>
              <a:rPr lang="en-US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负着重</a:t>
            </a:r>
            <a:r>
              <a:rPr lang="zh-CN" altLang="zh-CN" sz="32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荷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努力上升 </a:t>
            </a:r>
            <a:endParaRPr lang="zh-CN" altLang="en-US" sz="32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DBA63FDD-F956-49DE-99D9-0DC41EFA708F}"/>
              </a:ext>
            </a:extLst>
          </p:cNvPr>
          <p:cNvSpPr/>
          <p:nvPr/>
        </p:nvSpPr>
        <p:spPr>
          <a:xfrm>
            <a:off x="2343027" y="2474908"/>
            <a:ext cx="1368152" cy="666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63CD11-0A04-483A-AB22-C74D69C4056B}"/>
              </a:ext>
            </a:extLst>
          </p:cNvPr>
          <p:cNvSpPr txBox="1"/>
          <p:nvPr/>
        </p:nvSpPr>
        <p:spPr>
          <a:xfrm>
            <a:off x="794562" y="2163438"/>
            <a:ext cx="18760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转眼间、一会儿</a:t>
            </a:r>
            <a:endParaRPr lang="zh-CN" altLang="en-US" sz="2800" dirty="0"/>
          </a:p>
        </p:txBody>
      </p:sp>
      <p:sp>
        <p:nvSpPr>
          <p:cNvPr id="4" name="思想气泡: 云 3">
            <a:extLst>
              <a:ext uri="{FF2B5EF4-FFF2-40B4-BE49-F238E27FC236}">
                <a16:creationId xmlns:a16="http://schemas.microsoft.com/office/drawing/2014/main" xmlns="" id="{D503DB5C-CA48-43C4-B4AB-E5AE2D7E4C9C}"/>
              </a:ext>
            </a:extLst>
          </p:cNvPr>
          <p:cNvSpPr/>
          <p:nvPr/>
        </p:nvSpPr>
        <p:spPr>
          <a:xfrm>
            <a:off x="576901" y="2200855"/>
            <a:ext cx="1709099" cy="899907"/>
          </a:xfrm>
          <a:prstGeom prst="cloudCallout">
            <a:avLst>
              <a:gd name="adj1" fmla="val 57139"/>
              <a:gd name="adj2" fmla="val 372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D3FB6F97-847E-4927-8273-14CEC5B3CFF9}"/>
              </a:ext>
            </a:extLst>
          </p:cNvPr>
          <p:cNvSpPr txBox="1"/>
          <p:nvPr/>
        </p:nvSpPr>
        <p:spPr>
          <a:xfrm>
            <a:off x="482695" y="4108690"/>
            <a:ext cx="6880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霎时间、须臾、眨眼间、转眼间、顷刻间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" grpId="0" animBg="1"/>
      <p:bldP spid="14" grpId="0"/>
      <p:bldP spid="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834753" y="2172228"/>
            <a:ext cx="614045" cy="810260"/>
          </a:xfrm>
          <a:prstGeom prst="ellipse">
            <a:avLst/>
          </a:prstGeom>
          <a:solidFill>
            <a:srgbClr val="DCFDFF"/>
          </a:solidFill>
          <a:ln>
            <a:solidFill>
              <a:schemeClr val="tx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5201" y="2241918"/>
            <a:ext cx="535855" cy="58936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752862" y="431959"/>
            <a:ext cx="1974790" cy="559118"/>
            <a:chOff x="3752862" y="431959"/>
            <a:chExt cx="1974790" cy="559118"/>
          </a:xfrm>
        </p:grpSpPr>
        <p:grpSp>
          <p:nvGrpSpPr>
            <p:cNvPr id="13" name="组合 12"/>
            <p:cNvGrpSpPr/>
            <p:nvPr/>
          </p:nvGrpSpPr>
          <p:grpSpPr>
            <a:xfrm>
              <a:off x="3752862" y="526257"/>
              <a:ext cx="410581" cy="377666"/>
              <a:chOff x="631825" y="5181600"/>
              <a:chExt cx="1554163" cy="1552575"/>
            </a:xfrm>
          </p:grpSpPr>
          <p:sp>
            <p:nvSpPr>
              <p:cNvPr id="14" name="Oval 10"/>
              <p:cNvSpPr>
                <a:spLocks noChangeArrowheads="1"/>
              </p:cNvSpPr>
              <p:nvPr/>
            </p:nvSpPr>
            <p:spPr bwMode="auto">
              <a:xfrm>
                <a:off x="631825" y="5181600"/>
                <a:ext cx="1554163" cy="1552575"/>
              </a:xfrm>
              <a:prstGeom prst="ellipse">
                <a:avLst/>
              </a:prstGeom>
              <a:solidFill>
                <a:srgbClr val="FF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1468438" y="5353050"/>
                <a:ext cx="34925" cy="87313"/>
              </a:xfrm>
              <a:custGeom>
                <a:avLst/>
                <a:gdLst>
                  <a:gd name="T0" fmla="*/ 4 w 12"/>
                  <a:gd name="T1" fmla="*/ 30 h 31"/>
                  <a:gd name="T2" fmla="*/ 12 w 12"/>
                  <a:gd name="T3" fmla="*/ 3 h 31"/>
                  <a:gd name="T4" fmla="*/ 11 w 12"/>
                  <a:gd name="T5" fmla="*/ 0 h 31"/>
                  <a:gd name="T6" fmla="*/ 0 w 12"/>
                  <a:gd name="T7" fmla="*/ 31 h 31"/>
                  <a:gd name="T8" fmla="*/ 4 w 1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1">
                    <a:moveTo>
                      <a:pt x="4" y="30"/>
                    </a:moveTo>
                    <a:cubicBezTo>
                      <a:pt x="4" y="20"/>
                      <a:pt x="7" y="7"/>
                      <a:pt x="12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" y="6"/>
                      <a:pt x="0" y="21"/>
                      <a:pt x="0" y="31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4F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1471613" y="5410200"/>
                <a:ext cx="204788" cy="358775"/>
              </a:xfrm>
              <a:custGeom>
                <a:avLst/>
                <a:gdLst>
                  <a:gd name="T0" fmla="*/ 0 w 72"/>
                  <a:gd name="T1" fmla="*/ 119 h 126"/>
                  <a:gd name="T2" fmla="*/ 66 w 72"/>
                  <a:gd name="T3" fmla="*/ 67 h 126"/>
                  <a:gd name="T4" fmla="*/ 45 w 72"/>
                  <a:gd name="T5" fmla="*/ 7 h 126"/>
                  <a:gd name="T6" fmla="*/ 1 w 72"/>
                  <a:gd name="T7" fmla="*/ 9 h 126"/>
                  <a:gd name="T8" fmla="*/ 0 w 72"/>
                  <a:gd name="T9" fmla="*/ 11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0" y="119"/>
                    </a:moveTo>
                    <a:cubicBezTo>
                      <a:pt x="29" y="126"/>
                      <a:pt x="60" y="101"/>
                      <a:pt x="66" y="67"/>
                    </a:cubicBezTo>
                    <a:cubicBezTo>
                      <a:pt x="72" y="33"/>
                      <a:pt x="61" y="15"/>
                      <a:pt x="45" y="7"/>
                    </a:cubicBezTo>
                    <a:cubicBezTo>
                      <a:pt x="31" y="0"/>
                      <a:pt x="3" y="11"/>
                      <a:pt x="1" y="9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C90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1274763" y="5410200"/>
                <a:ext cx="200025" cy="355600"/>
              </a:xfrm>
              <a:custGeom>
                <a:avLst/>
                <a:gdLst>
                  <a:gd name="T0" fmla="*/ 70 w 70"/>
                  <a:gd name="T1" fmla="*/ 9 h 125"/>
                  <a:gd name="T2" fmla="*/ 26 w 70"/>
                  <a:gd name="T3" fmla="*/ 8 h 125"/>
                  <a:gd name="T4" fmla="*/ 8 w 70"/>
                  <a:gd name="T5" fmla="*/ 69 h 125"/>
                  <a:gd name="T6" fmla="*/ 69 w 70"/>
                  <a:gd name="T7" fmla="*/ 119 h 125"/>
                  <a:gd name="T8" fmla="*/ 70 w 70"/>
                  <a:gd name="T9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5">
                    <a:moveTo>
                      <a:pt x="70" y="9"/>
                    </a:moveTo>
                    <a:cubicBezTo>
                      <a:pt x="68" y="11"/>
                      <a:pt x="40" y="0"/>
                      <a:pt x="26" y="8"/>
                    </a:cubicBezTo>
                    <a:cubicBezTo>
                      <a:pt x="11" y="17"/>
                      <a:pt x="0" y="35"/>
                      <a:pt x="8" y="69"/>
                    </a:cubicBezTo>
                    <a:cubicBezTo>
                      <a:pt x="16" y="103"/>
                      <a:pt x="38" y="125"/>
                      <a:pt x="69" y="119"/>
                    </a:cubicBez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DB1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1374775" y="5313363"/>
                <a:ext cx="125413" cy="53975"/>
              </a:xfrm>
              <a:custGeom>
                <a:avLst/>
                <a:gdLst>
                  <a:gd name="T0" fmla="*/ 44 w 44"/>
                  <a:gd name="T1" fmla="*/ 19 h 19"/>
                  <a:gd name="T2" fmla="*/ 27 w 44"/>
                  <a:gd name="T3" fmla="*/ 4 h 19"/>
                  <a:gd name="T4" fmla="*/ 0 w 44"/>
                  <a:gd name="T5" fmla="*/ 1 h 19"/>
                  <a:gd name="T6" fmla="*/ 0 w 44"/>
                  <a:gd name="T7" fmla="*/ 2 h 19"/>
                  <a:gd name="T8" fmla="*/ 44 w 4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44" y="19"/>
                    </a:moveTo>
                    <a:cubicBezTo>
                      <a:pt x="44" y="19"/>
                      <a:pt x="40" y="9"/>
                      <a:pt x="27" y="4"/>
                    </a:cubicBezTo>
                    <a:cubicBezTo>
                      <a:pt x="15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2" y="10"/>
                      <a:pt x="28" y="14"/>
                      <a:pt x="44" y="19"/>
                    </a:cubicBezTo>
                    <a:close/>
                  </a:path>
                </a:pathLst>
              </a:custGeom>
              <a:solidFill>
                <a:srgbClr val="128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15"/>
              <p:cNvSpPr/>
              <p:nvPr/>
            </p:nvSpPr>
            <p:spPr bwMode="auto">
              <a:xfrm>
                <a:off x="1374775" y="5318125"/>
                <a:ext cx="125413" cy="103188"/>
              </a:xfrm>
              <a:custGeom>
                <a:avLst/>
                <a:gdLst>
                  <a:gd name="T0" fmla="*/ 0 w 44"/>
                  <a:gd name="T1" fmla="*/ 0 h 36"/>
                  <a:gd name="T2" fmla="*/ 6 w 44"/>
                  <a:gd name="T3" fmla="*/ 12 h 36"/>
                  <a:gd name="T4" fmla="*/ 44 w 44"/>
                  <a:gd name="T5" fmla="*/ 17 h 36"/>
                  <a:gd name="T6" fmla="*/ 0 w 4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6">
                    <a:moveTo>
                      <a:pt x="0" y="0"/>
                    </a:moveTo>
                    <a:cubicBezTo>
                      <a:pt x="0" y="2"/>
                      <a:pt x="2" y="7"/>
                      <a:pt x="6" y="12"/>
                    </a:cubicBezTo>
                    <a:cubicBezTo>
                      <a:pt x="30" y="36"/>
                      <a:pt x="43" y="18"/>
                      <a:pt x="44" y="17"/>
                    </a:cubicBezTo>
                    <a:cubicBezTo>
                      <a:pt x="28" y="12"/>
                      <a:pt x="12" y="8"/>
                      <a:pt x="0" y="0"/>
                    </a:cubicBezTo>
                    <a:close/>
                  </a:path>
                </a:pathLst>
              </a:custGeom>
              <a:solidFill>
                <a:srgbClr val="0E7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908050" y="6238875"/>
                <a:ext cx="904875" cy="227013"/>
              </a:xfrm>
              <a:prstGeom prst="rect">
                <a:avLst/>
              </a:prstGeom>
              <a:solidFill>
                <a:srgbClr val="FF1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1681163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16510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16129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Rectangle 20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solidFill>
                <a:srgbClr val="F9E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Rectangle 23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Rectangle 28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Rectangle 29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Rectangle 30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Rectangle 31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Rectangle 32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Rectangle 33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Rectangle 34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Rectangle 35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Rectangle 36"/>
              <p:cNvSpPr>
                <a:spLocks noChangeArrowheads="1"/>
              </p:cNvSpPr>
              <p:nvPr/>
            </p:nvSpPr>
            <p:spPr bwMode="auto">
              <a:xfrm>
                <a:off x="879475" y="6118225"/>
                <a:ext cx="1058863" cy="120650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Rectangle 37"/>
              <p:cNvSpPr>
                <a:spLocks noChangeArrowheads="1"/>
              </p:cNvSpPr>
              <p:nvPr/>
            </p:nvSpPr>
            <p:spPr bwMode="auto">
              <a:xfrm>
                <a:off x="1835150" y="6118225"/>
                <a:ext cx="28575" cy="120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38"/>
              <p:cNvSpPr>
                <a:spLocks noChangeArrowheads="1"/>
              </p:cNvSpPr>
              <p:nvPr/>
            </p:nvSpPr>
            <p:spPr bwMode="auto">
              <a:xfrm>
                <a:off x="1101725" y="5751513"/>
                <a:ext cx="588963" cy="150813"/>
              </a:xfrm>
              <a:prstGeom prst="rect">
                <a:avLst/>
              </a:prstGeom>
              <a:solidFill>
                <a:srgbClr val="2B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Rectangle 39"/>
              <p:cNvSpPr>
                <a:spLocks noChangeArrowheads="1"/>
              </p:cNvSpPr>
              <p:nvPr/>
            </p:nvSpPr>
            <p:spPr bwMode="auto">
              <a:xfrm>
                <a:off x="1633538" y="5751513"/>
                <a:ext cx="14288" cy="150813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40"/>
              <p:cNvSpPr/>
              <p:nvPr/>
            </p:nvSpPr>
            <p:spPr bwMode="auto">
              <a:xfrm>
                <a:off x="1012825" y="5902325"/>
                <a:ext cx="530225" cy="215900"/>
              </a:xfrm>
              <a:custGeom>
                <a:avLst/>
                <a:gdLst>
                  <a:gd name="T0" fmla="*/ 186 w 186"/>
                  <a:gd name="T1" fmla="*/ 38 h 76"/>
                  <a:gd name="T2" fmla="*/ 183 w 186"/>
                  <a:gd name="T3" fmla="*/ 0 h 76"/>
                  <a:gd name="T4" fmla="*/ 183 w 186"/>
                  <a:gd name="T5" fmla="*/ 0 h 76"/>
                  <a:gd name="T6" fmla="*/ 182 w 186"/>
                  <a:gd name="T7" fmla="*/ 0 h 76"/>
                  <a:gd name="T8" fmla="*/ 182 w 186"/>
                  <a:gd name="T9" fmla="*/ 0 h 76"/>
                  <a:gd name="T10" fmla="*/ 182 w 186"/>
                  <a:gd name="T11" fmla="*/ 0 h 76"/>
                  <a:gd name="T12" fmla="*/ 0 w 186"/>
                  <a:gd name="T13" fmla="*/ 0 h 76"/>
                  <a:gd name="T14" fmla="*/ 0 w 186"/>
                  <a:gd name="T15" fmla="*/ 8 h 76"/>
                  <a:gd name="T16" fmla="*/ 173 w 186"/>
                  <a:gd name="T17" fmla="*/ 8 h 76"/>
                  <a:gd name="T18" fmla="*/ 173 w 186"/>
                  <a:gd name="T19" fmla="*/ 68 h 76"/>
                  <a:gd name="T20" fmla="*/ 0 w 186"/>
                  <a:gd name="T21" fmla="*/ 68 h 76"/>
                  <a:gd name="T22" fmla="*/ 0 w 186"/>
                  <a:gd name="T23" fmla="*/ 76 h 76"/>
                  <a:gd name="T24" fmla="*/ 183 w 186"/>
                  <a:gd name="T25" fmla="*/ 76 h 76"/>
                  <a:gd name="T26" fmla="*/ 183 w 186"/>
                  <a:gd name="T27" fmla="*/ 76 h 76"/>
                  <a:gd name="T28" fmla="*/ 186 w 186"/>
                  <a:gd name="T2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76">
                    <a:moveTo>
                      <a:pt x="186" y="38"/>
                    </a:moveTo>
                    <a:cubicBezTo>
                      <a:pt x="186" y="19"/>
                      <a:pt x="184" y="3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4" y="73"/>
                      <a:pt x="186" y="57"/>
                      <a:pt x="186" y="38"/>
                    </a:cubicBezTo>
                    <a:close/>
                  </a:path>
                </a:pathLst>
              </a:custGeom>
              <a:solidFill>
                <a:srgbClr val="5D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41"/>
              <p:cNvSpPr/>
              <p:nvPr/>
            </p:nvSpPr>
            <p:spPr bwMode="auto">
              <a:xfrm>
                <a:off x="1425575" y="6034088"/>
                <a:ext cx="42863" cy="122238"/>
              </a:xfrm>
              <a:custGeom>
                <a:avLst/>
                <a:gdLst>
                  <a:gd name="T0" fmla="*/ 0 w 27"/>
                  <a:gd name="T1" fmla="*/ 0 h 77"/>
                  <a:gd name="T2" fmla="*/ 0 w 27"/>
                  <a:gd name="T3" fmla="*/ 77 h 77"/>
                  <a:gd name="T4" fmla="*/ 13 w 27"/>
                  <a:gd name="T5" fmla="*/ 64 h 77"/>
                  <a:gd name="T6" fmla="*/ 27 w 27"/>
                  <a:gd name="T7" fmla="*/ 77 h 77"/>
                  <a:gd name="T8" fmla="*/ 27 w 27"/>
                  <a:gd name="T9" fmla="*/ 0 h 77"/>
                  <a:gd name="T10" fmla="*/ 0 w 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77">
                    <a:moveTo>
                      <a:pt x="0" y="0"/>
                    </a:moveTo>
                    <a:lnTo>
                      <a:pt x="0" y="77"/>
                    </a:lnTo>
                    <a:lnTo>
                      <a:pt x="13" y="64"/>
                    </a:lnTo>
                    <a:lnTo>
                      <a:pt x="27" y="77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162967" y="431959"/>
              <a:ext cx="1564685" cy="55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5" tIns="25718" rIns="51435" bIns="25718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3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多音字</a:t>
              </a:r>
              <a:endParaRPr lang="zh-CN" altLang="en-US" sz="25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771800" y="1827287"/>
            <a:ext cx="864096" cy="500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重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荷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07704" y="1864892"/>
            <a:ext cx="54970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汉语拼音" pitchFamily="34" charset="0"/>
                <a:ea typeface="楷体" pitchFamily="49" charset="-122"/>
                <a:cs typeface="汉语拼音" pitchFamily="34" charset="0"/>
              </a:rPr>
              <a:t>hè</a:t>
            </a:r>
            <a:endParaRPr lang="en-US" altLang="en-US" sz="2000" b="1" dirty="0">
              <a:solidFill>
                <a:srgbClr val="FF0000"/>
              </a:solidFill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771800" y="3031051"/>
            <a:ext cx="910787" cy="500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</a:p>
        </p:txBody>
      </p:sp>
      <p:sp>
        <p:nvSpPr>
          <p:cNvPr id="56" name="矩形 55"/>
          <p:cNvSpPr/>
          <p:nvPr/>
        </p:nvSpPr>
        <p:spPr>
          <a:xfrm>
            <a:off x="1907704" y="3092606"/>
            <a:ext cx="52205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汉语拼音" pitchFamily="34" charset="0"/>
                <a:cs typeface="汉语拼音" pitchFamily="34" charset="0"/>
              </a:rPr>
              <a:t>hé</a:t>
            </a:r>
            <a:endParaRPr lang="en-US" altLang="zh-CN" sz="2000" b="1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1618BA10-AB29-4026-A5E2-03721A02F352}"/>
              </a:ext>
            </a:extLst>
          </p:cNvPr>
          <p:cNvSpPr txBox="1"/>
          <p:nvPr/>
        </p:nvSpPr>
        <p:spPr>
          <a:xfrm>
            <a:off x="4427984" y="1164403"/>
            <a:ext cx="4938477" cy="1655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“重荷”中“荷”字有如下</a:t>
            </a:r>
            <a:endParaRPr lang="en-US" altLang="zh-CN" sz="28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解释，给它选择正确字义（ ）</a:t>
            </a:r>
            <a:endParaRPr lang="en-US" altLang="zh-CN" sz="28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buFont typeface="+mj-lt"/>
              <a:buAutoNum type="alphaLcPeriod"/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承当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b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、负担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B536527A-D90A-4061-9D68-71FB49829E1D}"/>
              </a:ext>
            </a:extLst>
          </p:cNvPr>
          <p:cNvSpPr txBox="1"/>
          <p:nvPr/>
        </p:nvSpPr>
        <p:spPr>
          <a:xfrm>
            <a:off x="8615807" y="1504121"/>
            <a:ext cx="549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EB27347-3C76-4560-BE6B-E0BA09168694}"/>
              </a:ext>
            </a:extLst>
          </p:cNvPr>
          <p:cNvSpPr txBox="1"/>
          <p:nvPr/>
        </p:nvSpPr>
        <p:spPr>
          <a:xfrm>
            <a:off x="4427984" y="3238800"/>
            <a:ext cx="430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重荷：过于沉重的负担。</a:t>
            </a:r>
          </a:p>
        </p:txBody>
      </p:sp>
    </p:spTree>
    <p:extLst>
      <p:ext uri="{BB962C8B-B14F-4D97-AF65-F5344CB8AC3E}">
        <p14:creationId xmlns:p14="http://schemas.microsoft.com/office/powerpoint/2010/main" val="39970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6" grpId="0"/>
      <p:bldP spid="51" grpId="0"/>
      <p:bldP spid="5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E8CB4042-1E1A-42AF-A25C-9783215BFAB9}"/>
              </a:ext>
            </a:extLst>
          </p:cNvPr>
          <p:cNvSpPr txBox="1"/>
          <p:nvPr/>
        </p:nvSpPr>
        <p:spPr>
          <a:xfrm>
            <a:off x="755576" y="1186755"/>
            <a:ext cx="77768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太阳</a:t>
            </a:r>
            <a:r>
              <a:rPr lang="zh-CN" altLang="zh-CN" sz="2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好像负着重荷似的一步步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慢慢地努力上升，到了最后，终于冲破了云霞，完全跳出了海面，颜色红得非常可爱</a:t>
            </a:r>
            <a:r>
              <a:rPr lang="zh-CN" altLang="zh-CN" sz="2800" dirty="0" smtClean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dirty="0" smtClean="0">
                <a:solidFill>
                  <a:schemeClr val="tx2"/>
                </a:solidFill>
              </a:rPr>
              <a:t>这</a:t>
            </a:r>
            <a:r>
              <a:rPr lang="zh-CN" altLang="en-US" sz="2800" dirty="0">
                <a:solidFill>
                  <a:schemeClr val="tx2"/>
                </a:solidFill>
              </a:rPr>
              <a:t>句话你从哪儿看到了太阳承担了重荷呢？</a:t>
            </a:r>
          </a:p>
          <a:p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34FE0EE-BA59-4E61-88C5-9DF0125E40D6}"/>
              </a:ext>
            </a:extLst>
          </p:cNvPr>
          <p:cNvSpPr txBox="1"/>
          <p:nvPr/>
        </p:nvSpPr>
        <p:spPr>
          <a:xfrm>
            <a:off x="5724128" y="11968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慢慢地努力上升</a:t>
            </a:r>
          </a:p>
        </p:txBody>
      </p:sp>
    </p:spTree>
    <p:extLst>
      <p:ext uri="{BB962C8B-B14F-4D97-AF65-F5344CB8AC3E}">
        <p14:creationId xmlns:p14="http://schemas.microsoft.com/office/powerpoint/2010/main" val="42587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4">
            <a:hlinkClick r:id="rId3" action="ppaction://hlinkfile"/>
          </p:cNvPr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4" action="ppaction://hlinkfile"/>
              </a:rPr>
              <a:t>朗读课文 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  <a:hlinkClick r:id="rId4" action="ppaction://hlinkfile"/>
              </a:rPr>
              <a:t>扫清障碍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0" name="图片 29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571486"/>
            <a:ext cx="351070" cy="3801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67544" y="1510576"/>
            <a:ext cx="1159241" cy="438582"/>
            <a:chOff x="467544" y="1510576"/>
            <a:chExt cx="1159241" cy="438582"/>
          </a:xfrm>
        </p:grpSpPr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我会认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AF863EB-A581-459D-86F3-840369FEF3BA}"/>
              </a:ext>
            </a:extLst>
          </p:cNvPr>
          <p:cNvSpPr txBox="1"/>
          <p:nvPr/>
        </p:nvSpPr>
        <p:spPr>
          <a:xfrm>
            <a:off x="2286000" y="1949158"/>
            <a:ext cx="4572000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替代 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紫色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不仅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57192AF-3861-4E77-97FB-B1FD241DDEC2}"/>
              </a:ext>
            </a:extLst>
          </p:cNvPr>
          <p:cNvSpPr txBox="1"/>
          <p:nvPr/>
        </p:nvSpPr>
        <p:spPr>
          <a:xfrm>
            <a:off x="2843808" y="2837926"/>
            <a:ext cx="4572000" cy="386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一刹那</a:t>
            </a:r>
            <a:r>
              <a:rPr lang="en-US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32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灿烂      </a:t>
            </a:r>
            <a:r>
              <a:rPr lang="zh-CN" altLang="zh-CN" sz="3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镶金边 </a:t>
            </a:r>
            <a:endParaRPr lang="zh-CN" altLang="zh-CN" sz="3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173C022-D664-4969-9C03-BA22C4320580}"/>
              </a:ext>
            </a:extLst>
          </p:cNvPr>
          <p:cNvSpPr txBox="1"/>
          <p:nvPr/>
        </p:nvSpPr>
        <p:spPr>
          <a:xfrm>
            <a:off x="2195736" y="3451535"/>
            <a:ext cx="626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扩大范围</a:t>
            </a:r>
            <a:r>
              <a:rPr lang="en-US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负着重荷 </a:t>
            </a:r>
            <a:r>
              <a:rPr lang="en-US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努力上升 </a:t>
            </a:r>
            <a:endParaRPr lang="zh-CN" altLang="en-US" sz="32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6239C79D-C086-49C9-B543-8756BBD5766E}"/>
              </a:ext>
            </a:extLst>
          </p:cNvPr>
          <p:cNvSpPr/>
          <p:nvPr/>
        </p:nvSpPr>
        <p:spPr>
          <a:xfrm>
            <a:off x="5831331" y="2648872"/>
            <a:ext cx="576064" cy="575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xmlns="" id="{644040E5-EB2C-4133-A8CB-64FFD915DF31}"/>
              </a:ext>
            </a:extLst>
          </p:cNvPr>
          <p:cNvSpPr/>
          <p:nvPr/>
        </p:nvSpPr>
        <p:spPr>
          <a:xfrm>
            <a:off x="6083027" y="1193499"/>
            <a:ext cx="2880320" cy="1283713"/>
          </a:xfrm>
          <a:prstGeom prst="wedgeEllipseCallout">
            <a:avLst>
              <a:gd name="adj1" fmla="val -39029"/>
              <a:gd name="adj2" fmla="val 6912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795AA440-7F61-40F6-B81A-03A5C952284F}"/>
              </a:ext>
            </a:extLst>
          </p:cNvPr>
          <p:cNvSpPr txBox="1"/>
          <p:nvPr/>
        </p:nvSpPr>
        <p:spPr>
          <a:xfrm>
            <a:off x="6407395" y="1354123"/>
            <a:ext cx="24130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C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把物体嵌入另一个物体内或围在另一物体的边缘。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2BC35CB-70AE-4A93-9D7B-78805EA84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8572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33552E8-3BF6-4C5F-8C40-E8C646F971BD}"/>
              </a:ext>
            </a:extLst>
          </p:cNvPr>
          <p:cNvSpPr txBox="1"/>
          <p:nvPr/>
        </p:nvSpPr>
        <p:spPr>
          <a:xfrm>
            <a:off x="1619672" y="339502"/>
            <a:ext cx="6660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然而太阳在黑云里放射的光芒，透过黑云的重围，替黑云镶了一道发光的金边。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A5E7018-B711-4D46-9701-2EEFE3B82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75606"/>
            <a:ext cx="4510446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7BA5A9E-6BF3-4E28-ABB3-602774B744C8}"/>
              </a:ext>
            </a:extLst>
          </p:cNvPr>
          <p:cNvSpPr txBox="1"/>
          <p:nvPr/>
        </p:nvSpPr>
        <p:spPr>
          <a:xfrm>
            <a:off x="0" y="411510"/>
            <a:ext cx="914545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转眼间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天边出现了一道红霞，慢慢地在扩大它的范围，加强</a:t>
            </a:r>
            <a:r>
              <a:rPr lang="zh-CN" altLang="zh-CN" sz="2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它的亮光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太阳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好像负着重荷似的一步步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慢慢地努力上升，到了最后，终于冲破了云霞，完全跳出了海面，颜色红得非常可爱。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一刹那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间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这个深红的圆东西，忽然发出了夺目的亮光，射得人眼睛发痛，它旁边的云片也突然有了光彩。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这时候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要分辨出哪里是水，</a:t>
            </a:r>
            <a:r>
              <a:rPr lang="zh-CN" altLang="en-US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哪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里是天，倒也不容易，因为我就只看见一片灿烂的亮光。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然而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太阳在黑云里放射的光芒，透过黑云的重围，替黑云镶了一道发光的金边。</a:t>
            </a:r>
            <a: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后来太阳才慢慢地冲出重围，出现在天空，甚至把黑云也染成了紫色或者红色。</a:t>
            </a:r>
            <a:endParaRPr lang="en-US" altLang="zh-CN" sz="2400" dirty="0" smtClean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sz="2400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这时候</a:t>
            </a:r>
            <a:r>
              <a:rPr lang="zh-CN" altLang="zh-CN" sz="2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发亮的不仅是太阳、云和海水，连我自己也成了光亮的了。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78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4434A53-52E0-4F84-BED4-71C4631D7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1" y="0"/>
            <a:ext cx="4733611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9B2FA81-ED17-45EF-9545-8E01BE5E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28" y="27428"/>
            <a:ext cx="4464496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7BE66559-B9DC-4FB8-A280-0EDF7EF0BB01}"/>
              </a:ext>
            </a:extLst>
          </p:cNvPr>
          <p:cNvSpPr/>
          <p:nvPr/>
        </p:nvSpPr>
        <p:spPr>
          <a:xfrm>
            <a:off x="432048" y="4011910"/>
            <a:ext cx="68042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85FBF89-33DE-41B7-BCE3-2EB938A593FE}"/>
              </a:ext>
            </a:extLst>
          </p:cNvPr>
          <p:cNvSpPr txBox="1"/>
          <p:nvPr/>
        </p:nvSpPr>
        <p:spPr>
          <a:xfrm>
            <a:off x="413794" y="4007554"/>
            <a:ext cx="6822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记叙了作者坐船观看海上日出的情景。</a:t>
            </a:r>
            <a:endParaRPr lang="zh-CN" altLang="en-US" sz="32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B719266-DCE7-4FFC-9217-0DEB02967567}"/>
              </a:ext>
            </a:extLst>
          </p:cNvPr>
          <p:cNvSpPr/>
          <p:nvPr/>
        </p:nvSpPr>
        <p:spPr>
          <a:xfrm>
            <a:off x="515374" y="1538652"/>
            <a:ext cx="3696471" cy="24395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D8279D1-4F02-45CD-95B0-9DEF485C6910}"/>
              </a:ext>
            </a:extLst>
          </p:cNvPr>
          <p:cNvSpPr/>
          <p:nvPr/>
        </p:nvSpPr>
        <p:spPr>
          <a:xfrm>
            <a:off x="4821794" y="336870"/>
            <a:ext cx="3638638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xmlns="" id="{6854CAF3-A611-4727-8370-89608EDCB2DC}"/>
              </a:ext>
            </a:extLst>
          </p:cNvPr>
          <p:cNvSpPr/>
          <p:nvPr/>
        </p:nvSpPr>
        <p:spPr>
          <a:xfrm>
            <a:off x="4211845" y="1995685"/>
            <a:ext cx="302324" cy="8009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xmlns="" id="{2AC1CAA0-28B7-44AC-817E-217801A56887}"/>
              </a:ext>
            </a:extLst>
          </p:cNvPr>
          <p:cNvSpPr/>
          <p:nvPr/>
        </p:nvSpPr>
        <p:spPr>
          <a:xfrm>
            <a:off x="4932040" y="1372507"/>
            <a:ext cx="72008" cy="314609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DCAE051-28EC-466E-8B7D-8BA1EBC9ECB2}"/>
              </a:ext>
            </a:extLst>
          </p:cNvPr>
          <p:cNvSpPr txBox="1"/>
          <p:nvPr/>
        </p:nvSpPr>
        <p:spPr>
          <a:xfrm>
            <a:off x="4427984" y="174216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海上日出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1D44B42-7093-4E1B-B532-2269DC6544A9}"/>
              </a:ext>
            </a:extLst>
          </p:cNvPr>
          <p:cNvSpPr txBox="1"/>
          <p:nvPr/>
        </p:nvSpPr>
        <p:spPr>
          <a:xfrm>
            <a:off x="467544" y="114030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32A4881-66F0-46A2-A006-E0BF32B1632E}"/>
              </a:ext>
            </a:extLst>
          </p:cNvPr>
          <p:cNvSpPr txBox="1"/>
          <p:nvPr/>
        </p:nvSpPr>
        <p:spPr>
          <a:xfrm>
            <a:off x="470169" y="1529811"/>
            <a:ext cx="202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7E15DFE4-1A5B-488D-A54D-376183550AB9}"/>
              </a:ext>
            </a:extLst>
          </p:cNvPr>
          <p:cNvSpPr txBox="1"/>
          <p:nvPr/>
        </p:nvSpPr>
        <p:spPr>
          <a:xfrm>
            <a:off x="483359" y="209996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2FD90E3F-A705-49BA-83B9-16855D17ADC5}"/>
              </a:ext>
            </a:extLst>
          </p:cNvPr>
          <p:cNvSpPr txBox="1"/>
          <p:nvPr/>
        </p:nvSpPr>
        <p:spPr>
          <a:xfrm>
            <a:off x="474837" y="330249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A0CACC1C-F707-463B-8CEC-4CDAED6036EB}"/>
              </a:ext>
            </a:extLst>
          </p:cNvPr>
          <p:cNvSpPr txBox="1"/>
          <p:nvPr/>
        </p:nvSpPr>
        <p:spPr>
          <a:xfrm>
            <a:off x="4932040" y="30072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282FCE5-5DE4-4AE2-9671-2DA5CE8E3FB0}"/>
              </a:ext>
            </a:extLst>
          </p:cNvPr>
          <p:cNvSpPr txBox="1"/>
          <p:nvPr/>
        </p:nvSpPr>
        <p:spPr>
          <a:xfrm>
            <a:off x="4968044" y="132351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xmlns="" id="{8A5F54BE-7701-49C2-BD56-E5C6DBCAD13A}"/>
              </a:ext>
            </a:extLst>
          </p:cNvPr>
          <p:cNvSpPr/>
          <p:nvPr/>
        </p:nvSpPr>
        <p:spPr>
          <a:xfrm>
            <a:off x="353486" y="1665273"/>
            <a:ext cx="129499" cy="16746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B22E9AA1-691F-43B6-ABB6-FBE98DC531DF}"/>
              </a:ext>
            </a:extLst>
          </p:cNvPr>
          <p:cNvSpPr/>
          <p:nvPr/>
        </p:nvSpPr>
        <p:spPr>
          <a:xfrm>
            <a:off x="13909" y="2253849"/>
            <a:ext cx="348679" cy="53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晴朗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8F9E0EE0-67DE-4AAA-93C6-9E4D34141BCF}"/>
              </a:ext>
            </a:extLst>
          </p:cNvPr>
          <p:cNvSpPr/>
          <p:nvPr/>
        </p:nvSpPr>
        <p:spPr>
          <a:xfrm>
            <a:off x="20969" y="3456382"/>
            <a:ext cx="332518" cy="53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多云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A36B44F7-A4C6-4591-8236-A04157C9A225}"/>
              </a:ext>
            </a:extLst>
          </p:cNvPr>
          <p:cNvSpPr/>
          <p:nvPr/>
        </p:nvSpPr>
        <p:spPr>
          <a:xfrm>
            <a:off x="180502" y="811256"/>
            <a:ext cx="15734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时间、地点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F94E74B5-6AB4-471C-8851-4D2A5076667D}"/>
              </a:ext>
            </a:extLst>
          </p:cNvPr>
          <p:cNvSpPr/>
          <p:nvPr/>
        </p:nvSpPr>
        <p:spPr>
          <a:xfrm>
            <a:off x="8491972" y="454610"/>
            <a:ext cx="348679" cy="533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黑云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5E7F16DA-3C0D-4007-949C-54889D4F71FC}"/>
              </a:ext>
            </a:extLst>
          </p:cNvPr>
          <p:cNvSpPr/>
          <p:nvPr/>
        </p:nvSpPr>
        <p:spPr>
          <a:xfrm>
            <a:off x="6874673" y="1436697"/>
            <a:ext cx="86482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</a:rPr>
              <a:t>赞美</a:t>
            </a:r>
          </a:p>
        </p:txBody>
      </p:sp>
    </p:spTree>
    <p:extLst>
      <p:ext uri="{BB962C8B-B14F-4D97-AF65-F5344CB8AC3E}">
        <p14:creationId xmlns:p14="http://schemas.microsoft.com/office/powerpoint/2010/main" val="6411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 animBg="1"/>
      <p:bldP spid="10" grpId="0" animBg="1"/>
      <p:bldP spid="12" grpId="0" animBg="1"/>
      <p:bldP spid="13" grpId="0" animBg="1"/>
      <p:bldP spid="1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488836"/>
            <a:ext cx="366860" cy="4563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84484" y="1319393"/>
            <a:ext cx="7564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下面表格里的空白处你会填吗？默读课文，填一填吧！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32220"/>
              </p:ext>
            </p:extLst>
          </p:nvPr>
        </p:nvGraphicFramePr>
        <p:xfrm>
          <a:off x="1331640" y="2499742"/>
          <a:ext cx="6480720" cy="174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3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97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55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地点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人物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事件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1529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91680" y="3435846"/>
            <a:ext cx="105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3435846"/>
            <a:ext cx="105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海上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6947" y="3435846"/>
            <a:ext cx="105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巴金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3132" y="3371288"/>
            <a:ext cx="148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看日出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455DA28-6218-4B16-BE00-DAAF2003B291}"/>
              </a:ext>
            </a:extLst>
          </p:cNvPr>
          <p:cNvSpPr txBox="1"/>
          <p:nvPr/>
        </p:nvSpPr>
        <p:spPr>
          <a:xfrm>
            <a:off x="1043608" y="25166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     </a:t>
            </a:r>
            <a:r>
              <a:rPr lang="en-US" altLang="zh-CN" sz="2800" b="1" dirty="0">
                <a:solidFill>
                  <a:srgbClr val="FF0000"/>
                </a:solidFill>
              </a:rPr>
              <a:t>1 </a:t>
            </a:r>
            <a:r>
              <a:rPr lang="zh-CN" altLang="en-US" sz="2800" b="1" dirty="0"/>
              <a:t>为了看日出，我常常早起。那时天还没有大亮，周围非常清静，船上只有机器的响声。</a:t>
            </a:r>
            <a:endParaRPr lang="en-US" altLang="zh-CN" sz="2800" b="1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3299E87A-7647-4AF3-B028-83527287DA79}"/>
              </a:ext>
            </a:extLst>
          </p:cNvPr>
          <p:cNvSpPr/>
          <p:nvPr/>
        </p:nvSpPr>
        <p:spPr>
          <a:xfrm>
            <a:off x="4283171" y="251666"/>
            <a:ext cx="767552" cy="466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B170712-8B58-45E6-8446-7A50D66F9565}"/>
              </a:ext>
            </a:extLst>
          </p:cNvPr>
          <p:cNvSpPr txBox="1"/>
          <p:nvPr/>
        </p:nvSpPr>
        <p:spPr>
          <a:xfrm>
            <a:off x="1691680" y="13476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6</a:t>
            </a:r>
            <a:r>
              <a:rPr lang="zh-CN" altLang="en-US" sz="2800" dirty="0"/>
              <a:t> 这不是很伟大的奇观吗？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A7815DC-5A5A-4757-8B31-7351E64DF401}"/>
              </a:ext>
            </a:extLst>
          </p:cNvPr>
          <p:cNvSpPr txBox="1"/>
          <p:nvPr/>
        </p:nvSpPr>
        <p:spPr>
          <a:xfrm>
            <a:off x="5598368" y="1944464"/>
            <a:ext cx="24117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指雄伟、壮丽又少见的景象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90385AE1-9D6A-47DA-94B8-58787A635586}"/>
              </a:ext>
            </a:extLst>
          </p:cNvPr>
          <p:cNvSpPr/>
          <p:nvPr/>
        </p:nvSpPr>
        <p:spPr>
          <a:xfrm>
            <a:off x="4499992" y="1295777"/>
            <a:ext cx="792088" cy="575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xmlns="" id="{409C80EF-9DA4-47FB-BBE2-4FB03B7A8441}"/>
              </a:ext>
            </a:extLst>
          </p:cNvPr>
          <p:cNvSpPr/>
          <p:nvPr/>
        </p:nvSpPr>
        <p:spPr>
          <a:xfrm>
            <a:off x="5364088" y="1779662"/>
            <a:ext cx="2880320" cy="1283713"/>
          </a:xfrm>
          <a:prstGeom prst="wedgeEllipseCallout">
            <a:avLst>
              <a:gd name="adj1" fmla="val -60685"/>
              <a:gd name="adj2" fmla="val -4296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712794" y="125698"/>
            <a:ext cx="1837812" cy="52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平原日出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6" y="-92546"/>
            <a:ext cx="9152046" cy="523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B0C37C3-83D4-4F0C-A5FF-41EDAABC23F2}"/>
              </a:ext>
            </a:extLst>
          </p:cNvPr>
          <p:cNvSpPr txBox="1"/>
          <p:nvPr/>
        </p:nvSpPr>
        <p:spPr>
          <a:xfrm>
            <a:off x="1475656" y="64923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山顶日出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699542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pc="-4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 </a:t>
            </a:r>
            <a:endParaRPr lang="en-US" altLang="zh-CN" b="1" spc="-40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spc="-4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自由读读第</a:t>
            </a:r>
            <a:r>
              <a:rPr lang="en-US" altLang="zh-CN" sz="2400" b="1" spc="-4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 spc="-4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400" b="1" spc="-4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 spc="-4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自然段，</a:t>
            </a:r>
            <a:r>
              <a:rPr lang="zh-CN" altLang="en-US" sz="2400" b="1" spc="-4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圈画出表现太阳变化的词语，说说作者是按什么顺序写海上日出的景象的</a:t>
            </a:r>
            <a:r>
              <a:rPr lang="zh-CN" altLang="en-US" sz="2400" b="1" spc="-4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。（颜色、光亮、位置）</a:t>
            </a:r>
            <a:endParaRPr lang="zh-CN" altLang="en-US" sz="2400" b="1" spc="-4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spc="-4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天空</a:t>
            </a:r>
            <a:r>
              <a:rPr lang="zh-CN" altLang="en-US" sz="2000" b="1" spc="-4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还是一片浅蓝，颜色很浅。转眼间天边出现了一道红霞，慢慢地在扩大它的范围，加强它的亮光。我知道太阳要从东边升起来了，便不转眼地望着那里</a:t>
            </a:r>
            <a:r>
              <a:rPr lang="zh-CN" altLang="en-US" sz="2000" b="1" spc="-4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b="1" spc="-40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spc="-4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果然</a:t>
            </a:r>
            <a:r>
              <a:rPr lang="zh-CN" altLang="en-US" sz="2000" b="1" spc="-4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过了一会儿，在那个地方出现了太阳的小半边脸，红是真红，却没有亮光。太阳好像负着重荷似的一步一步，慢慢地努力上升，到了最后，终于冲破了云霞，完全跳出了海面，颜色红得非常可爱。一刹那间，这个深红的圆东西，忽然发出了夺目的亮光，射得人眼睛发痛，它旁边的云片也突然有了光彩</a:t>
            </a:r>
            <a:r>
              <a:rPr lang="zh-CN" altLang="en-US" sz="2000" b="1" spc="-4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b="1" spc="-40" dirty="0" smtClean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作者是按照早晨太阳变化的顺序来写的</a:t>
            </a:r>
          </a:p>
          <a:p>
            <a:endParaRPr lang="zh-CN" altLang="en-US" sz="2000" b="1" spc="-40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22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637574" y="1472108"/>
            <a:ext cx="1029163" cy="1085656"/>
            <a:chOff x="2437" y="2032"/>
            <a:chExt cx="1244" cy="1264"/>
          </a:xfrm>
        </p:grpSpPr>
        <p:sp>
          <p:nvSpPr>
            <p:cNvPr id="2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" name="组合 7"/>
          <p:cNvGrpSpPr/>
          <p:nvPr/>
        </p:nvGrpSpPr>
        <p:grpSpPr>
          <a:xfrm>
            <a:off x="2498822" y="3047147"/>
            <a:ext cx="1029163" cy="1085656"/>
            <a:chOff x="2437" y="2032"/>
            <a:chExt cx="1244" cy="1264"/>
          </a:xfrm>
        </p:grpSpPr>
        <p:sp>
          <p:nvSpPr>
            <p:cNvPr id="1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7" name="组合 7"/>
          <p:cNvGrpSpPr/>
          <p:nvPr/>
        </p:nvGrpSpPr>
        <p:grpSpPr>
          <a:xfrm>
            <a:off x="6023838" y="1453174"/>
            <a:ext cx="1029163" cy="1085656"/>
            <a:chOff x="2437" y="2032"/>
            <a:chExt cx="1244" cy="1264"/>
          </a:xfrm>
        </p:grpSpPr>
        <p:sp>
          <p:nvSpPr>
            <p:cNvPr id="9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3" name="组合 7"/>
          <p:cNvGrpSpPr/>
          <p:nvPr/>
        </p:nvGrpSpPr>
        <p:grpSpPr>
          <a:xfrm>
            <a:off x="2465083" y="1454930"/>
            <a:ext cx="1029163" cy="1085656"/>
            <a:chOff x="2437" y="2032"/>
            <a:chExt cx="1244" cy="1264"/>
          </a:xfrm>
        </p:grpSpPr>
        <p:sp>
          <p:nvSpPr>
            <p:cNvPr id="11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3" name="组合 7"/>
          <p:cNvGrpSpPr/>
          <p:nvPr/>
        </p:nvGrpSpPr>
        <p:grpSpPr>
          <a:xfrm>
            <a:off x="4813103" y="1461334"/>
            <a:ext cx="1029163" cy="1085656"/>
            <a:chOff x="2437" y="2032"/>
            <a:chExt cx="1244" cy="1264"/>
          </a:xfrm>
        </p:grpSpPr>
        <p:sp>
          <p:nvSpPr>
            <p:cNvPr id="1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838A1193-F231-5246-96AE-A89D26938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1385169" y="556111"/>
            <a:ext cx="335134" cy="472337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200761" y="572988"/>
            <a:ext cx="1159241" cy="438582"/>
            <a:chOff x="467544" y="1510576"/>
            <a:chExt cx="1159241" cy="438582"/>
          </a:xfrm>
        </p:grpSpPr>
        <p:sp>
          <p:nvSpPr>
            <p:cNvPr id="62" name="TextBox 11">
              <a:hlinkClick r:id="rId4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我会写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302" name="文本框 64"/>
          <p:cNvSpPr txBox="1"/>
          <p:nvPr/>
        </p:nvSpPr>
        <p:spPr>
          <a:xfrm>
            <a:off x="3721506" y="1438983"/>
            <a:ext cx="834658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烂</a:t>
            </a:r>
          </a:p>
        </p:txBody>
      </p:sp>
      <p:sp>
        <p:nvSpPr>
          <p:cNvPr id="83" name="文本框 64"/>
          <p:cNvSpPr txBox="1"/>
          <p:nvPr/>
        </p:nvSpPr>
        <p:spPr>
          <a:xfrm>
            <a:off x="6070117" y="1429934"/>
            <a:ext cx="1028685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仅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64"/>
          <p:cNvSpPr txBox="1"/>
          <p:nvPr/>
        </p:nvSpPr>
        <p:spPr>
          <a:xfrm>
            <a:off x="4893997" y="1438983"/>
            <a:ext cx="1029515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镶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6" name="文本框 64"/>
          <p:cNvSpPr txBox="1"/>
          <p:nvPr/>
        </p:nvSpPr>
        <p:spPr>
          <a:xfrm>
            <a:off x="2433976" y="2931790"/>
            <a:ext cx="944527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刹</a:t>
            </a:r>
          </a:p>
        </p:txBody>
      </p:sp>
      <p:sp>
        <p:nvSpPr>
          <p:cNvPr id="75" name="文本框 64"/>
          <p:cNvSpPr txBox="1"/>
          <p:nvPr/>
        </p:nvSpPr>
        <p:spPr>
          <a:xfrm>
            <a:off x="2498822" y="1503248"/>
            <a:ext cx="996251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 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EDF26D2-748C-4B76-9CCC-3694A7324B27}"/>
              </a:ext>
            </a:extLst>
          </p:cNvPr>
          <p:cNvSpPr txBox="1"/>
          <p:nvPr/>
        </p:nvSpPr>
        <p:spPr>
          <a:xfrm>
            <a:off x="663733" y="1710780"/>
            <a:ext cx="152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第一组：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082196F1-8353-45A1-AF29-9070BD1CC72A}"/>
              </a:ext>
            </a:extLst>
          </p:cNvPr>
          <p:cNvSpPr txBox="1"/>
          <p:nvPr/>
        </p:nvSpPr>
        <p:spPr>
          <a:xfrm>
            <a:off x="713896" y="3212636"/>
            <a:ext cx="152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第二组：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91F22198-B702-40D1-851F-BD5D092B9198}"/>
              </a:ext>
            </a:extLst>
          </p:cNvPr>
          <p:cNvSpPr txBox="1"/>
          <p:nvPr/>
        </p:nvSpPr>
        <p:spPr>
          <a:xfrm>
            <a:off x="6843594" y="1710780"/>
            <a:ext cx="230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（左窄右宽）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D6438069-D39D-4937-9D23-B316F491FA59}"/>
              </a:ext>
            </a:extLst>
          </p:cNvPr>
          <p:cNvSpPr txBox="1"/>
          <p:nvPr/>
        </p:nvSpPr>
        <p:spPr>
          <a:xfrm>
            <a:off x="6813732" y="3081832"/>
            <a:ext cx="230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（左宽右窄）</a:t>
            </a:r>
          </a:p>
        </p:txBody>
      </p:sp>
    </p:spTree>
    <p:extLst>
      <p:ext uri="{BB962C8B-B14F-4D97-AF65-F5344CB8AC3E}">
        <p14:creationId xmlns:p14="http://schemas.microsoft.com/office/powerpoint/2010/main" val="20081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5866462" y="1442060"/>
            <a:ext cx="1029163" cy="1085656"/>
            <a:chOff x="2437" y="2032"/>
            <a:chExt cx="1244" cy="1264"/>
          </a:xfrm>
        </p:grpSpPr>
        <p:sp>
          <p:nvSpPr>
            <p:cNvPr id="7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" name="组合 7"/>
          <p:cNvGrpSpPr/>
          <p:nvPr/>
        </p:nvGrpSpPr>
        <p:grpSpPr>
          <a:xfrm>
            <a:off x="4692495" y="1458007"/>
            <a:ext cx="1029163" cy="1085656"/>
            <a:chOff x="2437" y="2032"/>
            <a:chExt cx="1244" cy="1264"/>
          </a:xfrm>
        </p:grpSpPr>
        <p:sp>
          <p:nvSpPr>
            <p:cNvPr id="10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2" name="组合 7"/>
          <p:cNvGrpSpPr/>
          <p:nvPr/>
        </p:nvGrpSpPr>
        <p:grpSpPr>
          <a:xfrm>
            <a:off x="3598868" y="1462798"/>
            <a:ext cx="1029163" cy="1085656"/>
            <a:chOff x="2437" y="2032"/>
            <a:chExt cx="1244" cy="1264"/>
          </a:xfrm>
        </p:grpSpPr>
        <p:sp>
          <p:nvSpPr>
            <p:cNvPr id="10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9" name="组合 7"/>
          <p:cNvGrpSpPr/>
          <p:nvPr/>
        </p:nvGrpSpPr>
        <p:grpSpPr>
          <a:xfrm>
            <a:off x="7040429" y="1458007"/>
            <a:ext cx="1029163" cy="1085656"/>
            <a:chOff x="2437" y="2032"/>
            <a:chExt cx="1244" cy="1264"/>
          </a:xfrm>
        </p:grpSpPr>
        <p:sp>
          <p:nvSpPr>
            <p:cNvPr id="2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838A1193-F231-5246-96AE-A89D26938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1385169" y="556111"/>
            <a:ext cx="335134" cy="472337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200761" y="572988"/>
            <a:ext cx="1159241" cy="438582"/>
            <a:chOff x="467544" y="1510576"/>
            <a:chExt cx="1159241" cy="438582"/>
          </a:xfrm>
        </p:grpSpPr>
        <p:sp>
          <p:nvSpPr>
            <p:cNvPr id="62" name="TextBox 11">
              <a:hlinkClick r:id="rId4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我会写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304" name="文本框 64"/>
          <p:cNvSpPr txBox="1"/>
          <p:nvPr/>
        </p:nvSpPr>
        <p:spPr>
          <a:xfrm>
            <a:off x="5866462" y="1442060"/>
            <a:ext cx="879999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紫</a:t>
            </a:r>
          </a:p>
        </p:txBody>
      </p:sp>
      <p:sp>
        <p:nvSpPr>
          <p:cNvPr id="18" name="文本框 64"/>
          <p:cNvSpPr txBox="1"/>
          <p:nvPr/>
        </p:nvSpPr>
        <p:spPr>
          <a:xfrm>
            <a:off x="7055287" y="1470410"/>
            <a:ext cx="608489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替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2" name="文本框 64"/>
          <p:cNvSpPr txBox="1"/>
          <p:nvPr/>
        </p:nvSpPr>
        <p:spPr>
          <a:xfrm>
            <a:off x="3620926" y="1463542"/>
            <a:ext cx="608489" cy="108491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4" name="文本框 64"/>
          <p:cNvSpPr txBox="1"/>
          <p:nvPr/>
        </p:nvSpPr>
        <p:spPr>
          <a:xfrm>
            <a:off x="4693325" y="1463542"/>
            <a:ext cx="999303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努</a:t>
            </a:r>
          </a:p>
        </p:txBody>
      </p:sp>
      <p:sp>
        <p:nvSpPr>
          <p:cNvPr id="75" name="文本框 64"/>
          <p:cNvSpPr txBox="1"/>
          <p:nvPr/>
        </p:nvSpPr>
        <p:spPr>
          <a:xfrm>
            <a:off x="2498822" y="1503248"/>
            <a:ext cx="996251" cy="108491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xmlns="" id="{4A19F474-710A-4BC9-A82B-7D3F718635C3}"/>
              </a:ext>
            </a:extLst>
          </p:cNvPr>
          <p:cNvSpPr txBox="1"/>
          <p:nvPr/>
        </p:nvSpPr>
        <p:spPr>
          <a:xfrm>
            <a:off x="1540948" y="1744388"/>
            <a:ext cx="152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第三组：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84906"/>
              </p:ext>
            </p:extLst>
          </p:nvPr>
        </p:nvGraphicFramePr>
        <p:xfrm>
          <a:off x="1202250" y="1707180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3602" y="1731757"/>
            <a:ext cx="1728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镶</a:t>
            </a:r>
          </a:p>
        </p:txBody>
      </p:sp>
      <p:sp>
        <p:nvSpPr>
          <p:cNvPr id="49" name="线形标注 2 48"/>
          <p:cNvSpPr/>
          <p:nvPr/>
        </p:nvSpPr>
        <p:spPr>
          <a:xfrm>
            <a:off x="3601326" y="843558"/>
            <a:ext cx="2245764" cy="569968"/>
          </a:xfrm>
          <a:prstGeom prst="borderCallout2">
            <a:avLst>
              <a:gd name="adj1" fmla="val 11261"/>
              <a:gd name="adj2" fmla="val 86"/>
              <a:gd name="adj3" fmla="val 47875"/>
              <a:gd name="adj4" fmla="val 171"/>
              <a:gd name="adj5" fmla="val 280018"/>
              <a:gd name="adj6" fmla="val -63693"/>
            </a:avLst>
          </a:prstGeom>
          <a:solidFill>
            <a:srgbClr val="CCFFCC"/>
          </a:solidFill>
          <a:ln w="158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此处是三横。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87228" y="2328178"/>
            <a:ext cx="462914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</a:rPr>
              <a:t>组词：</a:t>
            </a:r>
            <a:r>
              <a:rPr lang="zh-CN" altLang="en-US" sz="3200" b="1" dirty="0">
                <a:solidFill>
                  <a:srgbClr val="FF0000"/>
                </a:solidFill>
              </a:rPr>
              <a:t>镶</a:t>
            </a:r>
            <a:r>
              <a:rPr lang="zh-CN" altLang="en-US" sz="3200" b="1" dirty="0">
                <a:solidFill>
                  <a:prstClr val="black"/>
                </a:solidFill>
              </a:rPr>
              <a:t>嵌    </a:t>
            </a:r>
            <a:r>
              <a:rPr lang="zh-CN" altLang="en-US" sz="3200" b="1" dirty="0">
                <a:solidFill>
                  <a:srgbClr val="FF0000"/>
                </a:solidFill>
              </a:rPr>
              <a:t>镶</a:t>
            </a:r>
            <a:r>
              <a:rPr lang="zh-CN" altLang="en-US" sz="3200" b="1" dirty="0">
                <a:solidFill>
                  <a:prstClr val="black"/>
                </a:solidFill>
              </a:rPr>
              <a:t>边    </a:t>
            </a:r>
            <a:r>
              <a:rPr lang="zh-CN" altLang="en-US" sz="3200" b="1" dirty="0">
                <a:solidFill>
                  <a:srgbClr val="FF0000"/>
                </a:solidFill>
              </a:rPr>
              <a:t>镶</a:t>
            </a:r>
            <a:r>
              <a:rPr lang="zh-CN" altLang="en-US" sz="3200" b="1" dirty="0">
                <a:solidFill>
                  <a:prstClr val="black"/>
                </a:solidFill>
              </a:rPr>
              <a:t>牙</a:t>
            </a:r>
            <a:endParaRPr lang="en-US" altLang="zh-CN" sz="3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125"/>
          <p:cNvSpPr txBox="1"/>
          <p:nvPr/>
        </p:nvSpPr>
        <p:spPr>
          <a:xfrm>
            <a:off x="1187624" y="993746"/>
            <a:ext cx="1491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xiāng</a:t>
            </a:r>
            <a:endParaRPr lang="en-US" altLang="zh-CN" sz="4000" dirty="0"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4C06338-E1EB-4774-9F89-BF91A928E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509203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7A2AF9F-03A9-47BA-964F-1A348DB18BDA}"/>
              </a:ext>
            </a:extLst>
          </p:cNvPr>
          <p:cNvSpPr txBox="1"/>
          <p:nvPr/>
        </p:nvSpPr>
        <p:spPr>
          <a:xfrm>
            <a:off x="6516216" y="206769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草原日出</a:t>
            </a:r>
          </a:p>
        </p:txBody>
      </p:sp>
    </p:spTree>
    <p:extLst>
      <p:ext uri="{BB962C8B-B14F-4D97-AF65-F5344CB8AC3E}">
        <p14:creationId xmlns:p14="http://schemas.microsoft.com/office/powerpoint/2010/main" val="10615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FE36F08-6B63-4A27-A098-C5C96E57C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4BA043A-5F11-4647-84FA-C3D11687C46B}"/>
              </a:ext>
            </a:extLst>
          </p:cNvPr>
          <p:cNvSpPr txBox="1"/>
          <p:nvPr/>
        </p:nvSpPr>
        <p:spPr>
          <a:xfrm>
            <a:off x="6156176" y="307580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湖面日出</a:t>
            </a:r>
          </a:p>
        </p:txBody>
      </p:sp>
    </p:spTree>
    <p:extLst>
      <p:ext uri="{BB962C8B-B14F-4D97-AF65-F5344CB8AC3E}">
        <p14:creationId xmlns:p14="http://schemas.microsoft.com/office/powerpoint/2010/main" val="26621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7FE547C-525F-40CC-AB9F-F3427B6A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8"/>
            <a:ext cx="9108504" cy="513412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79715A4-AA69-4F06-91A9-143A365033EA}"/>
              </a:ext>
            </a:extLst>
          </p:cNvPr>
          <p:cNvSpPr txBox="1"/>
          <p:nvPr/>
        </p:nvSpPr>
        <p:spPr>
          <a:xfrm>
            <a:off x="7956376" y="16262"/>
            <a:ext cx="936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森林日出</a:t>
            </a:r>
          </a:p>
        </p:txBody>
      </p:sp>
    </p:spTree>
    <p:extLst>
      <p:ext uri="{BB962C8B-B14F-4D97-AF65-F5344CB8AC3E}">
        <p14:creationId xmlns:p14="http://schemas.microsoft.com/office/powerpoint/2010/main" val="21753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4"/>
            <a:ext cx="9144000" cy="51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0" y="134511"/>
            <a:ext cx="3419872" cy="307777"/>
            <a:chOff x="-36512" y="134511"/>
            <a:chExt cx="2771800" cy="30777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CD184A55-3423-F349-98B8-52F211EB9433}"/>
                </a:ext>
              </a:extLst>
            </p:cNvPr>
            <p:cNvSpPr/>
            <p:nvPr/>
          </p:nvSpPr>
          <p:spPr>
            <a:xfrm flipH="1">
              <a:off x="-36512" y="159510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">
              <a:extLst>
                <a:ext uri="{FF2B5EF4-FFF2-40B4-BE49-F238E27FC236}">
                  <a16:creationId xmlns:a16="http://schemas.microsoft.com/office/drawing/2014/main" xmlns="" id="{06E88223-4167-0746-8818-C83637374A72}"/>
                </a:ext>
              </a:extLst>
            </p:cNvPr>
            <p:cNvSpPr txBox="1"/>
            <p:nvPr/>
          </p:nvSpPr>
          <p:spPr>
            <a:xfrm>
              <a:off x="46018" y="134511"/>
              <a:ext cx="15320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>
                  <a:latin typeface="黑体" pitchFamily="49" charset="-122"/>
                  <a:ea typeface="黑体" pitchFamily="49" charset="-122"/>
                </a:rPr>
                <a:t> 语文  四年级  下册</a:t>
              </a:r>
            </a:p>
          </p:txBody>
        </p:sp>
      </p:grpSp>
      <p:sp>
        <p:nvSpPr>
          <p:cNvPr id="20" name="TextBox 48"/>
          <p:cNvSpPr txBox="1"/>
          <p:nvPr/>
        </p:nvSpPr>
        <p:spPr>
          <a:xfrm>
            <a:off x="1979712" y="1651179"/>
            <a:ext cx="5295298" cy="992579"/>
          </a:xfrm>
          <a:prstGeom prst="rect">
            <a:avLst/>
          </a:prstGeom>
          <a:solidFill>
            <a:schemeClr val="bg1">
              <a:alpha val="86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</a:rPr>
              <a:t> 16  </a:t>
            </a:r>
            <a:r>
              <a: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</a:rPr>
              <a:t>海上日出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1"/>
          <p:cNvSpPr txBox="1"/>
          <p:nvPr/>
        </p:nvSpPr>
        <p:spPr>
          <a:xfrm>
            <a:off x="243917" y="495011"/>
            <a:ext cx="12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</a:rPr>
              <a:t>第一课时</a:t>
            </a:r>
          </a:p>
        </p:txBody>
      </p:sp>
      <p:sp>
        <p:nvSpPr>
          <p:cNvPr id="5" name="矩形 4"/>
          <p:cNvSpPr/>
          <p:nvPr/>
        </p:nvSpPr>
        <p:spPr>
          <a:xfrm>
            <a:off x="323528" y="627535"/>
            <a:ext cx="5256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latin typeface="+mn-ea"/>
              </a:rPr>
              <a:t>  巴金</a:t>
            </a:r>
            <a:r>
              <a:rPr lang="zh-CN" altLang="en-US" sz="2800" b="1" dirty="0">
                <a:latin typeface="+mn-ea"/>
              </a:rPr>
              <a:t>（</a:t>
            </a:r>
            <a:r>
              <a:rPr lang="en-US" altLang="zh-CN" sz="2800" b="1" dirty="0">
                <a:latin typeface="+mn-ea"/>
              </a:rPr>
              <a:t>1904</a:t>
            </a:r>
            <a:r>
              <a:rPr lang="zh-CN" altLang="en-US" sz="2800" b="1" dirty="0">
                <a:latin typeface="+mn-ea"/>
              </a:rPr>
              <a:t>年</a:t>
            </a:r>
            <a:r>
              <a:rPr lang="en-US" altLang="zh-CN" sz="2800" b="1" dirty="0">
                <a:latin typeface="+mn-ea"/>
              </a:rPr>
              <a:t>11</a:t>
            </a:r>
            <a:r>
              <a:rPr lang="zh-CN" altLang="en-US" sz="2800" b="1" dirty="0">
                <a:latin typeface="+mn-ea"/>
              </a:rPr>
              <a:t>月</a:t>
            </a:r>
            <a:r>
              <a:rPr lang="en-US" altLang="zh-CN" sz="2800" b="1" dirty="0">
                <a:latin typeface="+mn-ea"/>
              </a:rPr>
              <a:t>25</a:t>
            </a:r>
            <a:r>
              <a:rPr lang="zh-CN" altLang="en-US" sz="2800" b="1" dirty="0">
                <a:latin typeface="+mn-ea"/>
              </a:rPr>
              <a:t>日</a:t>
            </a:r>
            <a:r>
              <a:rPr lang="en-US" altLang="zh-CN" sz="2800" b="1" dirty="0">
                <a:latin typeface="+mn-ea"/>
              </a:rPr>
              <a:t>—2005</a:t>
            </a:r>
            <a:r>
              <a:rPr lang="zh-CN" altLang="en-US" sz="2800" b="1" dirty="0">
                <a:latin typeface="+mn-ea"/>
              </a:rPr>
              <a:t>年</a:t>
            </a:r>
            <a:r>
              <a:rPr lang="en-US" altLang="zh-CN" sz="2800" b="1" dirty="0">
                <a:latin typeface="+mn-ea"/>
              </a:rPr>
              <a:t>10</a:t>
            </a:r>
            <a:r>
              <a:rPr lang="zh-CN" altLang="en-US" sz="2800" b="1" dirty="0">
                <a:latin typeface="+mn-ea"/>
              </a:rPr>
              <a:t>月</a:t>
            </a:r>
            <a:r>
              <a:rPr lang="en-US" altLang="zh-CN" sz="2800" b="1" dirty="0">
                <a:latin typeface="+mn-ea"/>
              </a:rPr>
              <a:t>17</a:t>
            </a:r>
            <a:r>
              <a:rPr lang="zh-CN" altLang="en-US" sz="2800" b="1" dirty="0">
                <a:latin typeface="+mn-ea"/>
              </a:rPr>
              <a:t>日），原名李尧棠。四川成都人，祖籍浙江嘉兴。中国作家、翻译家、社会活动家、无党派爱国民主人士</a:t>
            </a:r>
            <a:r>
              <a:rPr lang="zh-CN" altLang="en-US" sz="2800" b="1" dirty="0" smtClean="0">
                <a:latin typeface="+mn-ea"/>
              </a:rPr>
              <a:t>。</a:t>
            </a:r>
            <a:r>
              <a:rPr lang="en-US" altLang="zh-CN" sz="2800" b="1" dirty="0" smtClean="0">
                <a:latin typeface="+mn-ea"/>
              </a:rPr>
              <a:t>1923</a:t>
            </a:r>
            <a:r>
              <a:rPr lang="zh-CN" altLang="en-US" sz="2800" b="1" dirty="0">
                <a:latin typeface="+mn-ea"/>
              </a:rPr>
              <a:t>年巴金离家赴上海、南京等地求学，从此开始了他长达半个世纪的文学创作生涯</a:t>
            </a:r>
            <a:r>
              <a:rPr lang="zh-CN" altLang="en-US" sz="2800" b="1" dirty="0" smtClean="0">
                <a:latin typeface="+mn-ea"/>
              </a:rPr>
              <a:t>。代表</a:t>
            </a:r>
            <a:r>
              <a:rPr lang="zh-CN" altLang="en-US" sz="2800" b="1" dirty="0">
                <a:latin typeface="+mn-ea"/>
              </a:rPr>
              <a:t>作品：</a:t>
            </a:r>
            <a:r>
              <a:rPr lang="en-US" altLang="zh-CN" sz="2800" b="1" dirty="0">
                <a:latin typeface="+mn-ea"/>
              </a:rPr>
              <a:t>《</a:t>
            </a:r>
            <a:r>
              <a:rPr lang="zh-CN" altLang="en-US" sz="2800" b="1" dirty="0">
                <a:latin typeface="+mn-ea"/>
              </a:rPr>
              <a:t>家</a:t>
            </a:r>
            <a:r>
              <a:rPr lang="en-US" altLang="zh-CN" sz="2800" b="1" dirty="0">
                <a:latin typeface="+mn-ea"/>
              </a:rPr>
              <a:t>》《</a:t>
            </a:r>
            <a:r>
              <a:rPr lang="zh-CN" altLang="en-US" sz="2800" b="1" dirty="0">
                <a:latin typeface="+mn-ea"/>
              </a:rPr>
              <a:t>寒夜</a:t>
            </a:r>
            <a:r>
              <a:rPr lang="en-US" altLang="zh-CN" sz="2800" b="1" dirty="0">
                <a:latin typeface="+mn-ea"/>
              </a:rPr>
              <a:t>》《</a:t>
            </a:r>
            <a:r>
              <a:rPr lang="zh-CN" altLang="en-US" sz="2800" b="1" dirty="0">
                <a:latin typeface="+mn-ea"/>
              </a:rPr>
              <a:t>随想录</a:t>
            </a:r>
            <a:r>
              <a:rPr lang="en-US" altLang="zh-CN" sz="2800" b="1" dirty="0">
                <a:latin typeface="+mn-ea"/>
              </a:rPr>
              <a:t>》</a:t>
            </a:r>
            <a:r>
              <a:rPr lang="zh-CN" altLang="en-US" sz="2800" b="1" dirty="0">
                <a:latin typeface="+mn-ea"/>
              </a:rPr>
              <a:t>等。</a:t>
            </a:r>
            <a:endParaRPr lang="en-US" altLang="zh-CN" sz="2800" b="1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35" y="1565408"/>
            <a:ext cx="285404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43808" y="555526"/>
            <a:ext cx="568863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latin typeface="+mn-ea"/>
                <a:ea typeface="+mn-ea"/>
              </a:rPr>
              <a:t>1927</a:t>
            </a:r>
            <a:r>
              <a:rPr lang="zh-CN" altLang="en-US" sz="2400" b="1" dirty="0">
                <a:latin typeface="+mn-ea"/>
                <a:ea typeface="+mn-ea"/>
              </a:rPr>
              <a:t>年</a:t>
            </a: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</a:rPr>
              <a:t>月，巴金从上海乘船赶巴黎留学，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在轮船上，观察海上日出的景象，他非常喜欢这幅大自然画卷，就用文字把这些美丽的画面描述了出来。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latin typeface="+mn-ea"/>
                <a:ea typeface="+mn-ea"/>
              </a:rPr>
              <a:t>他把旅程见闻整理成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海行杂记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》</a:t>
            </a:r>
            <a:r>
              <a:rPr lang="en-US" altLang="zh-CN" sz="2400" b="1" dirty="0">
                <a:latin typeface="+mn-ea"/>
                <a:ea typeface="+mn-ea"/>
              </a:rPr>
              <a:t>39</a:t>
            </a:r>
            <a:r>
              <a:rPr lang="zh-CN" altLang="en-US" sz="2400" b="1" dirty="0">
                <a:latin typeface="+mn-ea"/>
                <a:ea typeface="+mn-ea"/>
              </a:rPr>
              <a:t>篇，</a:t>
            </a:r>
            <a:r>
              <a:rPr lang="en-US" altLang="zh-CN" sz="2400" b="1" dirty="0">
                <a:latin typeface="+mn-ea"/>
                <a:ea typeface="+mn-ea"/>
              </a:rPr>
              <a:t>《</a:t>
            </a:r>
            <a:r>
              <a:rPr lang="zh-CN" altLang="en-US" sz="2400" b="1" dirty="0">
                <a:latin typeface="+mn-ea"/>
                <a:ea typeface="+mn-ea"/>
              </a:rPr>
              <a:t>海上日出</a:t>
            </a:r>
            <a:r>
              <a:rPr lang="en-US" altLang="zh-CN" sz="2400" b="1" dirty="0">
                <a:latin typeface="+mn-ea"/>
                <a:ea typeface="+mn-ea"/>
              </a:rPr>
              <a:t>》</a:t>
            </a:r>
            <a:r>
              <a:rPr lang="zh-CN" altLang="en-US" sz="2400" b="1" dirty="0">
                <a:latin typeface="+mn-ea"/>
                <a:ea typeface="+mn-ea"/>
              </a:rPr>
              <a:t>就是其中一篇。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4" y="1090922"/>
            <a:ext cx="2520280" cy="311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893F8C9-1C43-4424-B878-E0D31324F4C6}"/>
              </a:ext>
            </a:extLst>
          </p:cNvPr>
          <p:cNvSpPr txBox="1"/>
          <p:nvPr/>
        </p:nvSpPr>
        <p:spPr>
          <a:xfrm>
            <a:off x="1187624" y="915566"/>
            <a:ext cx="7848872" cy="343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自读课文，要求</a:t>
            </a:r>
            <a:r>
              <a:rPr lang="zh-CN" altLang="en-US" sz="28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画出并读准生字新词，借助工具书理解新词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endParaRPr lang="en-US" altLang="zh-CN" sz="28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试着朗读课文，做到不添字、不漏字</a:t>
            </a:r>
            <a:r>
              <a:rPr lang="zh-CN" altLang="zh-CN" sz="2800" kern="100" dirty="0" smtClean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800" kern="100" dirty="0"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自学课文生字词，可以用笔在文中圈出来，</a:t>
            </a:r>
            <a:r>
              <a:rPr lang="zh-CN" altLang="en-US" sz="2800" kern="100" dirty="0" smtClean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然后用</a:t>
            </a:r>
            <a:r>
              <a:rPr lang="zh-CN" altLang="en-US" sz="28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合适的方法来解决生字词。</a:t>
            </a:r>
            <a:endParaRPr lang="en-US" altLang="zh-CN" sz="2800" kern="100" dirty="0" smtClean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783</Words>
  <Application>Microsoft Office PowerPoint</Application>
  <PresentationFormat>全屏显示(16:9)</PresentationFormat>
  <Paragraphs>113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汉语拼音</vt:lpstr>
      <vt:lpstr>微软雅黑</vt:lpstr>
      <vt:lpstr>等线</vt:lpstr>
      <vt:lpstr>华文楷体</vt:lpstr>
      <vt:lpstr>黑体</vt:lpstr>
      <vt:lpstr>楷体</vt:lpstr>
      <vt:lpstr>幼圆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179</cp:revision>
  <dcterms:created xsi:type="dcterms:W3CDTF">2017-03-17T02:28:00Z</dcterms:created>
  <dcterms:modified xsi:type="dcterms:W3CDTF">2023-03-25T06:58:24Z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