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419" r:id="rId2"/>
    <p:sldId id="418" r:id="rId3"/>
    <p:sldId id="443" r:id="rId4"/>
    <p:sldId id="382" r:id="rId5"/>
    <p:sldId id="444" r:id="rId6"/>
    <p:sldId id="369" r:id="rId7"/>
    <p:sldId id="354" r:id="rId8"/>
    <p:sldId id="355" r:id="rId9"/>
    <p:sldId id="332" r:id="rId10"/>
    <p:sldId id="402" r:id="rId11"/>
    <p:sldId id="363" r:id="rId12"/>
    <p:sldId id="362" r:id="rId13"/>
    <p:sldId id="368" r:id="rId14"/>
    <p:sldId id="300" r:id="rId15"/>
    <p:sldId id="320" r:id="rId16"/>
    <p:sldId id="305" r:id="rId17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0">
          <p15:clr>
            <a:srgbClr val="A4A3A4"/>
          </p15:clr>
        </p15:guide>
        <p15:guide id="2" pos="280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ww.xkb1.com" initials="w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BB"/>
    <a:srgbClr val="6DF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25"/>
    <p:restoredTop sz="94614"/>
  </p:normalViewPr>
  <p:slideViewPr>
    <p:cSldViewPr showGuides="1">
      <p:cViewPr varScale="1">
        <p:scale>
          <a:sx n="105" d="100"/>
          <a:sy n="105" d="100"/>
        </p:scale>
        <p:origin x="1494" y="78"/>
      </p:cViewPr>
      <p:guideLst>
        <p:guide orient="horz" pos="2120"/>
        <p:guide pos="28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8-25T11:39:53.465" idx="4">
    <p:pos x="1479" y="629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8-25T11:39:36.480" idx="1">
    <p:pos x="5432" y="543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529BE99-8604-4B6D-96D8-7B98512BDDE2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2021/12/13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/>
            <a:fld id="{9A0DB2DC-4C9A-4742-B13C-FB6460FD3503}" type="slidenum">
              <a:rPr lang="en-US" altLang="zh-CN" sz="1200" dirty="0">
                <a:latin typeface="Calibri" panose="020F0502020204030204" pitchFamily="34" charset="0"/>
              </a:rPr>
              <a:t>5</a:t>
            </a:fld>
            <a:endParaRPr lang="en-US" altLang="zh-CN" sz="1200" dirty="0">
              <a:latin typeface="Calibri" panose="020F0502020204030204" pitchFamily="34" charset="0"/>
            </a:endParaRPr>
          </a:p>
        </p:txBody>
      </p:sp>
      <p:sp>
        <p:nvSpPr>
          <p:cNvPr id="7170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7171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28625" y="714375"/>
            <a:ext cx="8286750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28625" y="6356350"/>
            <a:ext cx="828675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openxmlformats.org/officeDocument/2006/relationships/audio" Target="file:///E:\&#24352;&#24039;&#29748;\&#25945;&#30740;&#32452;&#24037;&#20316;\&#23383;&#27597;&#27468;.mp3" TargetMode="External"/><Relationship Id="rId1" Type="http://schemas.microsoft.com/office/2007/relationships/media" Target="file:///E:\&#24352;&#24039;&#29748;\&#25945;&#30740;&#32452;&#24037;&#20316;\&#23383;&#27597;&#27468;.mp3" TargetMode="External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GIF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图片 2051"/>
          <p:cNvPicPr/>
          <p:nvPr/>
        </p:nvPicPr>
        <p:blipFill>
          <a:blip r:embed="rId4">
            <a:lum bright="6000"/>
          </a:blip>
          <a:stretch>
            <a:fillRect/>
          </a:stretch>
        </p:blipFill>
        <p:spPr>
          <a:xfrm>
            <a:off x="0" y="0"/>
            <a:ext cx="9180513" cy="688498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</a:ln>
        </p:spPr>
      </p:pic>
      <p:pic>
        <p:nvPicPr>
          <p:cNvPr id="2053" name="图片 2052" descr="a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588" y="765175"/>
            <a:ext cx="1008062" cy="971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图片 2053" descr="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1638" y="4724400"/>
            <a:ext cx="1081087" cy="949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图片 2054" descr="q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5375" y="476250"/>
            <a:ext cx="1079500" cy="1079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图片 2055" descr="2006100107425867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7450" y="5516563"/>
            <a:ext cx="1152525" cy="1082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9" name="文本框 2058"/>
          <p:cNvSpPr txBox="1"/>
          <p:nvPr/>
        </p:nvSpPr>
        <p:spPr>
          <a:xfrm>
            <a:off x="6074093" y="6021388"/>
            <a:ext cx="291623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执教</a:t>
            </a:r>
            <a:r>
              <a:rPr lang="zh-CN" altLang="en-US" sz="32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：何小虎</a:t>
            </a:r>
            <a:endParaRPr lang="zh-CN" altLang="en-US" sz="3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061" name="图片 2060" descr="字母文字矢量图(19022)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392334">
            <a:off x="7380288" y="4868863"/>
            <a:ext cx="896937" cy="79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3" name="图片 2062" descr="字母文字矢量图(19047)"/>
          <p:cNvPicPr>
            <a:picLocks noChangeAspect="1"/>
          </p:cNvPicPr>
          <p:nvPr/>
        </p:nvPicPr>
        <p:blipFill>
          <a:blip r:embed="rId10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 rot="-266261">
            <a:off x="1187450" y="1557338"/>
            <a:ext cx="776288" cy="969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65" name="文本框 2064"/>
          <p:cNvSpPr txBox="1"/>
          <p:nvPr/>
        </p:nvSpPr>
        <p:spPr>
          <a:xfrm>
            <a:off x="1835150" y="6021388"/>
            <a:ext cx="44640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江阴</a:t>
            </a:r>
            <a:r>
              <a:rPr lang="zh-CN" altLang="en-US" sz="32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市河塘中心小学</a:t>
            </a:r>
            <a:endParaRPr lang="zh-CN" altLang="en-US" sz="3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69" name="文本框 2068"/>
          <p:cNvSpPr txBox="1"/>
          <p:nvPr/>
        </p:nvSpPr>
        <p:spPr>
          <a:xfrm>
            <a:off x="4710113" y="2871788"/>
            <a:ext cx="1871662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sz="4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字母歌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0845" y="584073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9" dur="1041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6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4"/>
          <p:cNvSpPr txBox="1"/>
          <p:nvPr/>
        </p:nvSpPr>
        <p:spPr>
          <a:xfrm>
            <a:off x="357188" y="1935163"/>
            <a:ext cx="8280400" cy="2555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）边长为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ɑ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米的正方形，它的周长是＿＿＿米。</a:t>
            </a:r>
          </a:p>
          <a:p>
            <a:pPr>
              <a:spcBef>
                <a:spcPct val="50000"/>
              </a:spcBef>
            </a:pP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）小明每分钟走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ɑ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米，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4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分钟走＿＿＿米。</a:t>
            </a:r>
          </a:p>
          <a:p>
            <a:pPr>
              <a:spcBef>
                <a:spcPct val="50000"/>
              </a:spcBef>
            </a:pP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）每千克苹果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ɑ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元，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4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千克苹果＿＿＿元。</a:t>
            </a:r>
          </a:p>
        </p:txBody>
      </p:sp>
      <p:sp>
        <p:nvSpPr>
          <p:cNvPr id="17413" name="Text Box 5"/>
          <p:cNvSpPr txBox="1"/>
          <p:nvPr/>
        </p:nvSpPr>
        <p:spPr>
          <a:xfrm>
            <a:off x="7342188" y="1924050"/>
            <a:ext cx="1295400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4 </a:t>
            </a:r>
            <a:r>
              <a:rPr lang="en-US" altLang="zh-CN" sz="36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ɑ</a:t>
            </a:r>
          </a:p>
        </p:txBody>
      </p:sp>
      <p:sp>
        <p:nvSpPr>
          <p:cNvPr id="17414" name="Text Box 6"/>
          <p:cNvSpPr txBox="1"/>
          <p:nvPr/>
        </p:nvSpPr>
        <p:spPr>
          <a:xfrm>
            <a:off x="6416675" y="3868738"/>
            <a:ext cx="1293813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4 </a:t>
            </a:r>
            <a:r>
              <a:rPr lang="en-US" altLang="zh-CN" sz="36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ɑ</a:t>
            </a:r>
          </a:p>
        </p:txBody>
      </p:sp>
      <p:sp>
        <p:nvSpPr>
          <p:cNvPr id="17415" name="Text Box 7"/>
          <p:cNvSpPr txBox="1"/>
          <p:nvPr/>
        </p:nvSpPr>
        <p:spPr>
          <a:xfrm>
            <a:off x="6205538" y="3105150"/>
            <a:ext cx="1296987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4 </a:t>
            </a:r>
            <a:r>
              <a:rPr lang="en-US" altLang="zh-CN" sz="36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ɑ</a:t>
            </a:r>
          </a:p>
        </p:txBody>
      </p:sp>
      <p:sp>
        <p:nvSpPr>
          <p:cNvPr id="7" name="同侧圆角矩形 6"/>
          <p:cNvSpPr/>
          <p:nvPr/>
        </p:nvSpPr>
        <p:spPr>
          <a:xfrm>
            <a:off x="468313" y="800100"/>
            <a:ext cx="2000250" cy="515938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黑体" panose="02010609060101010101" pitchFamily="49" charset="-122"/>
              </a:rPr>
              <a:t>典题精讲</a:t>
            </a:r>
          </a:p>
        </p:txBody>
      </p:sp>
      <p:cxnSp>
        <p:nvCxnSpPr>
          <p:cNvPr id="8" name="直线连接符 21"/>
          <p:cNvCxnSpPr/>
          <p:nvPr/>
        </p:nvCxnSpPr>
        <p:spPr>
          <a:xfrm flipV="1">
            <a:off x="468313" y="1455738"/>
            <a:ext cx="2071688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391" name="Picture 3" descr="F:\七彩课堂插图板式封面\排版用图标、页眉页脚\标题jpg\读读比比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813" y="4494213"/>
            <a:ext cx="2592387" cy="181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57505" y="5109210"/>
            <a:ext cx="51231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这里的</a:t>
            </a:r>
            <a:r>
              <a:rPr lang="en-US" altLang="zh-CN" sz="3200"/>
              <a:t>4a</a:t>
            </a:r>
            <a:r>
              <a:rPr lang="zh-CN" altLang="en-US" sz="3200"/>
              <a:t>表示的意义一样吗？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9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75" y="1671638"/>
            <a:ext cx="7920038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8" name="Text Box 10"/>
          <p:cNvSpPr txBox="1"/>
          <p:nvPr/>
        </p:nvSpPr>
        <p:spPr>
          <a:xfrm>
            <a:off x="252730" y="3181350"/>
            <a:ext cx="8107680" cy="58356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bg2"/>
            </a:prstShdw>
          </a:effectLst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小华家到学校的路程是（            ）米。</a:t>
            </a:r>
          </a:p>
        </p:txBody>
      </p:sp>
      <p:sp>
        <p:nvSpPr>
          <p:cNvPr id="19459" name="Text Box 11"/>
          <p:cNvSpPr txBox="1"/>
          <p:nvPr/>
        </p:nvSpPr>
        <p:spPr>
          <a:xfrm>
            <a:off x="252730" y="4260850"/>
            <a:ext cx="7993063" cy="579438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bg2"/>
            </a:prst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小军家到小丽家的路程是（          ）米。</a:t>
            </a:r>
          </a:p>
        </p:txBody>
      </p:sp>
      <p:sp>
        <p:nvSpPr>
          <p:cNvPr id="19460" name="Text Box 12"/>
          <p:cNvSpPr txBox="1"/>
          <p:nvPr/>
        </p:nvSpPr>
        <p:spPr>
          <a:xfrm>
            <a:off x="180975" y="5413375"/>
            <a:ext cx="8808085" cy="58356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bg2"/>
            </a:prstShdw>
          </a:effectLst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从家到学校，小丽比小军要多走（       ）米。</a:t>
            </a:r>
          </a:p>
        </p:txBody>
      </p:sp>
      <p:sp>
        <p:nvSpPr>
          <p:cNvPr id="40973" name="Text Box 13"/>
          <p:cNvSpPr txBox="1"/>
          <p:nvPr/>
        </p:nvSpPr>
        <p:spPr>
          <a:xfrm>
            <a:off x="4716780" y="3181350"/>
            <a:ext cx="1584325" cy="579438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bg2"/>
            </a:prst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800+x</a:t>
            </a:r>
          </a:p>
        </p:txBody>
      </p:sp>
      <p:sp>
        <p:nvSpPr>
          <p:cNvPr id="40974" name="Text Box 14"/>
          <p:cNvSpPr txBox="1"/>
          <p:nvPr/>
        </p:nvSpPr>
        <p:spPr>
          <a:xfrm>
            <a:off x="5244148" y="4260850"/>
            <a:ext cx="936625" cy="579438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bg2"/>
            </a:prst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x+y</a:t>
            </a:r>
          </a:p>
        </p:txBody>
      </p:sp>
      <p:sp>
        <p:nvSpPr>
          <p:cNvPr id="40975" name="Text Box 15"/>
          <p:cNvSpPr txBox="1"/>
          <p:nvPr/>
        </p:nvSpPr>
        <p:spPr>
          <a:xfrm>
            <a:off x="6301105" y="5512435"/>
            <a:ext cx="936625" cy="579438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bg2"/>
            </a:prst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y-x</a:t>
            </a:r>
          </a:p>
        </p:txBody>
      </p:sp>
      <p:cxnSp>
        <p:nvCxnSpPr>
          <p:cNvPr id="10" name="直线连接符 21"/>
          <p:cNvCxnSpPr/>
          <p:nvPr/>
        </p:nvCxnSpPr>
        <p:spPr>
          <a:xfrm flipV="1">
            <a:off x="484188" y="1622425"/>
            <a:ext cx="2071688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同侧圆角矩形 6"/>
          <p:cNvSpPr/>
          <p:nvPr/>
        </p:nvSpPr>
        <p:spPr>
          <a:xfrm>
            <a:off x="468313" y="800100"/>
            <a:ext cx="2000250" cy="515938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黑体" panose="02010609060101010101" pitchFamily="49" charset="-122"/>
              </a:rPr>
              <a:t>典题精讲</a:t>
            </a:r>
          </a:p>
        </p:txBody>
      </p:sp>
      <p:pic>
        <p:nvPicPr>
          <p:cNvPr id="17415" name="Picture 8" descr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1988" y="800100"/>
            <a:ext cx="4638675" cy="5857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3" grpId="0" bldLvl="0" animBg="1"/>
      <p:bldP spid="40974" grpId="0" bldLvl="0" animBg="1"/>
      <p:bldP spid="4097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F:\七彩课堂插图板式封面\排版用图标、页眉页脚\标题jpg\读读比比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2113" y="4530725"/>
            <a:ext cx="2592387" cy="181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4" name="Rectangle 30"/>
          <p:cNvSpPr>
            <a:spLocks noGrp="1"/>
          </p:cNvSpPr>
          <p:nvPr>
            <p:ph type="ctrTitle"/>
          </p:nvPr>
        </p:nvSpPr>
        <p:spPr>
          <a:xfrm>
            <a:off x="506413" y="1851025"/>
            <a:ext cx="7989887" cy="1079500"/>
          </a:xfrm>
          <a:noFill/>
          <a:ln>
            <a:noFill/>
          </a:ln>
        </p:spPr>
        <p:txBody>
          <a:bodyPr anchor="t"/>
          <a:lstStyle/>
          <a:p>
            <a:pPr algn="l" eaLnBrk="1" hangingPunct="1">
              <a:buClrTx/>
              <a:buSzTx/>
              <a:buFontTx/>
            </a:pPr>
            <a:r>
              <a:rPr lang="zh-CN" altLang="en-US" sz="3200" kern="1200" dirty="0"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       笔记本的单价是</a:t>
            </a:r>
            <a:r>
              <a:rPr lang="en-US" altLang="zh-CN" sz="3200" kern="1200" dirty="0"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a</a:t>
            </a:r>
            <a:r>
              <a:rPr lang="zh-CN" altLang="en-US" sz="3200" kern="1200" dirty="0"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元</a:t>
            </a:r>
            <a:r>
              <a:rPr lang="en-US" altLang="zh-CN" sz="3200" kern="1200" dirty="0"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/</a:t>
            </a:r>
            <a:r>
              <a:rPr lang="zh-CN" altLang="en-US" sz="3200" kern="1200" dirty="0">
                <a:latin typeface="华文新魏" panose="02010800040101010101" pitchFamily="2" charset="-122"/>
                <a:ea typeface="华文新魏" panose="02010800040101010101" pitchFamily="2" charset="-122"/>
                <a:cs typeface="+mj-cs"/>
              </a:rPr>
              <a:t>本。你会根据这个条件填写下表吗？</a:t>
            </a:r>
          </a:p>
        </p:txBody>
      </p:sp>
      <p:graphicFrame>
        <p:nvGraphicFramePr>
          <p:cNvPr id="16388" name="副标题 16387"/>
          <p:cNvGraphicFramePr>
            <a:graphicFrameLocks noGrp="1"/>
          </p:cNvGraphicFramePr>
          <p:nvPr>
            <p:ph type="subTitle" idx="1"/>
          </p:nvPr>
        </p:nvGraphicFramePr>
        <p:xfrm>
          <a:off x="646113" y="3132138"/>
          <a:ext cx="7491413" cy="1512888"/>
        </p:xfrm>
        <a:graphic>
          <a:graphicData uri="http://schemas.openxmlformats.org/drawingml/2006/table">
            <a:tbl>
              <a:tblPr/>
              <a:tblGrid>
                <a:gridCol w="1687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6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72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3200" dirty="0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数量</a:t>
                      </a:r>
                      <a:r>
                        <a:rPr lang="en-US" altLang="zh-CN" sz="3200" dirty="0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/</a:t>
                      </a:r>
                      <a:r>
                        <a:rPr lang="zh-CN" altLang="en-US" sz="3200" dirty="0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本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3200" dirty="0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4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3200" dirty="0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7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3200" dirty="0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10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3200" dirty="0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18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3200" dirty="0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b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6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3200" dirty="0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总价</a:t>
                      </a:r>
                      <a:r>
                        <a:rPr lang="en-US" altLang="zh-CN" sz="3200" dirty="0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/</a:t>
                      </a:r>
                      <a:r>
                        <a:rPr lang="zh-CN" altLang="en-US" sz="3200" dirty="0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元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3200" dirty="0"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4a</a:t>
                      </a:r>
                      <a:endParaRPr lang="zh-CN" altLang="en-US" sz="3200" dirty="0"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endParaRPr lang="zh-CN" altLang="en-US" sz="3200" dirty="0"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endParaRPr lang="zh-CN" altLang="en-US" sz="3200" dirty="0"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endParaRPr lang="zh-CN" altLang="en-US" sz="3200" dirty="0"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0" hangingPunct="0">
                        <a:spcBef>
                          <a:spcPct val="20000"/>
                        </a:spcBef>
                        <a:buNone/>
                      </a:pPr>
                      <a:endParaRPr lang="en-US" altLang="zh-CN" sz="3200" dirty="0"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5028" name="Text Box 36"/>
          <p:cNvSpPr txBox="1"/>
          <p:nvPr/>
        </p:nvSpPr>
        <p:spPr>
          <a:xfrm>
            <a:off x="3814763" y="3924300"/>
            <a:ext cx="863600" cy="579438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bg2"/>
            </a:prst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chemeClr val="hlin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7a</a:t>
            </a:r>
          </a:p>
        </p:txBody>
      </p:sp>
      <p:sp>
        <p:nvSpPr>
          <p:cNvPr id="85029" name="Text Box 37"/>
          <p:cNvSpPr txBox="1"/>
          <p:nvPr/>
        </p:nvSpPr>
        <p:spPr>
          <a:xfrm>
            <a:off x="4822825" y="3924300"/>
            <a:ext cx="863600" cy="579438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bg2"/>
            </a:prst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chemeClr val="hlin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10a</a:t>
            </a:r>
          </a:p>
        </p:txBody>
      </p:sp>
      <p:sp>
        <p:nvSpPr>
          <p:cNvPr id="85030" name="Text Box 38"/>
          <p:cNvSpPr txBox="1"/>
          <p:nvPr/>
        </p:nvSpPr>
        <p:spPr>
          <a:xfrm>
            <a:off x="5949950" y="3924300"/>
            <a:ext cx="863600" cy="579438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bg2"/>
            </a:prst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chemeClr val="hlin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18a</a:t>
            </a:r>
          </a:p>
        </p:txBody>
      </p:sp>
      <p:sp>
        <p:nvSpPr>
          <p:cNvPr id="85031" name="Text Box 39"/>
          <p:cNvSpPr txBox="1"/>
          <p:nvPr/>
        </p:nvSpPr>
        <p:spPr>
          <a:xfrm>
            <a:off x="7200900" y="3930650"/>
            <a:ext cx="863600" cy="579438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chemeClr val="bg2"/>
            </a:prst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chemeClr val="hlink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ab</a:t>
            </a:r>
          </a:p>
        </p:txBody>
      </p:sp>
      <p:sp>
        <p:nvSpPr>
          <p:cNvPr id="8" name="同侧圆角矩形 7"/>
          <p:cNvSpPr/>
          <p:nvPr/>
        </p:nvSpPr>
        <p:spPr>
          <a:xfrm>
            <a:off x="468313" y="981075"/>
            <a:ext cx="2000250" cy="515938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黑体" panose="02010609060101010101" pitchFamily="49" charset="-122"/>
              </a:rPr>
              <a:t>学以致用</a:t>
            </a:r>
          </a:p>
        </p:txBody>
      </p:sp>
      <p:cxnSp>
        <p:nvCxnSpPr>
          <p:cNvPr id="9" name="直线连接符 21"/>
          <p:cNvCxnSpPr/>
          <p:nvPr/>
        </p:nvCxnSpPr>
        <p:spPr>
          <a:xfrm flipV="1">
            <a:off x="484188" y="1622425"/>
            <a:ext cx="2071688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00"/>
                                        <p:tgtEl>
                                          <p:spTgt spid="85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0"/>
                                        <p:tgtEl>
                                          <p:spTgt spid="85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0"/>
                                        <p:tgtEl>
                                          <p:spTgt spid="85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28" grpId="0"/>
      <p:bldP spid="85031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WordArt 3"/>
          <p:cNvSpPr>
            <a:spLocks noTextEdit="1"/>
          </p:cNvSpPr>
          <p:nvPr/>
        </p:nvSpPr>
        <p:spPr>
          <a:xfrm rot="2640092">
            <a:off x="3200400" y="1381125"/>
            <a:ext cx="1255713" cy="13716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2601720"/>
              </a:avLst>
            </a:prstTxWarp>
            <a:normAutofit/>
          </a:bodyPr>
          <a:lstStyle/>
          <a:p>
            <a:pPr algn="l"/>
            <a:r>
              <a:rPr lang="zh-CN" altLang="en-US" sz="3200">
                <a:noFill/>
                <a:latin typeface="华文新魏" panose="02010800040101010101" pitchFamily="2" charset="-122"/>
                <a:ea typeface="华文新魏" panose="02010800040101010101" pitchFamily="2" charset="-122"/>
              </a:rPr>
              <a:t>？</a:t>
            </a:r>
          </a:p>
        </p:txBody>
      </p:sp>
      <p:sp>
        <p:nvSpPr>
          <p:cNvPr id="20482" name="Rectangle 4"/>
          <p:cNvSpPr/>
          <p:nvPr/>
        </p:nvSpPr>
        <p:spPr>
          <a:xfrm>
            <a:off x="1162050" y="2333625"/>
            <a:ext cx="7848600" cy="2749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atinLnBrk="1">
              <a:spcBef>
                <a:spcPct val="20000"/>
              </a:spcBef>
            </a:pP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你知道最早有意识地系统使用</a:t>
            </a:r>
          </a:p>
          <a:p>
            <a:pPr latinLnBrk="1">
              <a:spcBef>
                <a:spcPct val="20000"/>
              </a:spcBef>
            </a:pP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字母来表示数的人是谁吗？他就是</a:t>
            </a:r>
          </a:p>
          <a:p>
            <a:pPr latinLnBrk="1">
              <a:spcBef>
                <a:spcPct val="20000"/>
              </a:spcBef>
            </a:pP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伟大的法国数学家韦达。自从韦达系统使用字母表示数后，引出了大量的数学发现，解决了很多古代的复杂问题。</a:t>
            </a:r>
            <a:endParaRPr lang="en-US" altLang="zh-CN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0483" name="WordArt 5"/>
          <p:cNvSpPr>
            <a:spLocks noTextEdit="1"/>
          </p:cNvSpPr>
          <p:nvPr/>
        </p:nvSpPr>
        <p:spPr>
          <a:xfrm>
            <a:off x="457200" y="866775"/>
            <a:ext cx="30908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4097"/>
              </a:avLst>
            </a:prstTxWarp>
            <a:normAutofit/>
          </a:bodyPr>
          <a:lstStyle/>
          <a:p>
            <a:pPr algn="l"/>
            <a:r>
              <a:rPr lang="zh-CN" altLang="en-US" sz="3200">
                <a:ln w="12700" cap="flat" cmpd="sng">
                  <a:solidFill>
                    <a:srgbClr val="3333CC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你知道吗</a:t>
            </a:r>
          </a:p>
        </p:txBody>
      </p:sp>
      <p:pic>
        <p:nvPicPr>
          <p:cNvPr id="20484" name="Picture 6" descr="法国数学家韦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1844675"/>
            <a:ext cx="1704975" cy="213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同侧圆角矩形 12"/>
          <p:cNvSpPr/>
          <p:nvPr/>
        </p:nvSpPr>
        <p:spPr>
          <a:xfrm>
            <a:off x="468313" y="968375"/>
            <a:ext cx="2000250" cy="515938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黑体" panose="02010609060101010101" pitchFamily="49" charset="-122"/>
              </a:rPr>
              <a:t>课堂小结</a:t>
            </a:r>
          </a:p>
        </p:txBody>
      </p:sp>
      <p:cxnSp>
        <p:nvCxnSpPr>
          <p:cNvPr id="15" name="直线连接符 21"/>
          <p:cNvCxnSpPr/>
          <p:nvPr/>
        </p:nvCxnSpPr>
        <p:spPr>
          <a:xfrm flipV="1">
            <a:off x="484188" y="1622425"/>
            <a:ext cx="2071688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468313" y="3633947"/>
            <a:ext cx="8280400" cy="31921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2.注意</a:t>
            </a: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(1)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在同一问题中，同一个字母只能表示同一数量，不同的量用不同的字母表示。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（</a:t>
            </a: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2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）一般计算公式中的字母不能用其他字母替换。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（</a:t>
            </a: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3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）用字母表示实际问题时</a:t>
            </a:r>
            <a:r>
              <a:rPr kumimoji="0" lang="en-US" altLang="zh-CN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,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字母的取值必须使实际问题有意义</a:t>
            </a:r>
            <a:r>
              <a:rPr kumimoji="0" lang="zh-CN" altLang="en-US" sz="28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。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</p:txBody>
      </p:sp>
      <p:grpSp>
        <p:nvGrpSpPr>
          <p:cNvPr id="2" name="Group 24"/>
          <p:cNvGrpSpPr/>
          <p:nvPr/>
        </p:nvGrpSpPr>
        <p:grpSpPr>
          <a:xfrm>
            <a:off x="2556510" y="1301249"/>
            <a:ext cx="3525520" cy="1124188"/>
            <a:chOff x="340" y="1312"/>
            <a:chExt cx="1587" cy="907"/>
          </a:xfrm>
        </p:grpSpPr>
        <p:sp>
          <p:nvSpPr>
            <p:cNvPr id="21509" name="AutoShape 27"/>
            <p:cNvSpPr/>
            <p:nvPr/>
          </p:nvSpPr>
          <p:spPr>
            <a:xfrm>
              <a:off x="340" y="1312"/>
              <a:ext cx="1587" cy="906"/>
            </a:xfrm>
            <a:prstGeom prst="wedgeRoundRectCallout">
              <a:avLst>
                <a:gd name="adj1" fmla="val 64014"/>
                <a:gd name="adj2" fmla="val -7801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pPr algn="just"/>
              <a:endParaRPr lang="zh-CN" altLang="en-US" sz="2000" dirty="0">
                <a:solidFill>
                  <a:srgbClr val="1C1C1C"/>
                </a:solidFill>
                <a:latin typeface="楷体_GB2312" panose="02010609030101010101" pitchFamily="49" charset="-122"/>
                <a:ea typeface="楷体_GB2312" panose="02010609030101010101" pitchFamily="49" charset="-122"/>
              </a:endParaRPr>
            </a:p>
            <a:p>
              <a:endParaRPr lang="en-US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510" name="Rectangle 13"/>
            <p:cNvSpPr/>
            <p:nvPr/>
          </p:nvSpPr>
          <p:spPr>
            <a:xfrm>
              <a:off x="340" y="1312"/>
              <a:ext cx="1587" cy="90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dirty="0">
                  <a:latin typeface="华文新魏" panose="02010800040101010101" pitchFamily="2" charset="-122"/>
                  <a:ea typeface="华文新魏" panose="02010800040101010101" pitchFamily="2" charset="-122"/>
                </a:rPr>
                <a:t>通过这节课的学习，你学到了哪些知识？</a:t>
              </a:r>
            </a:p>
          </p:txBody>
        </p:sp>
      </p:grpSp>
      <p:grpSp>
        <p:nvGrpSpPr>
          <p:cNvPr id="21511" name="Group 23"/>
          <p:cNvGrpSpPr/>
          <p:nvPr/>
        </p:nvGrpSpPr>
        <p:grpSpPr>
          <a:xfrm>
            <a:off x="6170930" y="1002665"/>
            <a:ext cx="2341245" cy="1871980"/>
            <a:chOff x="1973" y="1156"/>
            <a:chExt cx="1950" cy="1406"/>
          </a:xfrm>
        </p:grpSpPr>
        <p:pic>
          <p:nvPicPr>
            <p:cNvPr id="21512" name="Picture 10" descr="76副本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92" y="1156"/>
              <a:ext cx="1031" cy="140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1513" name="Picture 22" descr="95副本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3" y="1253"/>
              <a:ext cx="1024" cy="113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2" name="矩形 21"/>
          <p:cNvSpPr/>
          <p:nvPr/>
        </p:nvSpPr>
        <p:spPr>
          <a:xfrm>
            <a:off x="446723" y="2449830"/>
            <a:ext cx="8280400" cy="1383665"/>
          </a:xfrm>
          <a:prstGeom prst="rect">
            <a:avLst/>
          </a:prstGeom>
          <a:solidFill>
            <a:srgbClr val="F2DCDB"/>
          </a:solidFill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1.</a:t>
            </a: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用字母能简明的表示具体的数量 ，也可用含有字母的式子的表示具体的数量及数量之间的关系、公式。 </a:t>
            </a:r>
            <a:endParaRPr lang="zh-CN" altLang="zh-CN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F:\七彩课堂插图板式封面\排版用图标、页眉页脚\标题图（终-排版用）共29个\预习指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350" y="862013"/>
            <a:ext cx="2520950" cy="1579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706" name="Rectangle 2"/>
          <p:cNvSpPr/>
          <p:nvPr/>
        </p:nvSpPr>
        <p:spPr>
          <a:xfrm>
            <a:off x="2139950" y="3529013"/>
            <a:ext cx="5832475" cy="8921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400" b="1" dirty="0">
                <a:solidFill>
                  <a:srgbClr val="00CC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8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zh-CN" altLang="en-US" sz="28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只青蛙</a:t>
            </a:r>
            <a:r>
              <a:rPr lang="zh-CN" altLang="en-US" sz="2800" b="1" u="sng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张嘴，</a:t>
            </a:r>
            <a:r>
              <a:rPr lang="zh-CN" altLang="en-US" sz="2800" b="1" u="sng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只眼睛</a:t>
            </a:r>
            <a:r>
              <a:rPr lang="zh-CN" altLang="en-US" sz="2800" b="1" u="sng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条腿。</a:t>
            </a:r>
            <a:endParaRPr lang="zh-CN" altLang="en-US" sz="2800" b="1" dirty="0">
              <a:solidFill>
                <a:srgbClr val="00CC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endParaRPr lang="en-US" altLang="zh-CN" sz="2400" b="1" dirty="0">
              <a:solidFill>
                <a:srgbClr val="00CC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72707" name="Rectangle 3"/>
          <p:cNvSpPr/>
          <p:nvPr/>
        </p:nvSpPr>
        <p:spPr>
          <a:xfrm>
            <a:off x="2216150" y="2894013"/>
            <a:ext cx="5845175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28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只青蛙</a:t>
            </a:r>
            <a:r>
              <a:rPr lang="zh-CN" altLang="en-US" sz="2800" b="1" u="sng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张嘴，</a:t>
            </a:r>
            <a:r>
              <a:rPr lang="zh-CN" altLang="en-US" sz="2800" b="1" u="sng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只眼睛</a:t>
            </a:r>
            <a:r>
              <a:rPr lang="zh-CN" altLang="en-US" sz="2800" b="1" u="sng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</a:t>
            </a:r>
            <a:r>
              <a:rPr lang="zh-CN" altLang="en-US" sz="28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条腿。</a:t>
            </a:r>
          </a:p>
        </p:txBody>
      </p:sp>
      <p:sp>
        <p:nvSpPr>
          <p:cNvPr id="72708" name="Rectangle 4"/>
          <p:cNvSpPr/>
          <p:nvPr/>
        </p:nvSpPr>
        <p:spPr>
          <a:xfrm>
            <a:off x="1980565" y="4859655"/>
            <a:ext cx="636397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 dirty="0">
                <a:solidFill>
                  <a:srgbClr val="00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4400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800" b="1" dirty="0">
                <a:solidFill>
                  <a:srgbClr val="00FF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800" b="1" u="sng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</a:t>
            </a:r>
            <a:r>
              <a:rPr lang="zh-CN" altLang="en-US" sz="28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只青蛙</a:t>
            </a:r>
            <a:r>
              <a:rPr lang="zh-CN" altLang="en-US" sz="2800" b="1" u="sng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张嘴，</a:t>
            </a:r>
            <a:r>
              <a:rPr lang="zh-CN" altLang="en-US" sz="2800" b="1" u="sng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</a:t>
            </a:r>
            <a:r>
              <a:rPr lang="zh-CN" altLang="en-US" sz="28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只眼睛</a:t>
            </a:r>
            <a:r>
              <a:rPr lang="zh-CN" altLang="en-US" sz="2800" b="1" u="sng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条腿。</a:t>
            </a:r>
          </a:p>
        </p:txBody>
      </p:sp>
      <p:sp>
        <p:nvSpPr>
          <p:cNvPr id="72709" name="Rectangle 5"/>
          <p:cNvSpPr/>
          <p:nvPr/>
        </p:nvSpPr>
        <p:spPr>
          <a:xfrm>
            <a:off x="2216150" y="2209800"/>
            <a:ext cx="745966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  <a:uFillTx/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uFillTx/>
                <a:latin typeface="华文新魏" panose="02010800040101010101" pitchFamily="2" charset="-122"/>
                <a:ea typeface="华文新魏" panose="02010800040101010101" pitchFamily="2" charset="-122"/>
              </a:rPr>
              <a:t>只青蛙</a:t>
            </a:r>
            <a:r>
              <a:rPr lang="en-US" altLang="zh-CN" sz="2800" b="1" dirty="0">
                <a:solidFill>
                  <a:srgbClr val="0000FF"/>
                </a:solidFill>
                <a:uFillTx/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uFillTx/>
                <a:latin typeface="华文新魏" panose="02010800040101010101" pitchFamily="2" charset="-122"/>
                <a:ea typeface="华文新魏" panose="02010800040101010101" pitchFamily="2" charset="-122"/>
              </a:rPr>
              <a:t>张嘴，</a:t>
            </a:r>
            <a:r>
              <a:rPr lang="en-US" altLang="zh-CN" sz="2800" b="1" dirty="0">
                <a:solidFill>
                  <a:srgbClr val="0000FF"/>
                </a:solidFill>
                <a:uFillTx/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uFillTx/>
                <a:latin typeface="华文新魏" panose="02010800040101010101" pitchFamily="2" charset="-122"/>
                <a:ea typeface="华文新魏" panose="02010800040101010101" pitchFamily="2" charset="-122"/>
              </a:rPr>
              <a:t>只眼睛</a:t>
            </a:r>
            <a:r>
              <a:rPr lang="en-US" altLang="zh-CN" sz="2800" b="1" dirty="0">
                <a:solidFill>
                  <a:srgbClr val="0000FF"/>
                </a:solidFill>
                <a:uFillTx/>
                <a:latin typeface="华文新魏" panose="02010800040101010101" pitchFamily="2" charset="-122"/>
                <a:ea typeface="华文新魏" panose="02010800040101010101" pitchFamily="2" charset="-122"/>
              </a:rPr>
              <a:t>4</a:t>
            </a:r>
            <a:r>
              <a:rPr lang="zh-CN" altLang="en-US" sz="2800" b="1" dirty="0">
                <a:solidFill>
                  <a:srgbClr val="0000FF"/>
                </a:solidFill>
                <a:uFillTx/>
                <a:latin typeface="华文新魏" panose="02010800040101010101" pitchFamily="2" charset="-122"/>
                <a:ea typeface="华文新魏" panose="02010800040101010101" pitchFamily="2" charset="-122"/>
              </a:rPr>
              <a:t>条腿。</a:t>
            </a:r>
          </a:p>
        </p:txBody>
      </p:sp>
      <p:sp>
        <p:nvSpPr>
          <p:cNvPr id="72710" name="Text Box 6"/>
          <p:cNvSpPr txBox="1"/>
          <p:nvPr/>
        </p:nvSpPr>
        <p:spPr>
          <a:xfrm>
            <a:off x="2452688" y="4231005"/>
            <a:ext cx="4724400" cy="7620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4400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……             ……</a:t>
            </a:r>
          </a:p>
        </p:txBody>
      </p:sp>
      <p:pic>
        <p:nvPicPr>
          <p:cNvPr id="72711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63" y="4441825"/>
            <a:ext cx="800100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2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38" y="5233988"/>
            <a:ext cx="800100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13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" y="3413125"/>
            <a:ext cx="800100" cy="962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3271838" y="1074738"/>
            <a:ext cx="2598738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0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唱不完的歌</a:t>
            </a:r>
          </a:p>
        </p:txBody>
      </p:sp>
      <p:sp>
        <p:nvSpPr>
          <p:cNvPr id="72716" name="Text Box 12"/>
          <p:cNvSpPr txBox="1"/>
          <p:nvPr/>
        </p:nvSpPr>
        <p:spPr>
          <a:xfrm>
            <a:off x="3573145" y="2891155"/>
            <a:ext cx="457200" cy="521970"/>
          </a:xfrm>
          <a:prstGeom prst="rect">
            <a:avLst/>
          </a:prstGeom>
          <a:noFill/>
          <a:ln w="9525">
            <a:noFill/>
          </a:ln>
          <a:effectLst>
            <a:outerShdw dist="35921" dir="2699999" sy="50000" kx="2205160" algn="bl" rotWithShape="0">
              <a:srgbClr val="C0C0C0">
                <a:alpha val="79999"/>
              </a:srgbClr>
            </a:outerShdw>
          </a:effectLst>
        </p:spPr>
        <p:txBody>
          <a:bodyPr anchor="t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uFillTx/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</a:p>
        </p:txBody>
      </p:sp>
      <p:sp>
        <p:nvSpPr>
          <p:cNvPr id="72717" name="Text Box 13"/>
          <p:cNvSpPr txBox="1"/>
          <p:nvPr/>
        </p:nvSpPr>
        <p:spPr>
          <a:xfrm>
            <a:off x="4933633" y="2891155"/>
            <a:ext cx="457200" cy="521970"/>
          </a:xfrm>
          <a:prstGeom prst="rect">
            <a:avLst/>
          </a:prstGeom>
          <a:noFill/>
          <a:ln w="9525">
            <a:noFill/>
          </a:ln>
          <a:effectLst>
            <a:outerShdw dist="35921" dir="2699999" sy="50000" kx="2205160" algn="bl" rotWithShape="0">
              <a:srgbClr val="C0C0C0">
                <a:alpha val="79999"/>
              </a:srgbClr>
            </a:outerShdw>
          </a:effectLst>
        </p:spPr>
        <p:txBody>
          <a:bodyPr anchor="t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4</a:t>
            </a:r>
          </a:p>
        </p:txBody>
      </p:sp>
      <p:sp>
        <p:nvSpPr>
          <p:cNvPr id="72718" name="Text Box 14"/>
          <p:cNvSpPr txBox="1"/>
          <p:nvPr/>
        </p:nvSpPr>
        <p:spPr>
          <a:xfrm>
            <a:off x="6487478" y="2891155"/>
            <a:ext cx="457200" cy="519113"/>
          </a:xfrm>
          <a:prstGeom prst="rect">
            <a:avLst/>
          </a:prstGeom>
          <a:noFill/>
          <a:ln w="9525">
            <a:noFill/>
          </a:ln>
          <a:effectLst>
            <a:outerShdw dist="35921" dir="2699999" sy="50000" kx="2205160" algn="bl" rotWithShape="0">
              <a:srgbClr val="C0C0C0">
                <a:alpha val="79999"/>
              </a:srgbClr>
            </a:outerShdw>
          </a:effectLst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8</a:t>
            </a:r>
          </a:p>
        </p:txBody>
      </p:sp>
      <p:sp>
        <p:nvSpPr>
          <p:cNvPr id="72719" name="Text Box 15"/>
          <p:cNvSpPr txBox="1"/>
          <p:nvPr/>
        </p:nvSpPr>
        <p:spPr>
          <a:xfrm>
            <a:off x="3573145" y="3505200"/>
            <a:ext cx="552450" cy="519113"/>
          </a:xfrm>
          <a:prstGeom prst="rect">
            <a:avLst/>
          </a:prstGeom>
          <a:noFill/>
          <a:ln w="9525">
            <a:noFill/>
          </a:ln>
          <a:effectLst>
            <a:outerShdw dist="35921" dir="2699999" sy="50000" kx="2205160" algn="bl" rotWithShape="0">
              <a:srgbClr val="C0C0C0">
                <a:alpha val="79999"/>
              </a:srgbClr>
            </a:outerShdw>
          </a:effectLst>
        </p:spPr>
        <p:txBody>
          <a:bodyPr anchor="t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</a:p>
        </p:txBody>
      </p:sp>
      <p:sp>
        <p:nvSpPr>
          <p:cNvPr id="72720" name="Text Box 16"/>
          <p:cNvSpPr txBox="1"/>
          <p:nvPr/>
        </p:nvSpPr>
        <p:spPr>
          <a:xfrm>
            <a:off x="5005705" y="3556318"/>
            <a:ext cx="457200" cy="521970"/>
          </a:xfrm>
          <a:prstGeom prst="rect">
            <a:avLst/>
          </a:prstGeom>
          <a:noFill/>
          <a:ln w="9525">
            <a:noFill/>
          </a:ln>
          <a:effectLst>
            <a:outerShdw dist="35921" dir="2699999" sy="50000" kx="2205160" algn="bl" rotWithShape="0">
              <a:srgbClr val="C0C0C0">
                <a:alpha val="79999"/>
              </a:srgbClr>
            </a:outerShdw>
          </a:effectLst>
        </p:spPr>
        <p:txBody>
          <a:bodyPr anchor="t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6</a:t>
            </a:r>
          </a:p>
        </p:txBody>
      </p:sp>
      <p:sp>
        <p:nvSpPr>
          <p:cNvPr id="72721" name="Text Box 17"/>
          <p:cNvSpPr txBox="1"/>
          <p:nvPr/>
        </p:nvSpPr>
        <p:spPr>
          <a:xfrm>
            <a:off x="6339840" y="3561398"/>
            <a:ext cx="609600" cy="521970"/>
          </a:xfrm>
          <a:prstGeom prst="rect">
            <a:avLst/>
          </a:prstGeom>
          <a:noFill/>
          <a:ln w="9525">
            <a:noFill/>
          </a:ln>
          <a:effectLst>
            <a:outerShdw dist="35921" dir="2699999" sy="50000" kx="2205160" algn="bl" rotWithShape="0">
              <a:srgbClr val="C0C0C0">
                <a:alpha val="79999"/>
              </a:srgbClr>
            </a:outerShdw>
          </a:effectLst>
        </p:spPr>
        <p:txBody>
          <a:bodyPr anchor="t">
            <a:spAutoFit/>
          </a:bodyPr>
          <a:lstStyle/>
          <a:p>
            <a:pPr>
              <a:buSzTx/>
            </a:pPr>
            <a:r>
              <a:rPr lang="en-US" altLang="zh-CN" sz="2800" b="1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12</a:t>
            </a:r>
          </a:p>
        </p:txBody>
      </p:sp>
      <p:sp>
        <p:nvSpPr>
          <p:cNvPr id="11282" name="Text Box 20"/>
          <p:cNvSpPr txBox="1"/>
          <p:nvPr/>
        </p:nvSpPr>
        <p:spPr>
          <a:xfrm>
            <a:off x="2452688" y="4947285"/>
            <a:ext cx="533400" cy="583565"/>
          </a:xfrm>
          <a:prstGeom prst="rect">
            <a:avLst/>
          </a:prstGeom>
          <a:noFill/>
          <a:ln w="9525">
            <a:noFill/>
          </a:ln>
          <a:effectLst>
            <a:outerShdw dist="35921" dir="2699999" sy="50000" kx="2205160" algn="bl" rotWithShape="0">
              <a:srgbClr val="C0C0C0">
                <a:alpha val="79999"/>
              </a:srgbClr>
            </a:outerShdw>
          </a:effectLst>
        </p:spPr>
        <p:txBody>
          <a:bodyPr anchor="t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/>
      <p:bldP spid="72709" grpId="0"/>
      <p:bldP spid="72716" grpId="0" bldLvl="0" animBg="1"/>
      <p:bldP spid="72717" grpId="0" bldLvl="0" animBg="1"/>
      <p:bldP spid="72718" grpId="0" bldLvl="0" animBg="1"/>
      <p:bldP spid="72719" grpId="0" bldLvl="0" animBg="1"/>
      <p:bldP spid="72720" grpId="0" bldLvl="0" animBg="1"/>
      <p:bldP spid="72721" grpId="0" bldLvl="0" animBg="1"/>
      <p:bldP spid="1128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reeform 93"/>
          <p:cNvSpPr/>
          <p:nvPr/>
        </p:nvSpPr>
        <p:spPr>
          <a:xfrm>
            <a:off x="3430588" y="2671763"/>
            <a:ext cx="2592387" cy="412750"/>
          </a:xfrm>
          <a:custGeom>
            <a:avLst/>
            <a:gdLst/>
            <a:ahLst/>
            <a:cxnLst>
              <a:cxn ang="0">
                <a:pos x="1633" y="0"/>
              </a:cxn>
              <a:cxn ang="0">
                <a:pos x="0" y="66"/>
              </a:cxn>
              <a:cxn ang="0">
                <a:pos x="0" y="289"/>
              </a:cxn>
              <a:cxn ang="0">
                <a:pos x="1638" y="213"/>
              </a:cxn>
              <a:cxn ang="0">
                <a:pos x="1633" y="0"/>
              </a:cxn>
            </a:cxnLst>
            <a:rect l="0" t="0" r="0" b="0"/>
            <a:pathLst>
              <a:path w="1638" h="289">
                <a:moveTo>
                  <a:pt x="1633" y="0"/>
                </a:moveTo>
                <a:lnTo>
                  <a:pt x="0" y="66"/>
                </a:lnTo>
                <a:lnTo>
                  <a:pt x="0" y="289"/>
                </a:lnTo>
                <a:lnTo>
                  <a:pt x="1638" y="213"/>
                </a:lnTo>
                <a:lnTo>
                  <a:pt x="1633" y="0"/>
                </a:lnTo>
                <a:close/>
              </a:path>
            </a:pathLst>
          </a:custGeom>
          <a:solidFill>
            <a:srgbClr val="00582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4" name="Freeform 94"/>
          <p:cNvSpPr/>
          <p:nvPr/>
        </p:nvSpPr>
        <p:spPr>
          <a:xfrm>
            <a:off x="3430588" y="2671763"/>
            <a:ext cx="2600325" cy="412750"/>
          </a:xfrm>
          <a:custGeom>
            <a:avLst/>
            <a:gdLst/>
            <a:ahLst/>
            <a:cxnLst>
              <a:cxn ang="0">
                <a:pos x="1633" y="0"/>
              </a:cxn>
              <a:cxn ang="0">
                <a:pos x="0" y="66"/>
              </a:cxn>
              <a:cxn ang="0">
                <a:pos x="0" y="289"/>
              </a:cxn>
              <a:cxn ang="0">
                <a:pos x="1638" y="213"/>
              </a:cxn>
              <a:cxn ang="0">
                <a:pos x="1633" y="0"/>
              </a:cxn>
            </a:cxnLst>
            <a:rect l="0" t="0" r="0" b="0"/>
            <a:pathLst>
              <a:path w="1638" h="289">
                <a:moveTo>
                  <a:pt x="1633" y="0"/>
                </a:moveTo>
                <a:lnTo>
                  <a:pt x="0" y="66"/>
                </a:lnTo>
                <a:lnTo>
                  <a:pt x="0" y="289"/>
                </a:lnTo>
                <a:lnTo>
                  <a:pt x="1638" y="213"/>
                </a:lnTo>
                <a:lnTo>
                  <a:pt x="1633" y="0"/>
                </a:lnTo>
              </a:path>
            </a:pathLst>
          </a:cu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5" name="Freeform 95"/>
          <p:cNvSpPr/>
          <p:nvPr/>
        </p:nvSpPr>
        <p:spPr>
          <a:xfrm>
            <a:off x="2835275" y="3765550"/>
            <a:ext cx="2359025" cy="406400"/>
          </a:xfrm>
          <a:custGeom>
            <a:avLst/>
            <a:gdLst/>
            <a:ahLst/>
            <a:cxnLst>
              <a:cxn ang="0">
                <a:pos x="1486" y="0"/>
              </a:cxn>
              <a:cxn ang="0">
                <a:pos x="0" y="61"/>
              </a:cxn>
              <a:cxn ang="0">
                <a:pos x="5" y="284"/>
              </a:cxn>
              <a:cxn ang="0">
                <a:pos x="1486" y="213"/>
              </a:cxn>
              <a:cxn ang="0">
                <a:pos x="1486" y="0"/>
              </a:cxn>
            </a:cxnLst>
            <a:rect l="0" t="0" r="0" b="0"/>
            <a:pathLst>
              <a:path w="1486" h="284">
                <a:moveTo>
                  <a:pt x="1486" y="0"/>
                </a:moveTo>
                <a:lnTo>
                  <a:pt x="0" y="61"/>
                </a:lnTo>
                <a:lnTo>
                  <a:pt x="5" y="284"/>
                </a:lnTo>
                <a:lnTo>
                  <a:pt x="1486" y="213"/>
                </a:lnTo>
                <a:lnTo>
                  <a:pt x="1486" y="0"/>
                </a:lnTo>
                <a:close/>
              </a:path>
            </a:pathLst>
          </a:custGeom>
          <a:solidFill>
            <a:srgbClr val="00582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6" name="Freeform 96"/>
          <p:cNvSpPr/>
          <p:nvPr/>
        </p:nvSpPr>
        <p:spPr>
          <a:xfrm>
            <a:off x="2825750" y="3765550"/>
            <a:ext cx="2359025" cy="406400"/>
          </a:xfrm>
          <a:custGeom>
            <a:avLst/>
            <a:gdLst/>
            <a:ahLst/>
            <a:cxnLst>
              <a:cxn ang="0">
                <a:pos x="1486" y="0"/>
              </a:cxn>
              <a:cxn ang="0">
                <a:pos x="0" y="61"/>
              </a:cxn>
              <a:cxn ang="0">
                <a:pos x="5" y="284"/>
              </a:cxn>
              <a:cxn ang="0">
                <a:pos x="1486" y="213"/>
              </a:cxn>
              <a:cxn ang="0">
                <a:pos x="1486" y="0"/>
              </a:cxn>
            </a:cxnLst>
            <a:rect l="0" t="0" r="0" b="0"/>
            <a:pathLst>
              <a:path w="1486" h="284">
                <a:moveTo>
                  <a:pt x="1486" y="0"/>
                </a:moveTo>
                <a:lnTo>
                  <a:pt x="0" y="61"/>
                </a:lnTo>
                <a:lnTo>
                  <a:pt x="5" y="284"/>
                </a:lnTo>
                <a:lnTo>
                  <a:pt x="1486" y="213"/>
                </a:lnTo>
                <a:lnTo>
                  <a:pt x="1486" y="0"/>
                </a:lnTo>
              </a:path>
            </a:pathLst>
          </a:cu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7" name="Freeform 97"/>
          <p:cNvSpPr/>
          <p:nvPr/>
        </p:nvSpPr>
        <p:spPr>
          <a:xfrm>
            <a:off x="3443288" y="4584700"/>
            <a:ext cx="1481137" cy="573088"/>
          </a:xfrm>
          <a:custGeom>
            <a:avLst/>
            <a:gdLst/>
            <a:ahLst/>
            <a:cxnLst>
              <a:cxn ang="0">
                <a:pos x="436" y="0"/>
              </a:cxn>
              <a:cxn ang="0">
                <a:pos x="933" y="112"/>
              </a:cxn>
              <a:cxn ang="0">
                <a:pos x="750" y="218"/>
              </a:cxn>
              <a:cxn ang="0">
                <a:pos x="831" y="401"/>
              </a:cxn>
              <a:cxn ang="0">
                <a:pos x="0" y="203"/>
              </a:cxn>
              <a:cxn ang="0">
                <a:pos x="436" y="0"/>
              </a:cxn>
            </a:cxnLst>
            <a:rect l="0" t="0" r="0" b="0"/>
            <a:pathLst>
              <a:path w="933" h="401">
                <a:moveTo>
                  <a:pt x="436" y="0"/>
                </a:moveTo>
                <a:lnTo>
                  <a:pt x="933" y="112"/>
                </a:lnTo>
                <a:lnTo>
                  <a:pt x="750" y="218"/>
                </a:lnTo>
                <a:lnTo>
                  <a:pt x="831" y="401"/>
                </a:lnTo>
                <a:lnTo>
                  <a:pt x="0" y="203"/>
                </a:lnTo>
                <a:lnTo>
                  <a:pt x="436" y="0"/>
                </a:lnTo>
                <a:close/>
              </a:path>
            </a:pathLst>
          </a:custGeom>
          <a:solidFill>
            <a:srgbClr val="00582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8" name="Freeform 98"/>
          <p:cNvSpPr/>
          <p:nvPr/>
        </p:nvSpPr>
        <p:spPr>
          <a:xfrm>
            <a:off x="3430588" y="4584700"/>
            <a:ext cx="1481137" cy="573088"/>
          </a:xfrm>
          <a:custGeom>
            <a:avLst/>
            <a:gdLst/>
            <a:ahLst/>
            <a:cxnLst>
              <a:cxn ang="0">
                <a:pos x="436" y="0"/>
              </a:cxn>
              <a:cxn ang="0">
                <a:pos x="933" y="112"/>
              </a:cxn>
              <a:cxn ang="0">
                <a:pos x="750" y="218"/>
              </a:cxn>
              <a:cxn ang="0">
                <a:pos x="831" y="401"/>
              </a:cxn>
              <a:cxn ang="0">
                <a:pos x="0" y="203"/>
              </a:cxn>
              <a:cxn ang="0">
                <a:pos x="436" y="0"/>
              </a:cxn>
            </a:cxnLst>
            <a:rect l="0" t="0" r="0" b="0"/>
            <a:pathLst>
              <a:path w="933" h="401">
                <a:moveTo>
                  <a:pt x="436" y="0"/>
                </a:moveTo>
                <a:lnTo>
                  <a:pt x="933" y="112"/>
                </a:lnTo>
                <a:lnTo>
                  <a:pt x="750" y="218"/>
                </a:lnTo>
                <a:lnTo>
                  <a:pt x="831" y="401"/>
                </a:lnTo>
                <a:lnTo>
                  <a:pt x="0" y="203"/>
                </a:lnTo>
                <a:lnTo>
                  <a:pt x="436" y="0"/>
                </a:lnTo>
              </a:path>
            </a:pathLst>
          </a:cu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9" name="Freeform 100"/>
          <p:cNvSpPr/>
          <p:nvPr/>
        </p:nvSpPr>
        <p:spPr>
          <a:xfrm>
            <a:off x="2825750" y="2671763"/>
            <a:ext cx="3205163" cy="1500187"/>
          </a:xfrm>
          <a:custGeom>
            <a:avLst/>
            <a:gdLst/>
            <a:ahLst/>
            <a:cxnLst>
              <a:cxn ang="0">
                <a:pos x="2014" y="0"/>
              </a:cxn>
              <a:cxn ang="0">
                <a:pos x="0" y="594"/>
              </a:cxn>
              <a:cxn ang="0">
                <a:pos x="5" y="1050"/>
              </a:cxn>
              <a:cxn ang="0">
                <a:pos x="2019" y="457"/>
              </a:cxn>
              <a:cxn ang="0">
                <a:pos x="2014" y="0"/>
              </a:cxn>
            </a:cxnLst>
            <a:rect l="0" t="0" r="0" b="0"/>
            <a:pathLst>
              <a:path w="2019" h="1050">
                <a:moveTo>
                  <a:pt x="2014" y="0"/>
                </a:moveTo>
                <a:lnTo>
                  <a:pt x="0" y="594"/>
                </a:lnTo>
                <a:lnTo>
                  <a:pt x="5" y="1050"/>
                </a:lnTo>
                <a:lnTo>
                  <a:pt x="2019" y="457"/>
                </a:lnTo>
                <a:lnTo>
                  <a:pt x="2014" y="0"/>
                </a:lnTo>
              </a:path>
            </a:pathLst>
          </a:custGeom>
          <a:solidFill>
            <a:srgbClr val="57907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0" name="Freeform 102"/>
          <p:cNvSpPr/>
          <p:nvPr/>
        </p:nvSpPr>
        <p:spPr>
          <a:xfrm>
            <a:off x="2825750" y="2671763"/>
            <a:ext cx="3197225" cy="942975"/>
          </a:xfrm>
          <a:custGeom>
            <a:avLst/>
            <a:gdLst/>
            <a:ahLst/>
            <a:cxnLst>
              <a:cxn ang="0">
                <a:pos x="2014" y="0"/>
              </a:cxn>
              <a:cxn ang="0">
                <a:pos x="2014" y="0"/>
              </a:cxn>
              <a:cxn ang="0">
                <a:pos x="1162" y="254"/>
              </a:cxn>
              <a:cxn ang="0">
                <a:pos x="0" y="594"/>
              </a:cxn>
              <a:cxn ang="0">
                <a:pos x="0" y="660"/>
              </a:cxn>
              <a:cxn ang="0">
                <a:pos x="2014" y="76"/>
              </a:cxn>
              <a:cxn ang="0">
                <a:pos x="2014" y="0"/>
              </a:cxn>
            </a:cxnLst>
            <a:rect l="0" t="0" r="0" b="0"/>
            <a:pathLst>
              <a:path w="2014" h="660">
                <a:moveTo>
                  <a:pt x="2014" y="0"/>
                </a:moveTo>
                <a:lnTo>
                  <a:pt x="2014" y="0"/>
                </a:lnTo>
                <a:lnTo>
                  <a:pt x="1162" y="254"/>
                </a:lnTo>
                <a:lnTo>
                  <a:pt x="0" y="594"/>
                </a:lnTo>
                <a:lnTo>
                  <a:pt x="0" y="660"/>
                </a:lnTo>
                <a:lnTo>
                  <a:pt x="2014" y="76"/>
                </a:lnTo>
                <a:lnTo>
                  <a:pt x="2014" y="0"/>
                </a:lnTo>
              </a:path>
            </a:pathLst>
          </a:cu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1" name="Freeform 104"/>
          <p:cNvSpPr/>
          <p:nvPr/>
        </p:nvSpPr>
        <p:spPr>
          <a:xfrm>
            <a:off x="2825750" y="3230563"/>
            <a:ext cx="3205163" cy="941387"/>
          </a:xfrm>
          <a:custGeom>
            <a:avLst/>
            <a:gdLst/>
            <a:ahLst/>
            <a:cxnLst>
              <a:cxn ang="0">
                <a:pos x="2019" y="0"/>
              </a:cxn>
              <a:cxn ang="0">
                <a:pos x="0" y="598"/>
              </a:cxn>
              <a:cxn ang="0">
                <a:pos x="5" y="659"/>
              </a:cxn>
              <a:cxn ang="0">
                <a:pos x="2019" y="66"/>
              </a:cxn>
              <a:cxn ang="0">
                <a:pos x="2019" y="0"/>
              </a:cxn>
            </a:cxnLst>
            <a:rect l="0" t="0" r="0" b="0"/>
            <a:pathLst>
              <a:path w="2019" h="659">
                <a:moveTo>
                  <a:pt x="2019" y="0"/>
                </a:moveTo>
                <a:lnTo>
                  <a:pt x="0" y="598"/>
                </a:lnTo>
                <a:lnTo>
                  <a:pt x="5" y="659"/>
                </a:lnTo>
                <a:lnTo>
                  <a:pt x="2019" y="66"/>
                </a:lnTo>
                <a:lnTo>
                  <a:pt x="2019" y="0"/>
                </a:lnTo>
              </a:path>
            </a:pathLst>
          </a:cu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2" name="Freeform 105"/>
          <p:cNvSpPr/>
          <p:nvPr/>
        </p:nvSpPr>
        <p:spPr>
          <a:xfrm>
            <a:off x="2762250" y="3359150"/>
            <a:ext cx="31750" cy="160338"/>
          </a:xfrm>
          <a:custGeom>
            <a:avLst/>
            <a:gdLst/>
            <a:ahLst/>
            <a:cxnLst>
              <a:cxn ang="0">
                <a:pos x="0" y="112"/>
              </a:cxn>
              <a:cxn ang="0">
                <a:pos x="10" y="0"/>
              </a:cxn>
              <a:cxn ang="0">
                <a:pos x="20" y="0"/>
              </a:cxn>
              <a:cxn ang="0">
                <a:pos x="10" y="112"/>
              </a:cxn>
              <a:cxn ang="0">
                <a:pos x="0" y="112"/>
              </a:cxn>
            </a:cxnLst>
            <a:rect l="0" t="0" r="0" b="0"/>
            <a:pathLst>
              <a:path w="20" h="112">
                <a:moveTo>
                  <a:pt x="0" y="112"/>
                </a:moveTo>
                <a:lnTo>
                  <a:pt x="10" y="0"/>
                </a:lnTo>
                <a:lnTo>
                  <a:pt x="20" y="0"/>
                </a:lnTo>
                <a:lnTo>
                  <a:pt x="10" y="112"/>
                </a:lnTo>
                <a:lnTo>
                  <a:pt x="0" y="112"/>
                </a:lnTo>
                <a:close/>
              </a:path>
            </a:pathLst>
          </a:custGeom>
          <a:solidFill>
            <a:srgbClr val="7D4235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3" name="Freeform 106"/>
          <p:cNvSpPr>
            <a:spLocks noEditPoints="1"/>
          </p:cNvSpPr>
          <p:nvPr/>
        </p:nvSpPr>
        <p:spPr>
          <a:xfrm>
            <a:off x="2857500" y="3344863"/>
            <a:ext cx="73025" cy="158750"/>
          </a:xfrm>
          <a:custGeom>
            <a:avLst/>
            <a:gdLst/>
            <a:ahLst/>
            <a:cxnLst>
              <a:cxn ang="0">
                <a:pos x="16" y="101"/>
              </a:cxn>
              <a:cxn ang="0">
                <a:pos x="0" y="0"/>
              </a:cxn>
              <a:cxn ang="0">
                <a:pos x="11" y="0"/>
              </a:cxn>
              <a:cxn ang="0">
                <a:pos x="26" y="96"/>
              </a:cxn>
              <a:cxn ang="0">
                <a:pos x="46" y="101"/>
              </a:cxn>
              <a:cxn ang="0">
                <a:pos x="46" y="111"/>
              </a:cxn>
              <a:cxn ang="0">
                <a:pos x="16" y="101"/>
              </a:cxn>
              <a:cxn ang="0">
                <a:pos x="0" y="0"/>
              </a:cxn>
              <a:cxn ang="0">
                <a:pos x="0" y="0"/>
              </a:cxn>
            </a:cxnLst>
            <a:rect l="0" t="0" r="0" b="0"/>
            <a:pathLst>
              <a:path w="46" h="111">
                <a:moveTo>
                  <a:pt x="16" y="101"/>
                </a:moveTo>
                <a:lnTo>
                  <a:pt x="0" y="0"/>
                </a:lnTo>
                <a:lnTo>
                  <a:pt x="11" y="0"/>
                </a:lnTo>
                <a:lnTo>
                  <a:pt x="26" y="96"/>
                </a:lnTo>
                <a:lnTo>
                  <a:pt x="46" y="101"/>
                </a:lnTo>
                <a:lnTo>
                  <a:pt x="46" y="111"/>
                </a:lnTo>
                <a:lnTo>
                  <a:pt x="16" y="101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7D4235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4" name="Freeform 107"/>
          <p:cNvSpPr/>
          <p:nvPr/>
        </p:nvSpPr>
        <p:spPr>
          <a:xfrm>
            <a:off x="2770188" y="3503613"/>
            <a:ext cx="47625" cy="44450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5" y="0"/>
              </a:cxn>
              <a:cxn ang="0">
                <a:pos x="30" y="21"/>
              </a:cxn>
              <a:cxn ang="0">
                <a:pos x="20" y="31"/>
              </a:cxn>
              <a:cxn ang="0">
                <a:pos x="0" y="11"/>
              </a:cxn>
            </a:cxnLst>
            <a:rect l="0" t="0" r="0" b="0"/>
            <a:pathLst>
              <a:path w="30" h="31">
                <a:moveTo>
                  <a:pt x="0" y="11"/>
                </a:moveTo>
                <a:lnTo>
                  <a:pt x="5" y="0"/>
                </a:lnTo>
                <a:lnTo>
                  <a:pt x="30" y="21"/>
                </a:lnTo>
                <a:lnTo>
                  <a:pt x="20" y="31"/>
                </a:lnTo>
                <a:lnTo>
                  <a:pt x="0" y="11"/>
                </a:lnTo>
                <a:close/>
              </a:path>
            </a:pathLst>
          </a:custGeom>
          <a:solidFill>
            <a:srgbClr val="7D4235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5" name="任意多边形 38"/>
          <p:cNvSpPr/>
          <p:nvPr/>
        </p:nvSpPr>
        <p:spPr>
          <a:xfrm>
            <a:off x="2347913" y="2887663"/>
            <a:ext cx="754062" cy="490537"/>
          </a:xfrm>
          <a:custGeom>
            <a:avLst/>
            <a:gdLst/>
            <a:ahLst/>
            <a:cxnLst>
              <a:cxn ang="0">
                <a:pos x="570635" y="682"/>
              </a:cxn>
              <a:cxn ang="0">
                <a:pos x="670422" y="40937"/>
              </a:cxn>
              <a:cxn ang="0">
                <a:pos x="710639" y="16784"/>
              </a:cxn>
              <a:cxn ang="0">
                <a:pos x="710639" y="81191"/>
              </a:cxn>
              <a:cxn ang="0">
                <a:pos x="115432" y="467635"/>
              </a:cxn>
              <a:cxn ang="0">
                <a:pos x="119687" y="466730"/>
              </a:cxn>
              <a:cxn ang="0">
                <a:pos x="104790" y="459986"/>
              </a:cxn>
              <a:cxn ang="0">
                <a:pos x="42840" y="452024"/>
              </a:cxn>
              <a:cxn ang="0">
                <a:pos x="2792" y="379225"/>
              </a:cxn>
              <a:cxn ang="0">
                <a:pos x="82889" y="371137"/>
              </a:cxn>
              <a:cxn ang="0">
                <a:pos x="122937" y="306427"/>
              </a:cxn>
              <a:cxn ang="0">
                <a:pos x="154976" y="379225"/>
              </a:cxn>
              <a:cxn ang="0">
                <a:pos x="138956" y="423713"/>
              </a:cxn>
              <a:cxn ang="0">
                <a:pos x="123781" y="465859"/>
              </a:cxn>
              <a:cxn ang="0">
                <a:pos x="125486" y="465496"/>
              </a:cxn>
              <a:cxn ang="0">
                <a:pos x="364775" y="218056"/>
              </a:cxn>
              <a:cxn ang="0">
                <a:pos x="570635" y="682"/>
              </a:cxn>
            </a:cxnLst>
            <a:rect l="0" t="0" r="0" b="0"/>
            <a:pathLst>
              <a:path w="753252" h="544174">
                <a:moveTo>
                  <a:pt x="570635" y="682"/>
                </a:moveTo>
                <a:cubicBezTo>
                  <a:pt x="604065" y="3701"/>
                  <a:pt x="638249" y="16784"/>
                  <a:pt x="670422" y="40937"/>
                </a:cubicBezTo>
                <a:cubicBezTo>
                  <a:pt x="678465" y="32886"/>
                  <a:pt x="694552" y="24835"/>
                  <a:pt x="710639" y="16784"/>
                </a:cubicBezTo>
                <a:cubicBezTo>
                  <a:pt x="710639" y="32886"/>
                  <a:pt x="710639" y="57038"/>
                  <a:pt x="710639" y="81191"/>
                </a:cubicBezTo>
                <a:cubicBezTo>
                  <a:pt x="839332" y="234158"/>
                  <a:pt x="686509" y="733314"/>
                  <a:pt x="115432" y="467635"/>
                </a:cubicBezTo>
                <a:lnTo>
                  <a:pt x="119687" y="466730"/>
                </a:lnTo>
                <a:lnTo>
                  <a:pt x="104790" y="459986"/>
                </a:lnTo>
                <a:cubicBezTo>
                  <a:pt x="86393" y="455057"/>
                  <a:pt x="66869" y="458090"/>
                  <a:pt x="42840" y="452024"/>
                </a:cubicBezTo>
                <a:cubicBezTo>
                  <a:pt x="2792" y="443935"/>
                  <a:pt x="-5218" y="403491"/>
                  <a:pt x="2792" y="379225"/>
                </a:cubicBezTo>
                <a:cubicBezTo>
                  <a:pt x="18811" y="346870"/>
                  <a:pt x="58860" y="338782"/>
                  <a:pt x="82889" y="371137"/>
                </a:cubicBezTo>
                <a:cubicBezTo>
                  <a:pt x="66869" y="338782"/>
                  <a:pt x="90898" y="298338"/>
                  <a:pt x="122937" y="306427"/>
                </a:cubicBezTo>
                <a:cubicBezTo>
                  <a:pt x="146966" y="306427"/>
                  <a:pt x="170995" y="338782"/>
                  <a:pt x="154976" y="379225"/>
                </a:cubicBezTo>
                <a:cubicBezTo>
                  <a:pt x="150971" y="395403"/>
                  <a:pt x="144964" y="409558"/>
                  <a:pt x="138956" y="423713"/>
                </a:cubicBezTo>
                <a:lnTo>
                  <a:pt x="123781" y="465859"/>
                </a:lnTo>
                <a:lnTo>
                  <a:pt x="125486" y="465496"/>
                </a:lnTo>
                <a:cubicBezTo>
                  <a:pt x="170353" y="454929"/>
                  <a:pt x="350700" y="401215"/>
                  <a:pt x="364775" y="218056"/>
                </a:cubicBezTo>
                <a:cubicBezTo>
                  <a:pt x="376840" y="73140"/>
                  <a:pt x="470344" y="-8375"/>
                  <a:pt x="570635" y="682"/>
                </a:cubicBezTo>
                <a:close/>
              </a:path>
            </a:pathLst>
          </a:custGeom>
          <a:solidFill>
            <a:srgbClr val="FFC1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6" name="Freeform 110"/>
          <p:cNvSpPr/>
          <p:nvPr/>
        </p:nvSpPr>
        <p:spPr>
          <a:xfrm>
            <a:off x="2865438" y="2960688"/>
            <a:ext cx="88900" cy="66675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9" y="0"/>
              </a:cxn>
              <a:cxn ang="0">
                <a:pos x="6" y="7"/>
              </a:cxn>
              <a:cxn ang="0">
                <a:pos x="0" y="7"/>
              </a:cxn>
            </a:cxnLst>
            <a:rect l="0" t="0" r="0" b="0"/>
            <a:pathLst>
              <a:path w="11" h="9">
                <a:moveTo>
                  <a:pt x="0" y="7"/>
                </a:moveTo>
                <a:cubicBezTo>
                  <a:pt x="0" y="7"/>
                  <a:pt x="7" y="9"/>
                  <a:pt x="9" y="0"/>
                </a:cubicBezTo>
                <a:cubicBezTo>
                  <a:pt x="9" y="0"/>
                  <a:pt x="11" y="4"/>
                  <a:pt x="6" y="7"/>
                </a:cubicBezTo>
                <a:cubicBezTo>
                  <a:pt x="4" y="9"/>
                  <a:pt x="2" y="8"/>
                  <a:pt x="0" y="7"/>
                </a:cubicBezTo>
                <a:close/>
              </a:path>
            </a:pathLst>
          </a:custGeom>
          <a:solidFill>
            <a:srgbClr val="67371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7" name="Freeform 111"/>
          <p:cNvSpPr/>
          <p:nvPr/>
        </p:nvSpPr>
        <p:spPr>
          <a:xfrm>
            <a:off x="2882900" y="3013075"/>
            <a:ext cx="7938" cy="57150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1" y="1"/>
              </a:cxn>
              <a:cxn ang="0">
                <a:pos x="0" y="0"/>
              </a:cxn>
              <a:cxn ang="0">
                <a:pos x="0" y="1"/>
              </a:cxn>
            </a:cxnLst>
            <a:rect l="0" t="0" r="0" b="0"/>
            <a:pathLst>
              <a:path w="1" h="8">
                <a:moveTo>
                  <a:pt x="0" y="1"/>
                </a:moveTo>
                <a:cubicBezTo>
                  <a:pt x="0" y="1"/>
                  <a:pt x="0" y="8"/>
                  <a:pt x="1" y="1"/>
                </a:cubicBezTo>
                <a:cubicBezTo>
                  <a:pt x="0" y="0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67371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8" name="Freeform 112"/>
          <p:cNvSpPr/>
          <p:nvPr/>
        </p:nvSpPr>
        <p:spPr>
          <a:xfrm>
            <a:off x="2898775" y="3013075"/>
            <a:ext cx="23813" cy="4921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1" y="0"/>
              </a:cxn>
              <a:cxn ang="0">
                <a:pos x="0" y="0"/>
              </a:cxn>
              <a:cxn ang="0">
                <a:pos x="0" y="1"/>
              </a:cxn>
            </a:cxnLst>
            <a:rect l="0" t="0" r="0" b="0"/>
            <a:pathLst>
              <a:path w="3" h="7">
                <a:moveTo>
                  <a:pt x="0" y="1"/>
                </a:moveTo>
                <a:cubicBezTo>
                  <a:pt x="0" y="1"/>
                  <a:pt x="3" y="7"/>
                  <a:pt x="1" y="0"/>
                </a:cubicBezTo>
                <a:cubicBezTo>
                  <a:pt x="0" y="0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67371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69" name="Freeform 113"/>
          <p:cNvSpPr/>
          <p:nvPr/>
        </p:nvSpPr>
        <p:spPr>
          <a:xfrm>
            <a:off x="2922588" y="2997200"/>
            <a:ext cx="31750" cy="44450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1" y="0"/>
              </a:cxn>
              <a:cxn ang="0">
                <a:pos x="0" y="1"/>
              </a:cxn>
            </a:cxnLst>
            <a:rect l="0" t="0" r="0" b="0"/>
            <a:pathLst>
              <a:path w="4" h="6">
                <a:moveTo>
                  <a:pt x="0" y="1"/>
                </a:moveTo>
                <a:cubicBezTo>
                  <a:pt x="0" y="1"/>
                  <a:pt x="4" y="6"/>
                  <a:pt x="1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67371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0" name="Freeform 114"/>
          <p:cNvSpPr/>
          <p:nvPr/>
        </p:nvSpPr>
        <p:spPr>
          <a:xfrm>
            <a:off x="2938463" y="2974975"/>
            <a:ext cx="39687" cy="381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1"/>
              </a:cxn>
              <a:cxn ang="0">
                <a:pos x="0" y="2"/>
              </a:cxn>
            </a:cxnLst>
            <a:rect l="0" t="0" r="0" b="0"/>
            <a:pathLst>
              <a:path w="5" h="5">
                <a:moveTo>
                  <a:pt x="0" y="2"/>
                </a:moveTo>
                <a:cubicBezTo>
                  <a:pt x="0" y="2"/>
                  <a:pt x="5" y="5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0" y="2"/>
                </a:lnTo>
                <a:close/>
              </a:path>
            </a:pathLst>
          </a:custGeom>
          <a:solidFill>
            <a:srgbClr val="67371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1" name="Freeform 115"/>
          <p:cNvSpPr/>
          <p:nvPr/>
        </p:nvSpPr>
        <p:spPr>
          <a:xfrm>
            <a:off x="2728913" y="3027363"/>
            <a:ext cx="322262" cy="231775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13" y="13"/>
              </a:cxn>
              <a:cxn ang="0">
                <a:pos x="0" y="32"/>
              </a:cxn>
            </a:cxnLst>
            <a:rect l="0" t="0" r="0" b="0"/>
            <a:pathLst>
              <a:path w="40" h="32">
                <a:moveTo>
                  <a:pt x="0" y="32"/>
                </a:moveTo>
                <a:cubicBezTo>
                  <a:pt x="0" y="32"/>
                  <a:pt x="12" y="25"/>
                  <a:pt x="13" y="13"/>
                </a:cubicBezTo>
                <a:cubicBezTo>
                  <a:pt x="13" y="0"/>
                  <a:pt x="40" y="25"/>
                  <a:pt x="0" y="3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2" name="Freeform 116"/>
          <p:cNvSpPr/>
          <p:nvPr/>
        </p:nvSpPr>
        <p:spPr>
          <a:xfrm>
            <a:off x="5853113" y="2570163"/>
            <a:ext cx="73025" cy="146050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1" y="0"/>
              </a:cxn>
              <a:cxn ang="0">
                <a:pos x="46" y="96"/>
              </a:cxn>
              <a:cxn ang="0">
                <a:pos x="36" y="102"/>
              </a:cxn>
              <a:cxn ang="0">
                <a:pos x="0" y="5"/>
              </a:cxn>
            </a:cxnLst>
            <a:rect l="0" t="0" r="0" b="0"/>
            <a:pathLst>
              <a:path w="46" h="102">
                <a:moveTo>
                  <a:pt x="0" y="5"/>
                </a:moveTo>
                <a:lnTo>
                  <a:pt x="11" y="0"/>
                </a:lnTo>
                <a:lnTo>
                  <a:pt x="46" y="96"/>
                </a:lnTo>
                <a:lnTo>
                  <a:pt x="36" y="102"/>
                </a:lnTo>
                <a:lnTo>
                  <a:pt x="0" y="5"/>
                </a:lnTo>
                <a:close/>
              </a:path>
            </a:pathLst>
          </a:custGeom>
          <a:solidFill>
            <a:srgbClr val="7D4235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3" name="Freeform 117"/>
          <p:cNvSpPr/>
          <p:nvPr/>
        </p:nvSpPr>
        <p:spPr>
          <a:xfrm>
            <a:off x="5765800" y="2576513"/>
            <a:ext cx="47625" cy="160337"/>
          </a:xfrm>
          <a:custGeom>
            <a:avLst/>
            <a:gdLst/>
            <a:ahLst/>
            <a:cxnLst>
              <a:cxn ang="0">
                <a:pos x="0" y="107"/>
              </a:cxn>
              <a:cxn ang="0">
                <a:pos x="15" y="91"/>
              </a:cxn>
              <a:cxn ang="0">
                <a:pos x="5" y="0"/>
              </a:cxn>
              <a:cxn ang="0">
                <a:pos x="15" y="0"/>
              </a:cxn>
              <a:cxn ang="0">
                <a:pos x="30" y="97"/>
              </a:cxn>
              <a:cxn ang="0">
                <a:pos x="5" y="112"/>
              </a:cxn>
              <a:cxn ang="0">
                <a:pos x="0" y="107"/>
              </a:cxn>
            </a:cxnLst>
            <a:rect l="0" t="0" r="0" b="0"/>
            <a:pathLst>
              <a:path w="30" h="112">
                <a:moveTo>
                  <a:pt x="0" y="107"/>
                </a:moveTo>
                <a:lnTo>
                  <a:pt x="15" y="91"/>
                </a:lnTo>
                <a:lnTo>
                  <a:pt x="5" y="0"/>
                </a:lnTo>
                <a:lnTo>
                  <a:pt x="15" y="0"/>
                </a:lnTo>
                <a:lnTo>
                  <a:pt x="30" y="97"/>
                </a:lnTo>
                <a:lnTo>
                  <a:pt x="5" y="112"/>
                </a:lnTo>
                <a:lnTo>
                  <a:pt x="0" y="107"/>
                </a:lnTo>
                <a:close/>
              </a:path>
            </a:pathLst>
          </a:custGeom>
          <a:solidFill>
            <a:srgbClr val="7D4235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4" name="Freeform 118"/>
          <p:cNvSpPr/>
          <p:nvPr/>
        </p:nvSpPr>
        <p:spPr>
          <a:xfrm>
            <a:off x="5886450" y="2700338"/>
            <a:ext cx="39688" cy="44450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15" y="0"/>
              </a:cxn>
              <a:cxn ang="0">
                <a:pos x="25" y="5"/>
              </a:cxn>
              <a:cxn ang="0">
                <a:pos x="10" y="31"/>
              </a:cxn>
              <a:cxn ang="0">
                <a:pos x="0" y="26"/>
              </a:cxn>
            </a:cxnLst>
            <a:rect l="0" t="0" r="0" b="0"/>
            <a:pathLst>
              <a:path w="25" h="31">
                <a:moveTo>
                  <a:pt x="0" y="26"/>
                </a:moveTo>
                <a:lnTo>
                  <a:pt x="15" y="0"/>
                </a:lnTo>
                <a:lnTo>
                  <a:pt x="25" y="5"/>
                </a:lnTo>
                <a:lnTo>
                  <a:pt x="10" y="31"/>
                </a:lnTo>
                <a:lnTo>
                  <a:pt x="0" y="26"/>
                </a:lnTo>
                <a:close/>
              </a:path>
            </a:pathLst>
          </a:custGeom>
          <a:solidFill>
            <a:srgbClr val="7D4235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5" name="任意多边形 37"/>
          <p:cNvSpPr/>
          <p:nvPr/>
        </p:nvSpPr>
        <p:spPr>
          <a:xfrm>
            <a:off x="5467350" y="2159000"/>
            <a:ext cx="760413" cy="441325"/>
          </a:xfrm>
          <a:custGeom>
            <a:avLst/>
            <a:gdLst/>
            <a:ahLst/>
            <a:cxnLst>
              <a:cxn ang="0">
                <a:pos x="639381" y="161933"/>
              </a:cxn>
              <a:cxn ang="0">
                <a:pos x="676885" y="214257"/>
              </a:cxn>
              <a:cxn ang="0">
                <a:pos x="749622" y="206168"/>
              </a:cxn>
              <a:cxn ang="0">
                <a:pos x="733458" y="278967"/>
              </a:cxn>
              <a:cxn ang="0">
                <a:pos x="660722" y="319410"/>
              </a:cxn>
              <a:cxn ang="0">
                <a:pos x="604149" y="238523"/>
              </a:cxn>
              <a:cxn ang="0">
                <a:pos x="620313" y="165725"/>
              </a:cxn>
              <a:cxn ang="0">
                <a:pos x="639381" y="161933"/>
              </a:cxn>
              <a:cxn ang="0">
                <a:pos x="170779" y="516"/>
              </a:cxn>
              <a:cxn ang="0">
                <a:pos x="378802" y="158907"/>
              </a:cxn>
              <a:cxn ang="0">
                <a:pos x="668948" y="319972"/>
              </a:cxn>
              <a:cxn ang="0">
                <a:pos x="16119" y="126694"/>
              </a:cxn>
              <a:cxn ang="0">
                <a:pos x="0" y="70321"/>
              </a:cxn>
              <a:cxn ang="0">
                <a:pos x="40298" y="78374"/>
              </a:cxn>
              <a:cxn ang="0">
                <a:pos x="170779" y="516"/>
              </a:cxn>
            </a:cxnLst>
            <a:rect l="0" t="0" r="0" b="0"/>
            <a:pathLst>
              <a:path w="760238" h="489328">
                <a:moveTo>
                  <a:pt x="639381" y="161933"/>
                </a:moveTo>
                <a:cubicBezTo>
                  <a:pt x="658701" y="165725"/>
                  <a:pt x="676885" y="189991"/>
                  <a:pt x="676885" y="214257"/>
                </a:cubicBezTo>
                <a:cubicBezTo>
                  <a:pt x="684967" y="181902"/>
                  <a:pt x="725376" y="181902"/>
                  <a:pt x="749622" y="206168"/>
                </a:cubicBezTo>
                <a:cubicBezTo>
                  <a:pt x="765785" y="230434"/>
                  <a:pt x="765785" y="262789"/>
                  <a:pt x="733458" y="278967"/>
                </a:cubicBezTo>
                <a:cubicBezTo>
                  <a:pt x="709213" y="295144"/>
                  <a:pt x="684967" y="295144"/>
                  <a:pt x="660722" y="319410"/>
                </a:cubicBezTo>
                <a:cubicBezTo>
                  <a:pt x="644558" y="287055"/>
                  <a:pt x="620313" y="270878"/>
                  <a:pt x="604149" y="238523"/>
                </a:cubicBezTo>
                <a:cubicBezTo>
                  <a:pt x="587985" y="206168"/>
                  <a:pt x="596067" y="173813"/>
                  <a:pt x="620313" y="165725"/>
                </a:cubicBezTo>
                <a:cubicBezTo>
                  <a:pt x="626374" y="161680"/>
                  <a:pt x="632940" y="160669"/>
                  <a:pt x="639381" y="161933"/>
                </a:cubicBezTo>
                <a:close/>
                <a:moveTo>
                  <a:pt x="170779" y="516"/>
                </a:moveTo>
                <a:cubicBezTo>
                  <a:pt x="250352" y="-5933"/>
                  <a:pt x="333467" y="48174"/>
                  <a:pt x="378802" y="158907"/>
                </a:cubicBezTo>
                <a:cubicBezTo>
                  <a:pt x="451339" y="344132"/>
                  <a:pt x="668948" y="319972"/>
                  <a:pt x="668948" y="319972"/>
                </a:cubicBezTo>
                <a:cubicBezTo>
                  <a:pt x="217610" y="722635"/>
                  <a:pt x="-64477" y="303866"/>
                  <a:pt x="16119" y="126694"/>
                </a:cubicBezTo>
                <a:cubicBezTo>
                  <a:pt x="8060" y="110587"/>
                  <a:pt x="8060" y="78374"/>
                  <a:pt x="0" y="70321"/>
                </a:cubicBezTo>
                <a:cubicBezTo>
                  <a:pt x="16119" y="70321"/>
                  <a:pt x="32239" y="78374"/>
                  <a:pt x="40298" y="78374"/>
                </a:cubicBezTo>
                <a:cubicBezTo>
                  <a:pt x="76567" y="30055"/>
                  <a:pt x="123035" y="4385"/>
                  <a:pt x="170779" y="516"/>
                </a:cubicBezTo>
                <a:close/>
              </a:path>
            </a:pathLst>
          </a:custGeom>
          <a:solidFill>
            <a:srgbClr val="FFC100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6" name="Freeform 121"/>
          <p:cNvSpPr/>
          <p:nvPr/>
        </p:nvSpPr>
        <p:spPr>
          <a:xfrm>
            <a:off x="5572125" y="2279650"/>
            <a:ext cx="306388" cy="217488"/>
          </a:xfrm>
          <a:custGeom>
            <a:avLst/>
            <a:gdLst/>
            <a:ahLst/>
            <a:cxnLst>
              <a:cxn ang="0">
                <a:pos x="38" y="25"/>
              </a:cxn>
              <a:cxn ang="0">
                <a:pos x="21" y="11"/>
              </a:cxn>
              <a:cxn ang="0">
                <a:pos x="38" y="25"/>
              </a:cxn>
            </a:cxnLst>
            <a:rect l="0" t="0" r="0" b="0"/>
            <a:pathLst>
              <a:path w="38" h="30">
                <a:moveTo>
                  <a:pt x="38" y="25"/>
                </a:moveTo>
                <a:cubicBezTo>
                  <a:pt x="38" y="25"/>
                  <a:pt x="25" y="22"/>
                  <a:pt x="21" y="11"/>
                </a:cubicBezTo>
                <a:cubicBezTo>
                  <a:pt x="17" y="0"/>
                  <a:pt x="0" y="30"/>
                  <a:pt x="38" y="2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7" name="Freeform 122"/>
          <p:cNvSpPr/>
          <p:nvPr/>
        </p:nvSpPr>
        <p:spPr>
          <a:xfrm>
            <a:off x="5588000" y="2244725"/>
            <a:ext cx="112713" cy="57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" y="2"/>
              </a:cxn>
              <a:cxn ang="0">
                <a:pos x="6" y="6"/>
              </a:cxn>
              <a:cxn ang="0">
                <a:pos x="0" y="0"/>
              </a:cxn>
            </a:cxnLst>
            <a:rect l="0" t="0" r="0" b="0"/>
            <a:pathLst>
              <a:path w="14" h="8">
                <a:moveTo>
                  <a:pt x="0" y="0"/>
                </a:moveTo>
                <a:cubicBezTo>
                  <a:pt x="0" y="0"/>
                  <a:pt x="5" y="8"/>
                  <a:pt x="14" y="2"/>
                </a:cubicBezTo>
                <a:cubicBezTo>
                  <a:pt x="14" y="2"/>
                  <a:pt x="12" y="7"/>
                  <a:pt x="6" y="6"/>
                </a:cubicBezTo>
                <a:cubicBezTo>
                  <a:pt x="2" y="5"/>
                  <a:pt x="1" y="3"/>
                  <a:pt x="0" y="0"/>
                </a:cubicBezTo>
                <a:close/>
              </a:path>
            </a:pathLst>
          </a:custGeom>
          <a:solidFill>
            <a:srgbClr val="67371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8" name="Freeform 123"/>
          <p:cNvSpPr/>
          <p:nvPr/>
        </p:nvSpPr>
        <p:spPr>
          <a:xfrm>
            <a:off x="3703638" y="1641475"/>
            <a:ext cx="1481137" cy="723900"/>
          </a:xfrm>
          <a:custGeom>
            <a:avLst/>
            <a:gdLst/>
            <a:ahLst/>
            <a:cxnLst>
              <a:cxn ang="0">
                <a:pos x="928" y="233"/>
              </a:cxn>
              <a:cxn ang="0">
                <a:pos x="91" y="0"/>
              </a:cxn>
              <a:cxn ang="0">
                <a:pos x="172" y="172"/>
              </a:cxn>
              <a:cxn ang="0">
                <a:pos x="0" y="289"/>
              </a:cxn>
              <a:cxn ang="0">
                <a:pos x="933" y="507"/>
              </a:cxn>
              <a:cxn ang="0">
                <a:pos x="928" y="233"/>
              </a:cxn>
            </a:cxnLst>
            <a:rect l="0" t="0" r="0" b="0"/>
            <a:pathLst>
              <a:path w="933" h="507">
                <a:moveTo>
                  <a:pt x="928" y="233"/>
                </a:moveTo>
                <a:lnTo>
                  <a:pt x="91" y="0"/>
                </a:lnTo>
                <a:lnTo>
                  <a:pt x="172" y="172"/>
                </a:lnTo>
                <a:lnTo>
                  <a:pt x="0" y="289"/>
                </a:lnTo>
                <a:lnTo>
                  <a:pt x="933" y="507"/>
                </a:lnTo>
                <a:lnTo>
                  <a:pt x="928" y="233"/>
                </a:lnTo>
                <a:close/>
              </a:path>
            </a:pathLst>
          </a:custGeom>
          <a:solidFill>
            <a:srgbClr val="005828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79" name="Freeform 124"/>
          <p:cNvSpPr/>
          <p:nvPr/>
        </p:nvSpPr>
        <p:spPr>
          <a:xfrm>
            <a:off x="3703638" y="1649413"/>
            <a:ext cx="1481137" cy="723900"/>
          </a:xfrm>
          <a:custGeom>
            <a:avLst/>
            <a:gdLst/>
            <a:ahLst/>
            <a:cxnLst>
              <a:cxn ang="0">
                <a:pos x="928" y="233"/>
              </a:cxn>
              <a:cxn ang="0">
                <a:pos x="91" y="0"/>
              </a:cxn>
              <a:cxn ang="0">
                <a:pos x="172" y="172"/>
              </a:cxn>
              <a:cxn ang="0">
                <a:pos x="0" y="289"/>
              </a:cxn>
              <a:cxn ang="0">
                <a:pos x="933" y="507"/>
              </a:cxn>
              <a:cxn ang="0">
                <a:pos x="928" y="233"/>
              </a:cxn>
            </a:cxnLst>
            <a:rect l="0" t="0" r="0" b="0"/>
            <a:pathLst>
              <a:path w="933" h="507">
                <a:moveTo>
                  <a:pt x="928" y="233"/>
                </a:moveTo>
                <a:lnTo>
                  <a:pt x="91" y="0"/>
                </a:lnTo>
                <a:lnTo>
                  <a:pt x="172" y="172"/>
                </a:lnTo>
                <a:lnTo>
                  <a:pt x="0" y="289"/>
                </a:lnTo>
                <a:lnTo>
                  <a:pt x="933" y="507"/>
                </a:lnTo>
                <a:lnTo>
                  <a:pt x="928" y="233"/>
                </a:lnTo>
              </a:path>
            </a:pathLst>
          </a:cu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80" name="Freeform 126"/>
          <p:cNvSpPr/>
          <p:nvPr/>
        </p:nvSpPr>
        <p:spPr>
          <a:xfrm>
            <a:off x="3421063" y="1974850"/>
            <a:ext cx="1771650" cy="1109663"/>
          </a:xfrm>
          <a:custGeom>
            <a:avLst/>
            <a:gdLst/>
            <a:ahLst/>
            <a:cxnLst>
              <a:cxn ang="0">
                <a:pos x="1111" y="0"/>
              </a:cxn>
              <a:cxn ang="0">
                <a:pos x="0" y="320"/>
              </a:cxn>
              <a:cxn ang="0">
                <a:pos x="6" y="776"/>
              </a:cxn>
              <a:cxn ang="0">
                <a:pos x="1116" y="457"/>
              </a:cxn>
              <a:cxn ang="0">
                <a:pos x="1111" y="0"/>
              </a:cxn>
            </a:cxnLst>
            <a:rect l="0" t="0" r="0" b="0"/>
            <a:pathLst>
              <a:path w="1116" h="776">
                <a:moveTo>
                  <a:pt x="1111" y="0"/>
                </a:moveTo>
                <a:lnTo>
                  <a:pt x="0" y="320"/>
                </a:lnTo>
                <a:lnTo>
                  <a:pt x="6" y="776"/>
                </a:lnTo>
                <a:lnTo>
                  <a:pt x="1116" y="457"/>
                </a:lnTo>
                <a:lnTo>
                  <a:pt x="1111" y="0"/>
                </a:lnTo>
              </a:path>
            </a:pathLst>
          </a:cu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81" name="Freeform 129"/>
          <p:cNvSpPr/>
          <p:nvPr/>
        </p:nvSpPr>
        <p:spPr>
          <a:xfrm>
            <a:off x="3430588" y="2555875"/>
            <a:ext cx="1762125" cy="528638"/>
          </a:xfrm>
          <a:custGeom>
            <a:avLst/>
            <a:gdLst/>
            <a:ahLst/>
            <a:cxnLst>
              <a:cxn ang="0">
                <a:pos x="1110" y="0"/>
              </a:cxn>
              <a:cxn ang="0">
                <a:pos x="0" y="314"/>
              </a:cxn>
              <a:cxn ang="0">
                <a:pos x="0" y="370"/>
              </a:cxn>
              <a:cxn ang="0">
                <a:pos x="1110" y="51"/>
              </a:cxn>
              <a:cxn ang="0">
                <a:pos x="1110" y="0"/>
              </a:cxn>
            </a:cxnLst>
            <a:rect l="0" t="0" r="0" b="0"/>
            <a:pathLst>
              <a:path w="1110" h="370">
                <a:moveTo>
                  <a:pt x="1110" y="0"/>
                </a:moveTo>
                <a:lnTo>
                  <a:pt x="0" y="314"/>
                </a:lnTo>
                <a:lnTo>
                  <a:pt x="0" y="370"/>
                </a:lnTo>
                <a:lnTo>
                  <a:pt x="1110" y="51"/>
                </a:lnTo>
                <a:lnTo>
                  <a:pt x="1110" y="0"/>
                </a:lnTo>
              </a:path>
            </a:pathLst>
          </a:cu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82" name="Freeform 131"/>
          <p:cNvSpPr/>
          <p:nvPr/>
        </p:nvSpPr>
        <p:spPr>
          <a:xfrm>
            <a:off x="3421063" y="3765550"/>
            <a:ext cx="1771650" cy="1108075"/>
          </a:xfrm>
          <a:custGeom>
            <a:avLst/>
            <a:gdLst/>
            <a:ahLst/>
            <a:cxnLst>
              <a:cxn ang="0">
                <a:pos x="1111" y="0"/>
              </a:cxn>
              <a:cxn ang="0">
                <a:pos x="0" y="320"/>
              </a:cxn>
              <a:cxn ang="0">
                <a:pos x="6" y="776"/>
              </a:cxn>
              <a:cxn ang="0">
                <a:pos x="1116" y="457"/>
              </a:cxn>
              <a:cxn ang="0">
                <a:pos x="1111" y="0"/>
              </a:cxn>
            </a:cxnLst>
            <a:rect l="0" t="0" r="0" b="0"/>
            <a:pathLst>
              <a:path w="1116" h="776">
                <a:moveTo>
                  <a:pt x="1111" y="0"/>
                </a:moveTo>
                <a:lnTo>
                  <a:pt x="0" y="320"/>
                </a:lnTo>
                <a:lnTo>
                  <a:pt x="6" y="776"/>
                </a:lnTo>
                <a:lnTo>
                  <a:pt x="1116" y="457"/>
                </a:lnTo>
                <a:lnTo>
                  <a:pt x="1111" y="0"/>
                </a:lnTo>
              </a:path>
            </a:pathLst>
          </a:cu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83" name="Freeform 133"/>
          <p:cNvSpPr>
            <a:spLocks noEditPoints="1"/>
          </p:cNvSpPr>
          <p:nvPr/>
        </p:nvSpPr>
        <p:spPr>
          <a:xfrm>
            <a:off x="3421063" y="3765550"/>
            <a:ext cx="1771650" cy="1108075"/>
          </a:xfrm>
          <a:custGeom>
            <a:avLst/>
            <a:gdLst/>
            <a:ahLst/>
            <a:cxnLst>
              <a:cxn ang="0">
                <a:pos x="1116" y="406"/>
              </a:cxn>
              <a:cxn ang="0">
                <a:pos x="6" y="720"/>
              </a:cxn>
              <a:cxn ang="0">
                <a:pos x="6" y="776"/>
              </a:cxn>
              <a:cxn ang="0">
                <a:pos x="1116" y="457"/>
              </a:cxn>
              <a:cxn ang="0">
                <a:pos x="1116" y="406"/>
              </a:cxn>
              <a:cxn ang="0">
                <a:pos x="1111" y="0"/>
              </a:cxn>
              <a:cxn ang="0">
                <a:pos x="1111" y="0"/>
              </a:cxn>
              <a:cxn ang="0">
                <a:pos x="0" y="320"/>
              </a:cxn>
              <a:cxn ang="0">
                <a:pos x="0" y="345"/>
              </a:cxn>
              <a:cxn ang="0">
                <a:pos x="0" y="370"/>
              </a:cxn>
              <a:cxn ang="0">
                <a:pos x="1111" y="51"/>
              </a:cxn>
              <a:cxn ang="0">
                <a:pos x="1111" y="0"/>
              </a:cxn>
            </a:cxnLst>
            <a:rect l="0" t="0" r="0" b="0"/>
            <a:pathLst>
              <a:path w="1116" h="776">
                <a:moveTo>
                  <a:pt x="1116" y="406"/>
                </a:moveTo>
                <a:lnTo>
                  <a:pt x="6" y="720"/>
                </a:lnTo>
                <a:lnTo>
                  <a:pt x="6" y="776"/>
                </a:lnTo>
                <a:lnTo>
                  <a:pt x="1116" y="457"/>
                </a:lnTo>
                <a:lnTo>
                  <a:pt x="1116" y="406"/>
                </a:lnTo>
                <a:moveTo>
                  <a:pt x="1111" y="0"/>
                </a:moveTo>
                <a:lnTo>
                  <a:pt x="1111" y="0"/>
                </a:lnTo>
                <a:lnTo>
                  <a:pt x="0" y="320"/>
                </a:lnTo>
                <a:lnTo>
                  <a:pt x="0" y="345"/>
                </a:lnTo>
                <a:lnTo>
                  <a:pt x="0" y="370"/>
                </a:lnTo>
                <a:lnTo>
                  <a:pt x="1111" y="51"/>
                </a:lnTo>
                <a:lnTo>
                  <a:pt x="1111" y="0"/>
                </a:lnTo>
              </a:path>
            </a:pathLst>
          </a:cu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84" name="任意多边形 163"/>
          <p:cNvSpPr/>
          <p:nvPr/>
        </p:nvSpPr>
        <p:spPr>
          <a:xfrm rot="-942146">
            <a:off x="2667000" y="3087688"/>
            <a:ext cx="3522663" cy="668337"/>
          </a:xfrm>
          <a:custGeom>
            <a:avLst/>
            <a:gdLst>
              <a:gd name="txL" fmla="*/ 0 w 3521391"/>
              <a:gd name="txT" fmla="*/ 0 h 741516"/>
              <a:gd name="txR" fmla="*/ 3521391 w 3521391"/>
              <a:gd name="txB" fmla="*/ 741516 h 741516"/>
            </a:gdLst>
            <a:ahLst/>
            <a:cxnLst>
              <a:cxn ang="0">
                <a:pos x="3526480" y="0"/>
              </a:cxn>
              <a:cxn ang="0">
                <a:pos x="3364706" y="440165"/>
              </a:cxn>
              <a:cxn ang="0">
                <a:pos x="3365898" y="440151"/>
              </a:cxn>
              <a:cxn ang="0">
                <a:pos x="3337500" y="514182"/>
              </a:cxn>
              <a:cxn ang="0">
                <a:pos x="0" y="544241"/>
              </a:cxn>
              <a:cxn ang="0">
                <a:pos x="3718" y="530238"/>
              </a:cxn>
              <a:cxn ang="0">
                <a:pos x="25225" y="474174"/>
              </a:cxn>
              <a:cxn ang="0">
                <a:pos x="25750" y="474169"/>
              </a:cxn>
              <a:cxn ang="0">
                <a:pos x="37723" y="441596"/>
              </a:cxn>
              <a:cxn ang="0">
                <a:pos x="195177" y="31118"/>
              </a:cxn>
              <a:cxn ang="0">
                <a:pos x="3526432" y="0"/>
              </a:cxn>
              <a:cxn ang="0">
                <a:pos x="3526478" y="0"/>
              </a:cxn>
            </a:cxnLst>
            <a:rect l="txL" t="txT" r="txR" b="txB"/>
            <a:pathLst>
              <a:path w="3521391" h="741516">
                <a:moveTo>
                  <a:pt x="3521391" y="0"/>
                </a:moveTo>
                <a:lnTo>
                  <a:pt x="3359850" y="599714"/>
                </a:lnTo>
                <a:lnTo>
                  <a:pt x="3361041" y="599696"/>
                </a:lnTo>
                <a:lnTo>
                  <a:pt x="3332684" y="700561"/>
                </a:lnTo>
                <a:lnTo>
                  <a:pt x="0" y="741516"/>
                </a:lnTo>
                <a:lnTo>
                  <a:pt x="3714" y="722437"/>
                </a:lnTo>
                <a:lnTo>
                  <a:pt x="25189" y="646052"/>
                </a:lnTo>
                <a:lnTo>
                  <a:pt x="25714" y="646045"/>
                </a:lnTo>
                <a:lnTo>
                  <a:pt x="37668" y="601664"/>
                </a:lnTo>
                <a:lnTo>
                  <a:pt x="194896" y="42398"/>
                </a:lnTo>
                <a:lnTo>
                  <a:pt x="3521344" y="0"/>
                </a:lnTo>
                <a:lnTo>
                  <a:pt x="3521390" y="0"/>
                </a:lnTo>
                <a:lnTo>
                  <a:pt x="3521391" y="0"/>
                </a:lnTo>
                <a:close/>
              </a:path>
            </a:pathLst>
          </a:custGeom>
          <a:solidFill>
            <a:srgbClr val="00BC55"/>
          </a:solidFill>
          <a:ln w="9525">
            <a:noFill/>
          </a:ln>
        </p:spPr>
        <p:txBody>
          <a:bodyPr lIns="0" tIns="0" rIns="0" bIns="0" anchor="ctr"/>
          <a:lstStyle/>
          <a:p>
            <a:pPr algn="ctr"/>
            <a:r>
              <a:rPr lang="zh-CN" altLang="en-US" sz="4800" dirty="0">
                <a:solidFill>
                  <a:srgbClr val="FFFF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谢谢</a:t>
            </a:r>
          </a:p>
        </p:txBody>
      </p:sp>
      <p:sp>
        <p:nvSpPr>
          <p:cNvPr id="23585" name="任意多边形 167"/>
          <p:cNvSpPr/>
          <p:nvPr/>
        </p:nvSpPr>
        <p:spPr>
          <a:xfrm rot="-878033">
            <a:off x="3303588" y="2192338"/>
            <a:ext cx="2008187" cy="674687"/>
          </a:xfrm>
          <a:custGeom>
            <a:avLst/>
            <a:gdLst/>
            <a:ahLst/>
            <a:cxnLst>
              <a:cxn ang="0">
                <a:pos x="2008511" y="0"/>
              </a:cxn>
              <a:cxn ang="0">
                <a:pos x="1832903" y="703958"/>
              </a:cxn>
              <a:cxn ang="0">
                <a:pos x="0" y="748757"/>
              </a:cxn>
              <a:cxn ang="0">
                <a:pos x="173672" y="45934"/>
              </a:cxn>
              <a:cxn ang="0">
                <a:pos x="2008511" y="0"/>
              </a:cxn>
            </a:cxnLst>
            <a:rect l="0" t="0" r="0" b="0"/>
            <a:pathLst>
              <a:path w="2008511" h="748757">
                <a:moveTo>
                  <a:pt x="2008511" y="0"/>
                </a:moveTo>
                <a:lnTo>
                  <a:pt x="1832903" y="703958"/>
                </a:lnTo>
                <a:lnTo>
                  <a:pt x="0" y="748757"/>
                </a:lnTo>
                <a:lnTo>
                  <a:pt x="173672" y="45934"/>
                </a:lnTo>
                <a:lnTo>
                  <a:pt x="2008511" y="0"/>
                </a:lnTo>
                <a:close/>
              </a:path>
            </a:pathLst>
          </a:custGeom>
          <a:solidFill>
            <a:srgbClr val="00BC55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86" name="任意多边形 171"/>
          <p:cNvSpPr/>
          <p:nvPr/>
        </p:nvSpPr>
        <p:spPr>
          <a:xfrm rot="-750403">
            <a:off x="3330575" y="3949700"/>
            <a:ext cx="1979613" cy="739775"/>
          </a:xfrm>
          <a:custGeom>
            <a:avLst/>
            <a:gdLst/>
            <a:ahLst/>
            <a:cxnLst>
              <a:cxn ang="0">
                <a:pos x="1979334" y="0"/>
              </a:cxn>
              <a:cxn ang="0">
                <a:pos x="1829976" y="709991"/>
              </a:cxn>
              <a:cxn ang="0">
                <a:pos x="0" y="822792"/>
              </a:cxn>
              <a:cxn ang="0">
                <a:pos x="147465" y="114007"/>
              </a:cxn>
              <a:cxn ang="0">
                <a:pos x="1979334" y="0"/>
              </a:cxn>
            </a:cxnLst>
            <a:rect l="0" t="0" r="0" b="0"/>
            <a:pathLst>
              <a:path w="1979334" h="822792">
                <a:moveTo>
                  <a:pt x="1979334" y="0"/>
                </a:moveTo>
                <a:lnTo>
                  <a:pt x="1829976" y="709991"/>
                </a:lnTo>
                <a:lnTo>
                  <a:pt x="0" y="822792"/>
                </a:lnTo>
                <a:lnTo>
                  <a:pt x="147465" y="114007"/>
                </a:lnTo>
                <a:lnTo>
                  <a:pt x="1979334" y="0"/>
                </a:lnTo>
                <a:close/>
              </a:path>
            </a:pathLst>
          </a:custGeom>
          <a:solidFill>
            <a:srgbClr val="00BC55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20041181740477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同侧圆角矩形 10"/>
          <p:cNvSpPr/>
          <p:nvPr/>
        </p:nvSpPr>
        <p:spPr>
          <a:xfrm>
            <a:off x="-317" y="-317"/>
            <a:ext cx="2000250" cy="515938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黑体" panose="02010609060101010101" pitchFamily="49" charset="-122"/>
              </a:rPr>
              <a:t>复习导入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@C72[126)[VE4O7}$MXNYB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513" y="2924175"/>
            <a:ext cx="4103687" cy="2801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8" name="Text Box 5"/>
          <p:cNvSpPr txBox="1"/>
          <p:nvPr/>
        </p:nvSpPr>
        <p:spPr>
          <a:xfrm>
            <a:off x="735013" y="1773238"/>
            <a:ext cx="7705725" cy="8239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dirty="0">
                <a:latin typeface="华文新魏" panose="02010800040101010101" pitchFamily="2" charset="-122"/>
                <a:ea typeface="华文新魏" panose="02010800040101010101" pitchFamily="2" charset="-122"/>
              </a:rPr>
              <a:t>Kentucky  Fried  Chicken</a:t>
            </a:r>
          </a:p>
        </p:txBody>
      </p:sp>
      <p:sp>
        <p:nvSpPr>
          <p:cNvPr id="25606" name="Rectangle 6"/>
          <p:cNvSpPr/>
          <p:nvPr/>
        </p:nvSpPr>
        <p:spPr>
          <a:xfrm>
            <a:off x="723900" y="1773238"/>
            <a:ext cx="336550" cy="8239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K</a:t>
            </a:r>
          </a:p>
        </p:txBody>
      </p:sp>
      <p:sp>
        <p:nvSpPr>
          <p:cNvPr id="25607" name="Rectangle 7"/>
          <p:cNvSpPr/>
          <p:nvPr/>
        </p:nvSpPr>
        <p:spPr>
          <a:xfrm>
            <a:off x="3459798" y="1778000"/>
            <a:ext cx="509587" cy="8302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F</a:t>
            </a:r>
          </a:p>
        </p:txBody>
      </p:sp>
      <p:sp>
        <p:nvSpPr>
          <p:cNvPr id="25608" name="Rectangle 8"/>
          <p:cNvSpPr/>
          <p:nvPr/>
        </p:nvSpPr>
        <p:spPr>
          <a:xfrm>
            <a:off x="5086033" y="1778000"/>
            <a:ext cx="590550" cy="8302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C</a:t>
            </a:r>
          </a:p>
        </p:txBody>
      </p:sp>
      <p:sp>
        <p:nvSpPr>
          <p:cNvPr id="11" name="同侧圆角矩形 10"/>
          <p:cNvSpPr/>
          <p:nvPr/>
        </p:nvSpPr>
        <p:spPr>
          <a:xfrm>
            <a:off x="452438" y="842963"/>
            <a:ext cx="2000250" cy="515938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黑体" panose="02010609060101010101" pitchFamily="49" charset="-122"/>
              </a:rPr>
              <a:t>复习导入</a:t>
            </a:r>
          </a:p>
        </p:txBody>
      </p:sp>
      <p:cxnSp>
        <p:nvCxnSpPr>
          <p:cNvPr id="12" name="直线连接符 21"/>
          <p:cNvCxnSpPr/>
          <p:nvPr/>
        </p:nvCxnSpPr>
        <p:spPr>
          <a:xfrm flipV="1">
            <a:off x="484188" y="1484313"/>
            <a:ext cx="2071688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07" grpId="0"/>
      <p:bldP spid="256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25" y="819150"/>
            <a:ext cx="7804150" cy="3665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1301115" y="4715510"/>
            <a:ext cx="1201420" cy="922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5400" noProof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11</a:t>
            </a:r>
            <a:endParaRPr lang="en-US" altLang="zh-CN" sz="5400" noProof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76980" y="4715510"/>
            <a:ext cx="1201420" cy="922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5400" noProof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12</a:t>
            </a:r>
            <a:endParaRPr lang="en-US" altLang="zh-CN" sz="5400" noProof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23685" y="4715510"/>
            <a:ext cx="1201420" cy="922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5400" noProof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13</a:t>
            </a:r>
            <a:endParaRPr lang="en-US" altLang="zh-CN" sz="5400" noProof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2900" y="1806575"/>
            <a:ext cx="1871663" cy="431800"/>
            <a:chOff x="703" y="1207"/>
            <a:chExt cx="1900" cy="544"/>
          </a:xfrm>
        </p:grpSpPr>
        <p:grpSp>
          <p:nvGrpSpPr>
            <p:cNvPr id="6146" name="Group 3"/>
            <p:cNvGrpSpPr/>
            <p:nvPr/>
          </p:nvGrpSpPr>
          <p:grpSpPr>
            <a:xfrm rot="-2175775">
              <a:off x="703" y="1207"/>
              <a:ext cx="1038" cy="182"/>
              <a:chOff x="1746" y="1570"/>
              <a:chExt cx="2903" cy="227"/>
            </a:xfrm>
          </p:grpSpPr>
          <p:sp>
            <p:nvSpPr>
              <p:cNvPr id="6147" name="Rectangle 4"/>
              <p:cNvSpPr/>
              <p:nvPr/>
            </p:nvSpPr>
            <p:spPr>
              <a:xfrm>
                <a:off x="1791" y="1570"/>
                <a:ext cx="2767" cy="227"/>
              </a:xfrm>
              <a:prstGeom prst="rect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32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6148" name="Oval 5"/>
              <p:cNvSpPr/>
              <p:nvPr/>
            </p:nvSpPr>
            <p:spPr>
              <a:xfrm>
                <a:off x="4513" y="1570"/>
                <a:ext cx="136" cy="227"/>
              </a:xfrm>
              <a:prstGeom prst="ellipse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32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6149" name="Oval 6"/>
              <p:cNvSpPr/>
              <p:nvPr/>
            </p:nvSpPr>
            <p:spPr>
              <a:xfrm>
                <a:off x="1746" y="1570"/>
                <a:ext cx="135" cy="227"/>
              </a:xfrm>
              <a:prstGeom prst="ellipse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32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6150" name="Rectangle 7"/>
              <p:cNvSpPr/>
              <p:nvPr/>
            </p:nvSpPr>
            <p:spPr>
              <a:xfrm>
                <a:off x="1837" y="1570"/>
                <a:ext cx="181" cy="227"/>
              </a:xfrm>
              <a:prstGeom prst="rect">
                <a:avLst/>
              </a:prstGeom>
              <a:solidFill>
                <a:srgbClr val="33CC33"/>
              </a:solidFill>
              <a:ln w="9525">
                <a:noFill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32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6151" name="Line 8"/>
              <p:cNvSpPr/>
              <p:nvPr/>
            </p:nvSpPr>
            <p:spPr>
              <a:xfrm>
                <a:off x="1791" y="1797"/>
                <a:ext cx="227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152" name="Line 9"/>
              <p:cNvSpPr/>
              <p:nvPr/>
            </p:nvSpPr>
            <p:spPr>
              <a:xfrm>
                <a:off x="1837" y="1570"/>
                <a:ext cx="181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6153" name="Group 10"/>
            <p:cNvGrpSpPr/>
            <p:nvPr/>
          </p:nvGrpSpPr>
          <p:grpSpPr>
            <a:xfrm rot="-8436975">
              <a:off x="1565" y="1207"/>
              <a:ext cx="1038" cy="181"/>
              <a:chOff x="1746" y="1570"/>
              <a:chExt cx="2903" cy="227"/>
            </a:xfrm>
          </p:grpSpPr>
          <p:sp>
            <p:nvSpPr>
              <p:cNvPr id="6154" name="Rectangle 11"/>
              <p:cNvSpPr/>
              <p:nvPr/>
            </p:nvSpPr>
            <p:spPr>
              <a:xfrm>
                <a:off x="1791" y="1570"/>
                <a:ext cx="2767" cy="227"/>
              </a:xfrm>
              <a:prstGeom prst="rect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32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6155" name="Oval 12"/>
              <p:cNvSpPr/>
              <p:nvPr/>
            </p:nvSpPr>
            <p:spPr>
              <a:xfrm>
                <a:off x="4513" y="1570"/>
                <a:ext cx="136" cy="227"/>
              </a:xfrm>
              <a:prstGeom prst="ellipse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32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6156" name="Oval 13"/>
              <p:cNvSpPr/>
              <p:nvPr/>
            </p:nvSpPr>
            <p:spPr>
              <a:xfrm>
                <a:off x="1746" y="1570"/>
                <a:ext cx="135" cy="227"/>
              </a:xfrm>
              <a:prstGeom prst="ellipse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32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6157" name="Rectangle 14"/>
              <p:cNvSpPr/>
              <p:nvPr/>
            </p:nvSpPr>
            <p:spPr>
              <a:xfrm>
                <a:off x="1837" y="1570"/>
                <a:ext cx="181" cy="227"/>
              </a:xfrm>
              <a:prstGeom prst="rect">
                <a:avLst/>
              </a:prstGeom>
              <a:solidFill>
                <a:srgbClr val="33CC33"/>
              </a:solidFill>
              <a:ln w="9525">
                <a:noFill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32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6158" name="Line 15"/>
              <p:cNvSpPr/>
              <p:nvPr/>
            </p:nvSpPr>
            <p:spPr>
              <a:xfrm>
                <a:off x="1791" y="1797"/>
                <a:ext cx="227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159" name="Line 16"/>
              <p:cNvSpPr/>
              <p:nvPr/>
            </p:nvSpPr>
            <p:spPr>
              <a:xfrm>
                <a:off x="1837" y="1570"/>
                <a:ext cx="181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6160" name="Group 17"/>
            <p:cNvGrpSpPr/>
            <p:nvPr/>
          </p:nvGrpSpPr>
          <p:grpSpPr>
            <a:xfrm rot="10800000">
              <a:off x="930" y="1570"/>
              <a:ext cx="1407" cy="181"/>
              <a:chOff x="1746" y="1570"/>
              <a:chExt cx="2903" cy="227"/>
            </a:xfrm>
          </p:grpSpPr>
          <p:sp>
            <p:nvSpPr>
              <p:cNvPr id="6161" name="Rectangle 18"/>
              <p:cNvSpPr/>
              <p:nvPr/>
            </p:nvSpPr>
            <p:spPr>
              <a:xfrm>
                <a:off x="1791" y="1570"/>
                <a:ext cx="2767" cy="227"/>
              </a:xfrm>
              <a:prstGeom prst="rect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32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6162" name="Oval 19"/>
              <p:cNvSpPr/>
              <p:nvPr/>
            </p:nvSpPr>
            <p:spPr>
              <a:xfrm>
                <a:off x="4513" y="1570"/>
                <a:ext cx="136" cy="227"/>
              </a:xfrm>
              <a:prstGeom prst="ellipse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32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6163" name="Oval 20"/>
              <p:cNvSpPr/>
              <p:nvPr/>
            </p:nvSpPr>
            <p:spPr>
              <a:xfrm>
                <a:off x="1746" y="1570"/>
                <a:ext cx="135" cy="227"/>
              </a:xfrm>
              <a:prstGeom prst="ellipse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32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6164" name="Rectangle 21"/>
              <p:cNvSpPr/>
              <p:nvPr/>
            </p:nvSpPr>
            <p:spPr>
              <a:xfrm>
                <a:off x="1837" y="1570"/>
                <a:ext cx="181" cy="227"/>
              </a:xfrm>
              <a:prstGeom prst="rect">
                <a:avLst/>
              </a:prstGeom>
              <a:solidFill>
                <a:srgbClr val="33CC33"/>
              </a:solidFill>
              <a:ln w="9525">
                <a:noFill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32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6165" name="Line 22"/>
              <p:cNvSpPr/>
              <p:nvPr/>
            </p:nvSpPr>
            <p:spPr>
              <a:xfrm>
                <a:off x="1791" y="1797"/>
                <a:ext cx="227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166" name="Line 23"/>
              <p:cNvSpPr/>
              <p:nvPr/>
            </p:nvSpPr>
            <p:spPr>
              <a:xfrm>
                <a:off x="1837" y="1570"/>
                <a:ext cx="181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74776" name="Rectangle 24"/>
          <p:cNvSpPr/>
          <p:nvPr/>
        </p:nvSpPr>
        <p:spPr>
          <a:xfrm>
            <a:off x="527050" y="2333625"/>
            <a:ext cx="5968365" cy="584835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摆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个三角形用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(   </a:t>
            </a:r>
            <a:r>
              <a:rPr lang="en-US" altLang="zh-CN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     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)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根小棒</a:t>
            </a:r>
          </a:p>
        </p:txBody>
      </p:sp>
      <p:grpSp>
        <p:nvGrpSpPr>
          <p:cNvPr id="6" name="Group 26"/>
          <p:cNvGrpSpPr/>
          <p:nvPr/>
        </p:nvGrpSpPr>
        <p:grpSpPr>
          <a:xfrm>
            <a:off x="2085975" y="1755775"/>
            <a:ext cx="1871663" cy="431800"/>
            <a:chOff x="703" y="1207"/>
            <a:chExt cx="1900" cy="544"/>
          </a:xfrm>
        </p:grpSpPr>
        <p:grpSp>
          <p:nvGrpSpPr>
            <p:cNvPr id="6170" name="Group 27"/>
            <p:cNvGrpSpPr/>
            <p:nvPr/>
          </p:nvGrpSpPr>
          <p:grpSpPr>
            <a:xfrm rot="-2175775">
              <a:off x="703" y="1207"/>
              <a:ext cx="1038" cy="182"/>
              <a:chOff x="1746" y="1570"/>
              <a:chExt cx="2903" cy="227"/>
            </a:xfrm>
          </p:grpSpPr>
          <p:sp>
            <p:nvSpPr>
              <p:cNvPr id="6171" name="Rectangle 28"/>
              <p:cNvSpPr/>
              <p:nvPr/>
            </p:nvSpPr>
            <p:spPr>
              <a:xfrm>
                <a:off x="1791" y="1570"/>
                <a:ext cx="2767" cy="227"/>
              </a:xfrm>
              <a:prstGeom prst="rect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32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6172" name="Oval 29"/>
              <p:cNvSpPr/>
              <p:nvPr/>
            </p:nvSpPr>
            <p:spPr>
              <a:xfrm>
                <a:off x="4513" y="1570"/>
                <a:ext cx="136" cy="227"/>
              </a:xfrm>
              <a:prstGeom prst="ellipse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32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6173" name="Oval 30"/>
              <p:cNvSpPr/>
              <p:nvPr/>
            </p:nvSpPr>
            <p:spPr>
              <a:xfrm>
                <a:off x="1746" y="1570"/>
                <a:ext cx="135" cy="227"/>
              </a:xfrm>
              <a:prstGeom prst="ellipse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32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6174" name="Rectangle 31"/>
              <p:cNvSpPr/>
              <p:nvPr/>
            </p:nvSpPr>
            <p:spPr>
              <a:xfrm>
                <a:off x="1837" y="1570"/>
                <a:ext cx="181" cy="227"/>
              </a:xfrm>
              <a:prstGeom prst="rect">
                <a:avLst/>
              </a:prstGeom>
              <a:solidFill>
                <a:srgbClr val="33CC33"/>
              </a:solidFill>
              <a:ln w="9525">
                <a:noFill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32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6175" name="Line 32"/>
              <p:cNvSpPr/>
              <p:nvPr/>
            </p:nvSpPr>
            <p:spPr>
              <a:xfrm>
                <a:off x="1791" y="1797"/>
                <a:ext cx="227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176" name="Line 33"/>
              <p:cNvSpPr/>
              <p:nvPr/>
            </p:nvSpPr>
            <p:spPr>
              <a:xfrm>
                <a:off x="1837" y="1570"/>
                <a:ext cx="181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6177" name="Group 34"/>
            <p:cNvGrpSpPr/>
            <p:nvPr/>
          </p:nvGrpSpPr>
          <p:grpSpPr>
            <a:xfrm rot="-8436975">
              <a:off x="1565" y="1207"/>
              <a:ext cx="1038" cy="181"/>
              <a:chOff x="1746" y="1570"/>
              <a:chExt cx="2903" cy="227"/>
            </a:xfrm>
          </p:grpSpPr>
          <p:sp>
            <p:nvSpPr>
              <p:cNvPr id="6178" name="Rectangle 35"/>
              <p:cNvSpPr/>
              <p:nvPr/>
            </p:nvSpPr>
            <p:spPr>
              <a:xfrm>
                <a:off x="1791" y="1570"/>
                <a:ext cx="2767" cy="227"/>
              </a:xfrm>
              <a:prstGeom prst="rect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32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6179" name="Oval 36"/>
              <p:cNvSpPr/>
              <p:nvPr/>
            </p:nvSpPr>
            <p:spPr>
              <a:xfrm>
                <a:off x="4513" y="1570"/>
                <a:ext cx="136" cy="227"/>
              </a:xfrm>
              <a:prstGeom prst="ellipse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32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6180" name="Oval 37"/>
              <p:cNvSpPr/>
              <p:nvPr/>
            </p:nvSpPr>
            <p:spPr>
              <a:xfrm>
                <a:off x="1746" y="1570"/>
                <a:ext cx="135" cy="227"/>
              </a:xfrm>
              <a:prstGeom prst="ellipse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32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6181" name="Rectangle 38"/>
              <p:cNvSpPr/>
              <p:nvPr/>
            </p:nvSpPr>
            <p:spPr>
              <a:xfrm>
                <a:off x="1837" y="1570"/>
                <a:ext cx="181" cy="227"/>
              </a:xfrm>
              <a:prstGeom prst="rect">
                <a:avLst/>
              </a:prstGeom>
              <a:solidFill>
                <a:srgbClr val="33CC33"/>
              </a:solidFill>
              <a:ln w="9525">
                <a:noFill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32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6182" name="Line 39"/>
              <p:cNvSpPr/>
              <p:nvPr/>
            </p:nvSpPr>
            <p:spPr>
              <a:xfrm>
                <a:off x="1791" y="1797"/>
                <a:ext cx="227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183" name="Line 40"/>
              <p:cNvSpPr/>
              <p:nvPr/>
            </p:nvSpPr>
            <p:spPr>
              <a:xfrm>
                <a:off x="1837" y="1570"/>
                <a:ext cx="181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6184" name="Group 41"/>
            <p:cNvGrpSpPr/>
            <p:nvPr/>
          </p:nvGrpSpPr>
          <p:grpSpPr>
            <a:xfrm rot="10800000">
              <a:off x="930" y="1570"/>
              <a:ext cx="1407" cy="181"/>
              <a:chOff x="1746" y="1570"/>
              <a:chExt cx="2903" cy="227"/>
            </a:xfrm>
          </p:grpSpPr>
          <p:sp>
            <p:nvSpPr>
              <p:cNvPr id="6185" name="Rectangle 42"/>
              <p:cNvSpPr/>
              <p:nvPr/>
            </p:nvSpPr>
            <p:spPr>
              <a:xfrm>
                <a:off x="1791" y="1570"/>
                <a:ext cx="2767" cy="227"/>
              </a:xfrm>
              <a:prstGeom prst="rect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32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6186" name="Oval 43"/>
              <p:cNvSpPr/>
              <p:nvPr/>
            </p:nvSpPr>
            <p:spPr>
              <a:xfrm>
                <a:off x="4513" y="1570"/>
                <a:ext cx="136" cy="227"/>
              </a:xfrm>
              <a:prstGeom prst="ellipse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32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6187" name="Oval 44"/>
              <p:cNvSpPr/>
              <p:nvPr/>
            </p:nvSpPr>
            <p:spPr>
              <a:xfrm>
                <a:off x="1746" y="1570"/>
                <a:ext cx="135" cy="227"/>
              </a:xfrm>
              <a:prstGeom prst="ellipse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32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6188" name="Rectangle 45"/>
              <p:cNvSpPr/>
              <p:nvPr/>
            </p:nvSpPr>
            <p:spPr>
              <a:xfrm>
                <a:off x="1837" y="1570"/>
                <a:ext cx="181" cy="227"/>
              </a:xfrm>
              <a:prstGeom prst="rect">
                <a:avLst/>
              </a:prstGeom>
              <a:solidFill>
                <a:srgbClr val="33CC33"/>
              </a:solidFill>
              <a:ln w="9525">
                <a:noFill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32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6189" name="Line 46"/>
              <p:cNvSpPr/>
              <p:nvPr/>
            </p:nvSpPr>
            <p:spPr>
              <a:xfrm>
                <a:off x="1791" y="1797"/>
                <a:ext cx="227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190" name="Line 47"/>
              <p:cNvSpPr/>
              <p:nvPr/>
            </p:nvSpPr>
            <p:spPr>
              <a:xfrm>
                <a:off x="1837" y="1570"/>
                <a:ext cx="181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74800" name="Text Box 48"/>
          <p:cNvSpPr txBox="1"/>
          <p:nvPr/>
        </p:nvSpPr>
        <p:spPr>
          <a:xfrm>
            <a:off x="565150" y="2882900"/>
            <a:ext cx="6896100" cy="58483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摆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个三角形用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(     </a:t>
            </a:r>
            <a:r>
              <a:rPr lang="en-US" altLang="zh-CN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  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) 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根小棒</a:t>
            </a:r>
          </a:p>
        </p:txBody>
      </p:sp>
      <p:grpSp>
        <p:nvGrpSpPr>
          <p:cNvPr id="10" name="Group 50"/>
          <p:cNvGrpSpPr/>
          <p:nvPr/>
        </p:nvGrpSpPr>
        <p:grpSpPr>
          <a:xfrm>
            <a:off x="4029075" y="1755775"/>
            <a:ext cx="1871663" cy="431800"/>
            <a:chOff x="703" y="1207"/>
            <a:chExt cx="1900" cy="544"/>
          </a:xfrm>
        </p:grpSpPr>
        <p:grpSp>
          <p:nvGrpSpPr>
            <p:cNvPr id="6194" name="Group 51"/>
            <p:cNvGrpSpPr/>
            <p:nvPr/>
          </p:nvGrpSpPr>
          <p:grpSpPr>
            <a:xfrm rot="-2175775">
              <a:off x="703" y="1207"/>
              <a:ext cx="1038" cy="182"/>
              <a:chOff x="1746" y="1570"/>
              <a:chExt cx="2903" cy="227"/>
            </a:xfrm>
          </p:grpSpPr>
          <p:sp>
            <p:nvSpPr>
              <p:cNvPr id="6195" name="Rectangle 52"/>
              <p:cNvSpPr/>
              <p:nvPr/>
            </p:nvSpPr>
            <p:spPr>
              <a:xfrm>
                <a:off x="1791" y="1570"/>
                <a:ext cx="2767" cy="227"/>
              </a:xfrm>
              <a:prstGeom prst="rect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32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6196" name="Oval 53"/>
              <p:cNvSpPr/>
              <p:nvPr/>
            </p:nvSpPr>
            <p:spPr>
              <a:xfrm>
                <a:off x="4513" y="1570"/>
                <a:ext cx="136" cy="227"/>
              </a:xfrm>
              <a:prstGeom prst="ellipse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32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6197" name="Oval 54"/>
              <p:cNvSpPr/>
              <p:nvPr/>
            </p:nvSpPr>
            <p:spPr>
              <a:xfrm>
                <a:off x="1746" y="1570"/>
                <a:ext cx="135" cy="227"/>
              </a:xfrm>
              <a:prstGeom prst="ellipse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32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6198" name="Rectangle 55"/>
              <p:cNvSpPr/>
              <p:nvPr/>
            </p:nvSpPr>
            <p:spPr>
              <a:xfrm>
                <a:off x="1837" y="1570"/>
                <a:ext cx="181" cy="227"/>
              </a:xfrm>
              <a:prstGeom prst="rect">
                <a:avLst/>
              </a:prstGeom>
              <a:solidFill>
                <a:srgbClr val="33CC33"/>
              </a:solidFill>
              <a:ln w="9525">
                <a:noFill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32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6199" name="Line 56"/>
              <p:cNvSpPr/>
              <p:nvPr/>
            </p:nvSpPr>
            <p:spPr>
              <a:xfrm>
                <a:off x="1791" y="1797"/>
                <a:ext cx="227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200" name="Line 57"/>
              <p:cNvSpPr/>
              <p:nvPr/>
            </p:nvSpPr>
            <p:spPr>
              <a:xfrm>
                <a:off x="1837" y="1570"/>
                <a:ext cx="181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6201" name="Group 58"/>
            <p:cNvGrpSpPr/>
            <p:nvPr/>
          </p:nvGrpSpPr>
          <p:grpSpPr>
            <a:xfrm rot="-8436975">
              <a:off x="1565" y="1207"/>
              <a:ext cx="1038" cy="181"/>
              <a:chOff x="1746" y="1570"/>
              <a:chExt cx="2903" cy="227"/>
            </a:xfrm>
          </p:grpSpPr>
          <p:sp>
            <p:nvSpPr>
              <p:cNvPr id="6202" name="Rectangle 59"/>
              <p:cNvSpPr/>
              <p:nvPr/>
            </p:nvSpPr>
            <p:spPr>
              <a:xfrm>
                <a:off x="1791" y="1570"/>
                <a:ext cx="2767" cy="227"/>
              </a:xfrm>
              <a:prstGeom prst="rect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32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6203" name="Oval 60"/>
              <p:cNvSpPr/>
              <p:nvPr/>
            </p:nvSpPr>
            <p:spPr>
              <a:xfrm>
                <a:off x="4513" y="1570"/>
                <a:ext cx="136" cy="227"/>
              </a:xfrm>
              <a:prstGeom prst="ellipse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32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6204" name="Oval 61"/>
              <p:cNvSpPr/>
              <p:nvPr/>
            </p:nvSpPr>
            <p:spPr>
              <a:xfrm>
                <a:off x="1746" y="1570"/>
                <a:ext cx="135" cy="227"/>
              </a:xfrm>
              <a:prstGeom prst="ellipse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32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6205" name="Rectangle 62"/>
              <p:cNvSpPr/>
              <p:nvPr/>
            </p:nvSpPr>
            <p:spPr>
              <a:xfrm>
                <a:off x="1837" y="1570"/>
                <a:ext cx="181" cy="227"/>
              </a:xfrm>
              <a:prstGeom prst="rect">
                <a:avLst/>
              </a:prstGeom>
              <a:solidFill>
                <a:srgbClr val="33CC33"/>
              </a:solidFill>
              <a:ln w="9525">
                <a:noFill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32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6206" name="Line 63"/>
              <p:cNvSpPr/>
              <p:nvPr/>
            </p:nvSpPr>
            <p:spPr>
              <a:xfrm>
                <a:off x="1791" y="1797"/>
                <a:ext cx="227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207" name="Line 64"/>
              <p:cNvSpPr/>
              <p:nvPr/>
            </p:nvSpPr>
            <p:spPr>
              <a:xfrm>
                <a:off x="1837" y="1570"/>
                <a:ext cx="181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6208" name="Group 65"/>
            <p:cNvGrpSpPr/>
            <p:nvPr/>
          </p:nvGrpSpPr>
          <p:grpSpPr>
            <a:xfrm rot="10800000">
              <a:off x="930" y="1570"/>
              <a:ext cx="1407" cy="181"/>
              <a:chOff x="1746" y="1570"/>
              <a:chExt cx="2903" cy="227"/>
            </a:xfrm>
          </p:grpSpPr>
          <p:sp>
            <p:nvSpPr>
              <p:cNvPr id="6209" name="Rectangle 66"/>
              <p:cNvSpPr/>
              <p:nvPr/>
            </p:nvSpPr>
            <p:spPr>
              <a:xfrm>
                <a:off x="1791" y="1570"/>
                <a:ext cx="2767" cy="227"/>
              </a:xfrm>
              <a:prstGeom prst="rect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32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6210" name="Oval 67"/>
              <p:cNvSpPr/>
              <p:nvPr/>
            </p:nvSpPr>
            <p:spPr>
              <a:xfrm>
                <a:off x="4513" y="1570"/>
                <a:ext cx="136" cy="227"/>
              </a:xfrm>
              <a:prstGeom prst="ellipse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32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6211" name="Oval 68"/>
              <p:cNvSpPr/>
              <p:nvPr/>
            </p:nvSpPr>
            <p:spPr>
              <a:xfrm>
                <a:off x="1746" y="1570"/>
                <a:ext cx="135" cy="227"/>
              </a:xfrm>
              <a:prstGeom prst="ellipse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32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6212" name="Rectangle 69"/>
              <p:cNvSpPr/>
              <p:nvPr/>
            </p:nvSpPr>
            <p:spPr>
              <a:xfrm>
                <a:off x="1837" y="1570"/>
                <a:ext cx="181" cy="227"/>
              </a:xfrm>
              <a:prstGeom prst="rect">
                <a:avLst/>
              </a:prstGeom>
              <a:solidFill>
                <a:srgbClr val="33CC33"/>
              </a:solidFill>
              <a:ln w="9525">
                <a:noFill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32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6213" name="Line 70"/>
              <p:cNvSpPr/>
              <p:nvPr/>
            </p:nvSpPr>
            <p:spPr>
              <a:xfrm>
                <a:off x="1791" y="1797"/>
                <a:ext cx="227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214" name="Line 71"/>
              <p:cNvSpPr/>
              <p:nvPr/>
            </p:nvSpPr>
            <p:spPr>
              <a:xfrm>
                <a:off x="1837" y="1570"/>
                <a:ext cx="181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74824" name="Text Box 72"/>
          <p:cNvSpPr txBox="1"/>
          <p:nvPr/>
        </p:nvSpPr>
        <p:spPr>
          <a:xfrm>
            <a:off x="541020" y="3449955"/>
            <a:ext cx="6703060" cy="58483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>
            <a:spAutoFit/>
          </a:bodyPr>
          <a:lstStyle/>
          <a:p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摆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个三角形用（  </a:t>
            </a:r>
            <a:r>
              <a:rPr lang="en-US" altLang="zh-CN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  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）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根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小棒</a:t>
            </a:r>
          </a:p>
        </p:txBody>
      </p:sp>
      <p:grpSp>
        <p:nvGrpSpPr>
          <p:cNvPr id="14" name="Group 75"/>
          <p:cNvGrpSpPr/>
          <p:nvPr/>
        </p:nvGrpSpPr>
        <p:grpSpPr>
          <a:xfrm>
            <a:off x="5902325" y="1682750"/>
            <a:ext cx="1871663" cy="431800"/>
            <a:chOff x="703" y="1207"/>
            <a:chExt cx="1900" cy="544"/>
          </a:xfrm>
        </p:grpSpPr>
        <p:grpSp>
          <p:nvGrpSpPr>
            <p:cNvPr id="6219" name="Group 76"/>
            <p:cNvGrpSpPr/>
            <p:nvPr/>
          </p:nvGrpSpPr>
          <p:grpSpPr>
            <a:xfrm rot="-2175775">
              <a:off x="703" y="1207"/>
              <a:ext cx="1038" cy="182"/>
              <a:chOff x="1746" y="1570"/>
              <a:chExt cx="2903" cy="227"/>
            </a:xfrm>
          </p:grpSpPr>
          <p:sp>
            <p:nvSpPr>
              <p:cNvPr id="6220" name="Rectangle 77"/>
              <p:cNvSpPr/>
              <p:nvPr/>
            </p:nvSpPr>
            <p:spPr>
              <a:xfrm>
                <a:off x="1791" y="1570"/>
                <a:ext cx="2767" cy="227"/>
              </a:xfrm>
              <a:prstGeom prst="rect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32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6221" name="Oval 78"/>
              <p:cNvSpPr/>
              <p:nvPr/>
            </p:nvSpPr>
            <p:spPr>
              <a:xfrm>
                <a:off x="4513" y="1570"/>
                <a:ext cx="136" cy="227"/>
              </a:xfrm>
              <a:prstGeom prst="ellipse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32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6222" name="Oval 79"/>
              <p:cNvSpPr/>
              <p:nvPr/>
            </p:nvSpPr>
            <p:spPr>
              <a:xfrm>
                <a:off x="1746" y="1570"/>
                <a:ext cx="135" cy="227"/>
              </a:xfrm>
              <a:prstGeom prst="ellipse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32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6223" name="Rectangle 80"/>
              <p:cNvSpPr/>
              <p:nvPr/>
            </p:nvSpPr>
            <p:spPr>
              <a:xfrm>
                <a:off x="1837" y="1570"/>
                <a:ext cx="181" cy="227"/>
              </a:xfrm>
              <a:prstGeom prst="rect">
                <a:avLst/>
              </a:prstGeom>
              <a:solidFill>
                <a:srgbClr val="33CC33"/>
              </a:solidFill>
              <a:ln w="9525">
                <a:noFill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32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6224" name="Line 81"/>
              <p:cNvSpPr/>
              <p:nvPr/>
            </p:nvSpPr>
            <p:spPr>
              <a:xfrm>
                <a:off x="1791" y="1797"/>
                <a:ext cx="227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225" name="Line 82"/>
              <p:cNvSpPr/>
              <p:nvPr/>
            </p:nvSpPr>
            <p:spPr>
              <a:xfrm>
                <a:off x="1837" y="1570"/>
                <a:ext cx="181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6226" name="Group 83"/>
            <p:cNvGrpSpPr/>
            <p:nvPr/>
          </p:nvGrpSpPr>
          <p:grpSpPr>
            <a:xfrm rot="-8436975">
              <a:off x="1565" y="1207"/>
              <a:ext cx="1038" cy="181"/>
              <a:chOff x="1746" y="1570"/>
              <a:chExt cx="2903" cy="227"/>
            </a:xfrm>
          </p:grpSpPr>
          <p:sp>
            <p:nvSpPr>
              <p:cNvPr id="6227" name="Rectangle 84"/>
              <p:cNvSpPr/>
              <p:nvPr/>
            </p:nvSpPr>
            <p:spPr>
              <a:xfrm>
                <a:off x="1791" y="1570"/>
                <a:ext cx="2767" cy="227"/>
              </a:xfrm>
              <a:prstGeom prst="rect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32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6228" name="Oval 85"/>
              <p:cNvSpPr/>
              <p:nvPr/>
            </p:nvSpPr>
            <p:spPr>
              <a:xfrm>
                <a:off x="4513" y="1570"/>
                <a:ext cx="136" cy="227"/>
              </a:xfrm>
              <a:prstGeom prst="ellipse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32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6229" name="Oval 86"/>
              <p:cNvSpPr/>
              <p:nvPr/>
            </p:nvSpPr>
            <p:spPr>
              <a:xfrm>
                <a:off x="1746" y="1570"/>
                <a:ext cx="135" cy="227"/>
              </a:xfrm>
              <a:prstGeom prst="ellipse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32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6230" name="Rectangle 87"/>
              <p:cNvSpPr/>
              <p:nvPr/>
            </p:nvSpPr>
            <p:spPr>
              <a:xfrm>
                <a:off x="1837" y="1570"/>
                <a:ext cx="181" cy="227"/>
              </a:xfrm>
              <a:prstGeom prst="rect">
                <a:avLst/>
              </a:prstGeom>
              <a:solidFill>
                <a:srgbClr val="33CC33"/>
              </a:solidFill>
              <a:ln w="9525">
                <a:noFill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32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6231" name="Line 88"/>
              <p:cNvSpPr/>
              <p:nvPr/>
            </p:nvSpPr>
            <p:spPr>
              <a:xfrm>
                <a:off x="1791" y="1797"/>
                <a:ext cx="227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232" name="Line 89"/>
              <p:cNvSpPr/>
              <p:nvPr/>
            </p:nvSpPr>
            <p:spPr>
              <a:xfrm>
                <a:off x="1837" y="1570"/>
                <a:ext cx="181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6233" name="Group 90"/>
            <p:cNvGrpSpPr/>
            <p:nvPr/>
          </p:nvGrpSpPr>
          <p:grpSpPr>
            <a:xfrm rot="10800000">
              <a:off x="930" y="1570"/>
              <a:ext cx="1407" cy="181"/>
              <a:chOff x="1746" y="1570"/>
              <a:chExt cx="2903" cy="227"/>
            </a:xfrm>
          </p:grpSpPr>
          <p:sp>
            <p:nvSpPr>
              <p:cNvPr id="6234" name="Rectangle 91"/>
              <p:cNvSpPr/>
              <p:nvPr/>
            </p:nvSpPr>
            <p:spPr>
              <a:xfrm>
                <a:off x="1791" y="1570"/>
                <a:ext cx="2767" cy="227"/>
              </a:xfrm>
              <a:prstGeom prst="rect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32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6235" name="Oval 92"/>
              <p:cNvSpPr/>
              <p:nvPr/>
            </p:nvSpPr>
            <p:spPr>
              <a:xfrm>
                <a:off x="4513" y="1570"/>
                <a:ext cx="136" cy="227"/>
              </a:xfrm>
              <a:prstGeom prst="ellipse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32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6236" name="Oval 93"/>
              <p:cNvSpPr/>
              <p:nvPr/>
            </p:nvSpPr>
            <p:spPr>
              <a:xfrm>
                <a:off x="1746" y="1570"/>
                <a:ext cx="135" cy="227"/>
              </a:xfrm>
              <a:prstGeom prst="ellipse">
                <a:avLst/>
              </a:prstGeom>
              <a:solidFill>
                <a:srgbClr val="33CC33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32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6237" name="Rectangle 94"/>
              <p:cNvSpPr/>
              <p:nvPr/>
            </p:nvSpPr>
            <p:spPr>
              <a:xfrm>
                <a:off x="1837" y="1570"/>
                <a:ext cx="181" cy="227"/>
              </a:xfrm>
              <a:prstGeom prst="rect">
                <a:avLst/>
              </a:prstGeom>
              <a:solidFill>
                <a:srgbClr val="33CC33"/>
              </a:solidFill>
              <a:ln w="9525">
                <a:noFill/>
              </a:ln>
            </p:spPr>
            <p:txBody>
              <a:bodyPr wrap="none" lIns="90000" tIns="46800" rIns="90000" bIns="46800" anchor="ctr"/>
              <a:lstStyle/>
              <a:p>
                <a:endParaRPr lang="zh-CN" altLang="en-US" sz="3200" dirty="0">
                  <a:latin typeface="华文新魏" panose="02010800040101010101" pitchFamily="2" charset="-122"/>
                  <a:ea typeface="华文新魏" panose="02010800040101010101" pitchFamily="2" charset="-122"/>
                </a:endParaRPr>
              </a:p>
            </p:txBody>
          </p:sp>
          <p:sp>
            <p:nvSpPr>
              <p:cNvPr id="6238" name="Line 95"/>
              <p:cNvSpPr/>
              <p:nvPr/>
            </p:nvSpPr>
            <p:spPr>
              <a:xfrm>
                <a:off x="1791" y="1797"/>
                <a:ext cx="227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239" name="Line 96"/>
              <p:cNvSpPr/>
              <p:nvPr/>
            </p:nvSpPr>
            <p:spPr>
              <a:xfrm>
                <a:off x="1837" y="1570"/>
                <a:ext cx="181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74849" name="Text Box 97"/>
          <p:cNvSpPr txBox="1"/>
          <p:nvPr/>
        </p:nvSpPr>
        <p:spPr>
          <a:xfrm>
            <a:off x="546735" y="4034790"/>
            <a:ext cx="6049645" cy="58483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>
            <a:spAutoFit/>
          </a:bodyPr>
          <a:lstStyle/>
          <a:p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摆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4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个三角形用（    </a:t>
            </a:r>
            <a:r>
              <a:rPr lang="en-US" altLang="zh-CN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）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根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小棒</a:t>
            </a:r>
          </a:p>
        </p:txBody>
      </p:sp>
      <p:sp>
        <p:nvSpPr>
          <p:cNvPr id="74852" name="Text Box 100"/>
          <p:cNvSpPr txBox="1"/>
          <p:nvPr/>
        </p:nvSpPr>
        <p:spPr>
          <a:xfrm>
            <a:off x="7847013" y="1322388"/>
            <a:ext cx="1079500" cy="58578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......</a:t>
            </a:r>
          </a:p>
        </p:txBody>
      </p:sp>
      <p:sp>
        <p:nvSpPr>
          <p:cNvPr id="74853" name="Text Box 101"/>
          <p:cNvSpPr txBox="1"/>
          <p:nvPr/>
        </p:nvSpPr>
        <p:spPr>
          <a:xfrm>
            <a:off x="631825" y="4399280"/>
            <a:ext cx="1619250" cy="5842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>
            <a:spAutoFit/>
          </a:bodyPr>
          <a:lstStyle/>
          <a:p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......</a:t>
            </a:r>
          </a:p>
        </p:txBody>
      </p:sp>
      <p:sp>
        <p:nvSpPr>
          <p:cNvPr id="74854" name="Text Box 102"/>
          <p:cNvSpPr txBox="1"/>
          <p:nvPr/>
        </p:nvSpPr>
        <p:spPr>
          <a:xfrm>
            <a:off x="476885" y="4911725"/>
            <a:ext cx="8026400" cy="585788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>
            <a:spAutoFit/>
          </a:bodyPr>
          <a:lstStyle/>
          <a:p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如果用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a</a:t>
            </a: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表示三角形的个数，小棒的根数是</a:t>
            </a:r>
          </a:p>
        </p:txBody>
      </p:sp>
      <p:sp>
        <p:nvSpPr>
          <p:cNvPr id="74855" name="Text Box 103"/>
          <p:cNvSpPr txBox="1"/>
          <p:nvPr/>
        </p:nvSpPr>
        <p:spPr>
          <a:xfrm>
            <a:off x="6492875" y="5537835"/>
            <a:ext cx="2335213" cy="585788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>
            <a:spAutoFit/>
          </a:bodyPr>
          <a:lstStyle/>
          <a:p>
            <a:r>
              <a:rPr lang="zh-CN" altLang="en-US" sz="3200" dirty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3200" b="1" dirty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</a:t>
            </a:r>
            <a:r>
              <a:rPr lang="zh-CN" altLang="en-US" sz="3200" dirty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）</a:t>
            </a:r>
            <a:r>
              <a:rPr lang="zh-CN" altLang="en-US" sz="3200" dirty="0">
                <a:solidFill>
                  <a:srgbClr val="FF33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×</a:t>
            </a:r>
            <a:r>
              <a:rPr lang="en-US" altLang="zh-CN" sz="3200" dirty="0">
                <a:solidFill>
                  <a:srgbClr val="FF33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3</a:t>
            </a:r>
          </a:p>
        </p:txBody>
      </p:sp>
      <p:sp>
        <p:nvSpPr>
          <p:cNvPr id="105" name="同侧圆角矩形 104"/>
          <p:cNvSpPr/>
          <p:nvPr/>
        </p:nvSpPr>
        <p:spPr>
          <a:xfrm>
            <a:off x="484188" y="790575"/>
            <a:ext cx="2000250" cy="515938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黑体" panose="02010609060101010101" pitchFamily="49" charset="-122"/>
              </a:rPr>
              <a:t>情景导入</a:t>
            </a:r>
          </a:p>
        </p:txBody>
      </p:sp>
      <p:cxnSp>
        <p:nvCxnSpPr>
          <p:cNvPr id="106" name="直线连接符 21"/>
          <p:cNvCxnSpPr/>
          <p:nvPr/>
        </p:nvCxnSpPr>
        <p:spPr>
          <a:xfrm flipV="1">
            <a:off x="500063" y="1431925"/>
            <a:ext cx="2071688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Box 49"/>
          <p:cNvSpPr txBox="1"/>
          <p:nvPr/>
        </p:nvSpPr>
        <p:spPr>
          <a:xfrm>
            <a:off x="3695700" y="2918460"/>
            <a:ext cx="1643380" cy="58483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>
            <a:spAutoFit/>
          </a:bodyPr>
          <a:lstStyle/>
          <a:p>
            <a:r>
              <a:rPr lang="en-US" altLang="zh-CN" sz="3200" dirty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2×3</a:t>
            </a:r>
          </a:p>
        </p:txBody>
      </p:sp>
      <p:sp>
        <p:nvSpPr>
          <p:cNvPr id="4" name="Text Box 73"/>
          <p:cNvSpPr txBox="1"/>
          <p:nvPr/>
        </p:nvSpPr>
        <p:spPr>
          <a:xfrm>
            <a:off x="3709035" y="3521710"/>
            <a:ext cx="1554480" cy="58483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3×3</a:t>
            </a:r>
          </a:p>
        </p:txBody>
      </p:sp>
      <p:sp>
        <p:nvSpPr>
          <p:cNvPr id="5" name="Text Box 98"/>
          <p:cNvSpPr txBox="1"/>
          <p:nvPr/>
        </p:nvSpPr>
        <p:spPr>
          <a:xfrm>
            <a:off x="3457575" y="4098925"/>
            <a:ext cx="1558290" cy="58483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4×3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281170" y="2334895"/>
            <a:ext cx="7804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uFillTx/>
                <a:ea typeface="华文新魏" panose="02010800040101010101" pitchFamily="2" charset="-122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4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7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4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7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500"/>
                                        <p:tgtEl>
                                          <p:spTgt spid="7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76" grpId="0"/>
      <p:bldP spid="74800" grpId="0"/>
      <p:bldP spid="74824" grpId="0"/>
      <p:bldP spid="74849" grpId="0"/>
      <p:bldP spid="74852" grpId="0"/>
      <p:bldP spid="74854" grpId="0"/>
      <p:bldP spid="7485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3"/>
          <p:cNvSpPr txBox="1"/>
          <p:nvPr/>
        </p:nvSpPr>
        <p:spPr>
          <a:xfrm>
            <a:off x="1203960" y="3848735"/>
            <a:ext cx="6588125" cy="52324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如果已经行驶了     千米</a:t>
            </a:r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,</a:t>
            </a:r>
            <a:endParaRPr lang="zh-CN" altLang="en-US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7044" name="Text Box 4"/>
          <p:cNvSpPr txBox="1"/>
          <p:nvPr/>
        </p:nvSpPr>
        <p:spPr>
          <a:xfrm>
            <a:off x="3705860" y="3848735"/>
            <a:ext cx="1584960" cy="58483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</a:rPr>
              <a:t>74.5</a:t>
            </a:r>
            <a:endParaRPr lang="zh-CN" altLang="en-US" sz="3200" b="1" dirty="0">
              <a:latin typeface="宋体" panose="02010600030101010101" pitchFamily="2" charset="-122"/>
            </a:endParaRPr>
          </a:p>
        </p:txBody>
      </p:sp>
      <p:sp>
        <p:nvSpPr>
          <p:cNvPr id="87046" name="Text Box 6"/>
          <p:cNvSpPr txBox="1"/>
          <p:nvPr/>
        </p:nvSpPr>
        <p:spPr>
          <a:xfrm>
            <a:off x="3834130" y="3681095"/>
            <a:ext cx="858520" cy="83121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>
            <a:spAutoFit/>
          </a:bodyPr>
          <a:lstStyle/>
          <a:p>
            <a:r>
              <a:rPr lang="en-US" altLang="zh-CN" sz="4800" b="1" dirty="0">
                <a:solidFill>
                  <a:srgbClr val="FF0000"/>
                </a:solidFill>
                <a:latin typeface="宋体" panose="02010600030101010101" pitchFamily="2" charset="-122"/>
              </a:rPr>
              <a:t>b</a:t>
            </a: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</a:p>
        </p:txBody>
      </p:sp>
      <p:sp>
        <p:nvSpPr>
          <p:cNvPr id="87053" name="Text Box 13"/>
          <p:cNvSpPr txBox="1"/>
          <p:nvPr/>
        </p:nvSpPr>
        <p:spPr>
          <a:xfrm>
            <a:off x="4515485" y="4530725"/>
            <a:ext cx="1871663" cy="584835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lIns="90000" tIns="46800" rIns="90000" bIns="46800" anchor="t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280</a:t>
            </a:r>
            <a:r>
              <a:rPr lang="en-US" altLang="zh-CN" sz="3200">
                <a:solidFill>
                  <a:srgbClr val="0000FF"/>
                </a:solidFill>
                <a:sym typeface="+mn-ea"/>
              </a:rPr>
              <a:t>－</a:t>
            </a:r>
            <a:r>
              <a:rPr lang="en-US" altLang="zh-CN" sz="32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50</a:t>
            </a:r>
          </a:p>
        </p:txBody>
      </p:sp>
      <p:sp>
        <p:nvSpPr>
          <p:cNvPr id="15" name="同侧圆角矩形 14"/>
          <p:cNvSpPr/>
          <p:nvPr/>
        </p:nvSpPr>
        <p:spPr>
          <a:xfrm>
            <a:off x="484188" y="771525"/>
            <a:ext cx="2000250" cy="515938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黑体" panose="02010609060101010101" pitchFamily="49" charset="-122"/>
              </a:rPr>
              <a:t>探究新知</a:t>
            </a:r>
          </a:p>
        </p:txBody>
      </p:sp>
      <p:cxnSp>
        <p:nvCxnSpPr>
          <p:cNvPr id="16" name="直线连接符 21"/>
          <p:cNvCxnSpPr/>
          <p:nvPr/>
        </p:nvCxnSpPr>
        <p:spPr>
          <a:xfrm flipV="1">
            <a:off x="500063" y="1412875"/>
            <a:ext cx="2071688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314325" y="1665605"/>
            <a:ext cx="12350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b="1"/>
              <a:t>甲地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433310" y="1593850"/>
            <a:ext cx="1184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/>
              <a:t>乙地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190625" y="1665605"/>
            <a:ext cx="6413500" cy="873125"/>
            <a:chOff x="1875" y="2623"/>
            <a:chExt cx="10100" cy="1375"/>
          </a:xfrm>
        </p:grpSpPr>
        <p:graphicFrame>
          <p:nvGraphicFramePr>
            <p:cNvPr id="7" name="对象 6"/>
            <p:cNvGraphicFramePr/>
            <p:nvPr/>
          </p:nvGraphicFramePr>
          <p:xfrm>
            <a:off x="1875" y="2623"/>
            <a:ext cx="10100" cy="9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r:id="rId3" imgW="4314825" imgH="361950" progId="Paint.Picture">
                    <p:embed/>
                  </p:oleObj>
                </mc:Choice>
                <mc:Fallback>
                  <p:oleObj r:id="rId3" imgW="4314825" imgH="361950" progId="Paint.Picture">
                    <p:embed/>
                    <p:pic>
                      <p:nvPicPr>
                        <p:cNvPr id="0" name="图片 7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875" y="2623"/>
                          <a:ext cx="10100" cy="9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右大括号 10"/>
            <p:cNvSpPr/>
            <p:nvPr/>
          </p:nvSpPr>
          <p:spPr>
            <a:xfrm rot="5400000">
              <a:off x="6507" y="-1263"/>
              <a:ext cx="782" cy="9740"/>
            </a:xfrm>
            <a:prstGeom prst="rightBrace">
              <a:avLst>
                <a:gd name="adj1" fmla="val 8333"/>
                <a:gd name="adj2" fmla="val 4999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3580765" y="2578100"/>
            <a:ext cx="1811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/>
              <a:t>280</a:t>
            </a:r>
            <a:r>
              <a:rPr lang="zh-CN" altLang="en-US" sz="3200" b="1"/>
              <a:t>千米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059555" y="4531995"/>
            <a:ext cx="2327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0000FF"/>
                </a:solidFill>
              </a:rPr>
              <a:t> 280－74.5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327525" y="4530725"/>
            <a:ext cx="17926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0000FF"/>
                </a:solidFill>
              </a:rPr>
              <a:t>280－b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107440" y="3137535"/>
            <a:ext cx="48634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/>
                </a:solidFill>
              </a:rPr>
              <a:t>一辆汽车从甲地开往乙地，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287780" y="4531995"/>
            <a:ext cx="42176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剩下的千米数</a:t>
            </a:r>
            <a:endParaRPr lang="zh-CN" altLang="en-US" sz="3200"/>
          </a:p>
        </p:txBody>
      </p:sp>
      <p:sp>
        <p:nvSpPr>
          <p:cNvPr id="22" name="文本框 21"/>
          <p:cNvSpPr txBox="1"/>
          <p:nvPr/>
        </p:nvSpPr>
        <p:spPr>
          <a:xfrm>
            <a:off x="3981450" y="3804920"/>
            <a:ext cx="11480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</a:rPr>
              <a:t>50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/>
      <p:bldP spid="87044" grpId="0"/>
      <p:bldP spid="87044" grpId="2"/>
      <p:bldP spid="87046" grpId="0"/>
      <p:bldP spid="87053" grpId="0" bldLvl="0" animBg="1"/>
      <p:bldP spid="87053" grpId="1" animBg="1"/>
      <p:bldP spid="14" grpId="0"/>
      <p:bldP spid="14" grpId="1"/>
      <p:bldP spid="19" grpId="0"/>
      <p:bldP spid="21" grpId="0"/>
      <p:bldP spid="22" grpId="0"/>
      <p:bldP spid="2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Text Box 13"/>
          <p:cNvSpPr txBox="1"/>
          <p:nvPr/>
        </p:nvSpPr>
        <p:spPr>
          <a:xfrm>
            <a:off x="3086100" y="2135188"/>
            <a:ext cx="3240088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C = </a:t>
            </a:r>
            <a:r>
              <a:rPr lang="en-US" altLang="zh-CN" sz="3600" i="1" dirty="0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sym typeface="宋体" panose="02010600030101010101" pitchFamily="2" charset="-122"/>
              </a:rPr>
              <a:t>a</a:t>
            </a:r>
            <a:r>
              <a:rPr lang="en-US" altLang="zh-CN" sz="3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×4</a:t>
            </a:r>
          </a:p>
        </p:txBody>
      </p:sp>
      <p:sp>
        <p:nvSpPr>
          <p:cNvPr id="33807" name="Text Box 15"/>
          <p:cNvSpPr txBox="1"/>
          <p:nvPr/>
        </p:nvSpPr>
        <p:spPr>
          <a:xfrm>
            <a:off x="3546793" y="3347403"/>
            <a:ext cx="3240087" cy="6397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= 4</a:t>
            </a:r>
            <a:r>
              <a:rPr lang="en-US" altLang="zh-CN" sz="3600" i="1" dirty="0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sym typeface="宋体" panose="02010600030101010101" pitchFamily="2" charset="-122"/>
              </a:rPr>
              <a:t>a</a:t>
            </a:r>
            <a:endParaRPr lang="en-US" altLang="zh-CN" sz="36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3808" name="Text Box 16"/>
          <p:cNvSpPr txBox="1"/>
          <p:nvPr/>
        </p:nvSpPr>
        <p:spPr>
          <a:xfrm>
            <a:off x="3418840" y="5085715"/>
            <a:ext cx="2016125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= a</a:t>
            </a:r>
            <a:r>
              <a:rPr lang="en-US" altLang="zh-CN" sz="3600" b="1" baseline="50000" dirty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2</a:t>
            </a:r>
            <a:r>
              <a:rPr lang="en-US" altLang="zh-CN" sz="3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</a:p>
        </p:txBody>
      </p:sp>
      <p:pic>
        <p:nvPicPr>
          <p:cNvPr id="12292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0" y="2298700"/>
            <a:ext cx="1400175" cy="1400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3" y="2008188"/>
            <a:ext cx="1438275" cy="361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同侧圆角矩形 14"/>
          <p:cNvSpPr/>
          <p:nvPr/>
        </p:nvSpPr>
        <p:spPr>
          <a:xfrm>
            <a:off x="468313" y="981075"/>
            <a:ext cx="2000250" cy="515938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黑体" panose="02010609060101010101" pitchFamily="49" charset="-122"/>
              </a:rPr>
              <a:t>探究新知</a:t>
            </a:r>
          </a:p>
        </p:txBody>
      </p:sp>
      <p:cxnSp>
        <p:nvCxnSpPr>
          <p:cNvPr id="16" name="直线连接符 21"/>
          <p:cNvCxnSpPr/>
          <p:nvPr/>
        </p:nvCxnSpPr>
        <p:spPr>
          <a:xfrm flipV="1">
            <a:off x="484188" y="1622425"/>
            <a:ext cx="2071688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296" name="Picture 3" descr="F:\七彩课堂插图板式封面\排版用图标、页眉页脚\标题图（终-排版用）共29个\预习指导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038" y="4271963"/>
            <a:ext cx="2520950" cy="1579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4"/>
          <p:cNvSpPr txBox="1"/>
          <p:nvPr/>
        </p:nvSpPr>
        <p:spPr>
          <a:xfrm>
            <a:off x="2951163" y="4057650"/>
            <a:ext cx="3240087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S = </a:t>
            </a:r>
            <a:r>
              <a:rPr lang="en-US" altLang="zh-CN" sz="3600" i="1" dirty="0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sym typeface="宋体" panose="02010600030101010101" pitchFamily="2" charset="-122"/>
              </a:rPr>
              <a:t>a</a:t>
            </a:r>
            <a:r>
              <a:rPr lang="en-US" altLang="zh-CN" sz="3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×</a:t>
            </a:r>
            <a:r>
              <a:rPr lang="en-US" altLang="zh-CN" sz="3600" i="1" dirty="0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sym typeface="宋体" panose="02010600030101010101" pitchFamily="2" charset="-122"/>
              </a:rPr>
              <a:t>a</a:t>
            </a:r>
            <a:endParaRPr lang="en-US" altLang="zh-CN" sz="36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Text Box 15"/>
          <p:cNvSpPr txBox="1"/>
          <p:nvPr/>
        </p:nvSpPr>
        <p:spPr>
          <a:xfrm>
            <a:off x="3562033" y="2702878"/>
            <a:ext cx="3240087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= 4·</a:t>
            </a:r>
            <a:r>
              <a:rPr lang="en-US" altLang="zh-CN" sz="3600" i="1" dirty="0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sym typeface="宋体" panose="02010600030101010101" pitchFamily="2" charset="-122"/>
              </a:rPr>
              <a:t>a</a:t>
            </a:r>
            <a:endParaRPr lang="en-US" altLang="zh-CN" sz="36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Text Box 14"/>
          <p:cNvSpPr txBox="1"/>
          <p:nvPr/>
        </p:nvSpPr>
        <p:spPr>
          <a:xfrm>
            <a:off x="3418523" y="4584065"/>
            <a:ext cx="3240087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= </a:t>
            </a:r>
            <a:r>
              <a:rPr lang="en-US" altLang="zh-CN" sz="3600" i="1" dirty="0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sym typeface="宋体" panose="02010600030101010101" pitchFamily="2" charset="-122"/>
              </a:rPr>
              <a:t>a</a:t>
            </a:r>
            <a:r>
              <a:rPr lang="en-US" altLang="zh-CN" sz="3600" b="1" dirty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·</a:t>
            </a:r>
            <a:r>
              <a:rPr lang="en-US" altLang="zh-CN" sz="3600" i="1" dirty="0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sym typeface="宋体" panose="02010600030101010101" pitchFamily="2" charset="-122"/>
              </a:rPr>
              <a:t>a</a:t>
            </a:r>
            <a:endParaRPr lang="en-US" altLang="zh-CN" sz="36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  <p:bldP spid="33807" grpId="0"/>
      <p:bldP spid="33808" grpId="0"/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5"/>
          <p:cNvSpPr txBox="1"/>
          <p:nvPr/>
        </p:nvSpPr>
        <p:spPr>
          <a:xfrm>
            <a:off x="224155" y="1635760"/>
            <a:ext cx="8229600" cy="27997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省略乘号，说出下面各式。</a:t>
            </a:r>
          </a:p>
          <a:p>
            <a:pPr>
              <a:spcBef>
                <a:spcPct val="50000"/>
              </a:spcBef>
            </a:pP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4×b=         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x×5=         α×c=         1×x=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   </a:t>
            </a:r>
          </a:p>
          <a:p>
            <a:pPr>
              <a:spcBef>
                <a:spcPct val="50000"/>
              </a:spcBef>
            </a:pP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x×x= </a:t>
            </a:r>
            <a:r>
              <a:rPr lang="en-US" altLang="zh-CN" sz="32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 </a:t>
            </a: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                     </a:t>
            </a:r>
            <a:endParaRPr lang="en-US" altLang="zh-CN" sz="32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   </a:t>
            </a:r>
          </a:p>
        </p:txBody>
      </p:sp>
      <p:sp>
        <p:nvSpPr>
          <p:cNvPr id="8199" name="Text Box 7"/>
          <p:cNvSpPr txBox="1"/>
          <p:nvPr/>
        </p:nvSpPr>
        <p:spPr>
          <a:xfrm>
            <a:off x="3626485" y="2359025"/>
            <a:ext cx="6985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5</a:t>
            </a:r>
            <a:r>
              <a:rPr lang="en-US" altLang="zh-CN" sz="32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x</a:t>
            </a:r>
          </a:p>
        </p:txBody>
      </p:sp>
      <p:sp>
        <p:nvSpPr>
          <p:cNvPr id="8200" name="Text Box 8"/>
          <p:cNvSpPr txBox="1"/>
          <p:nvPr/>
        </p:nvSpPr>
        <p:spPr>
          <a:xfrm>
            <a:off x="1489710" y="2356485"/>
            <a:ext cx="936625" cy="5857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4b</a:t>
            </a:r>
          </a:p>
        </p:txBody>
      </p:sp>
      <p:sp>
        <p:nvSpPr>
          <p:cNvPr id="8202" name="Text Box 10"/>
          <p:cNvSpPr txBox="1"/>
          <p:nvPr/>
        </p:nvSpPr>
        <p:spPr>
          <a:xfrm>
            <a:off x="5859780" y="2359025"/>
            <a:ext cx="6623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ac</a:t>
            </a:r>
          </a:p>
        </p:txBody>
      </p:sp>
      <p:sp>
        <p:nvSpPr>
          <p:cNvPr id="8203" name="Text Box 11"/>
          <p:cNvSpPr txBox="1"/>
          <p:nvPr/>
        </p:nvSpPr>
        <p:spPr>
          <a:xfrm>
            <a:off x="7772400" y="2358708"/>
            <a:ext cx="936625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x</a:t>
            </a:r>
          </a:p>
        </p:txBody>
      </p:sp>
      <p:sp>
        <p:nvSpPr>
          <p:cNvPr id="26" name="同侧圆角矩形 25"/>
          <p:cNvSpPr/>
          <p:nvPr/>
        </p:nvSpPr>
        <p:spPr>
          <a:xfrm>
            <a:off x="457200" y="873125"/>
            <a:ext cx="2000250" cy="515938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000" b="1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黑体" panose="02010609060101010101" pitchFamily="49" charset="-122"/>
            </a:endParaRPr>
          </a:p>
        </p:txBody>
      </p:sp>
      <p:cxnSp>
        <p:nvCxnSpPr>
          <p:cNvPr id="27" name="直线连接符 21"/>
          <p:cNvCxnSpPr/>
          <p:nvPr/>
        </p:nvCxnSpPr>
        <p:spPr>
          <a:xfrm flipV="1">
            <a:off x="473075" y="1514475"/>
            <a:ext cx="2071688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333" name="Picture 3" descr="F:\七彩课堂插图板式封面\排版用图标、页眉页脚\标题图（终-排版用）共29个\预习指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425" y="4486275"/>
            <a:ext cx="2520950" cy="1579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同侧圆角矩形 2"/>
          <p:cNvSpPr/>
          <p:nvPr/>
        </p:nvSpPr>
        <p:spPr>
          <a:xfrm>
            <a:off x="468313" y="800100"/>
            <a:ext cx="2000250" cy="515938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黑体" panose="02010609060101010101" pitchFamily="49" charset="-122"/>
              </a:rPr>
              <a:t>典题精讲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767070" y="3065145"/>
            <a:ext cx="11766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2 x</a:t>
            </a:r>
          </a:p>
        </p:txBody>
      </p:sp>
      <p:sp>
        <p:nvSpPr>
          <p:cNvPr id="13325" name="矩形 1"/>
          <p:cNvSpPr/>
          <p:nvPr/>
        </p:nvSpPr>
        <p:spPr>
          <a:xfrm>
            <a:off x="709930" y="3746500"/>
            <a:ext cx="27851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表示</a:t>
            </a:r>
            <a:r>
              <a:rPr lang="en-US" altLang="zh-CN" sz="28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28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个</a:t>
            </a:r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x</a:t>
            </a:r>
            <a:r>
              <a:rPr lang="zh-CN" altLang="en-US" sz="28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相乘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30" name="矩形 23"/>
          <p:cNvSpPr/>
          <p:nvPr/>
        </p:nvSpPr>
        <p:spPr>
          <a:xfrm>
            <a:off x="5099050" y="3674745"/>
            <a:ext cx="234378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/>
            <a:r>
              <a:rPr lang="zh-CN" altLang="en-US" sz="28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表示</a:t>
            </a:r>
            <a:r>
              <a:rPr lang="en-US" altLang="zh-CN" sz="28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28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个</a:t>
            </a:r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x</a:t>
            </a:r>
            <a:r>
              <a:rPr lang="zh-CN" altLang="en-US" sz="2800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相加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44015" y="3091180"/>
            <a:ext cx="11068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x</a:t>
            </a:r>
            <a:r>
              <a:rPr lang="en-US" altLang="zh-CN" sz="3200" b="1" baseline="5000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2</a:t>
            </a:r>
            <a:endParaRPr lang="zh-CN" altLang="en-US" sz="3200" b="1"/>
          </a:p>
        </p:txBody>
      </p:sp>
      <p:sp>
        <p:nvSpPr>
          <p:cNvPr id="10" name="文本框 9"/>
          <p:cNvSpPr txBox="1"/>
          <p:nvPr/>
        </p:nvSpPr>
        <p:spPr>
          <a:xfrm>
            <a:off x="2698115" y="3039110"/>
            <a:ext cx="721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211955" y="3074670"/>
            <a:ext cx="21094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 2× x=</a:t>
            </a:r>
            <a:endParaRPr lang="zh-CN" altLang="en-US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0" grpId="0"/>
      <p:bldP spid="8202" grpId="0"/>
      <p:bldP spid="8203" grpId="0"/>
      <p:bldP spid="13325" grpId="0"/>
      <p:bldP spid="13330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3"/>
          <p:cNvSpPr txBox="1"/>
          <p:nvPr/>
        </p:nvSpPr>
        <p:spPr>
          <a:xfrm>
            <a:off x="539750" y="1773238"/>
            <a:ext cx="7993063" cy="64928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根据“妈妈比小玲大</a:t>
            </a:r>
            <a:r>
              <a:rPr lang="en-US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28</a:t>
            </a: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岁”填写下表。</a:t>
            </a:r>
          </a:p>
        </p:txBody>
      </p:sp>
      <p:graphicFrame>
        <p:nvGraphicFramePr>
          <p:cNvPr id="90116" name="Group 4"/>
          <p:cNvGraphicFramePr>
            <a:graphicFrameLocks noGrp="1"/>
          </p:cNvGraphicFramePr>
          <p:nvPr>
            <p:ph idx="4294967295"/>
          </p:nvPr>
        </p:nvGraphicFramePr>
        <p:xfrm>
          <a:off x="468313" y="2998788"/>
          <a:ext cx="8207375" cy="1138238"/>
        </p:xfrm>
        <a:graphic>
          <a:graphicData uri="http://schemas.openxmlformats.org/drawingml/2006/table">
            <a:tbl>
              <a:tblPr/>
              <a:tblGrid>
                <a:gridCol w="1173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3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3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31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388" name="Text Box 30"/>
          <p:cNvSpPr txBox="1"/>
          <p:nvPr/>
        </p:nvSpPr>
        <p:spPr>
          <a:xfrm>
            <a:off x="466725" y="3011488"/>
            <a:ext cx="1441450" cy="46355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玲玲</a:t>
            </a: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/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岁</a:t>
            </a:r>
          </a:p>
        </p:txBody>
      </p:sp>
      <p:sp>
        <p:nvSpPr>
          <p:cNvPr id="15389" name="Text Box 31"/>
          <p:cNvSpPr txBox="1"/>
          <p:nvPr/>
        </p:nvSpPr>
        <p:spPr>
          <a:xfrm>
            <a:off x="466725" y="3587750"/>
            <a:ext cx="1441450" cy="46355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妈妈</a:t>
            </a:r>
            <a:r>
              <a:rPr lang="en-US" altLang="zh-CN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/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岁</a:t>
            </a:r>
          </a:p>
        </p:txBody>
      </p:sp>
      <p:sp>
        <p:nvSpPr>
          <p:cNvPr id="15390" name="Text Box 32"/>
          <p:cNvSpPr txBox="1"/>
          <p:nvPr/>
        </p:nvSpPr>
        <p:spPr>
          <a:xfrm>
            <a:off x="2020888" y="3013075"/>
            <a:ext cx="606425" cy="52546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</a:p>
        </p:txBody>
      </p:sp>
      <p:sp>
        <p:nvSpPr>
          <p:cNvPr id="15391" name="Text Box 33"/>
          <p:cNvSpPr txBox="1"/>
          <p:nvPr/>
        </p:nvSpPr>
        <p:spPr>
          <a:xfrm>
            <a:off x="1717675" y="3587750"/>
            <a:ext cx="1441450" cy="52546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1+28</a:t>
            </a:r>
          </a:p>
        </p:txBody>
      </p:sp>
      <p:sp>
        <p:nvSpPr>
          <p:cNvPr id="15392" name="Text Box 34"/>
          <p:cNvSpPr txBox="1"/>
          <p:nvPr/>
        </p:nvSpPr>
        <p:spPr>
          <a:xfrm>
            <a:off x="3159125" y="3014663"/>
            <a:ext cx="549275" cy="525462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</a:p>
        </p:txBody>
      </p:sp>
      <p:sp>
        <p:nvSpPr>
          <p:cNvPr id="15393" name="Text Box 35"/>
          <p:cNvSpPr txBox="1"/>
          <p:nvPr/>
        </p:nvSpPr>
        <p:spPr>
          <a:xfrm>
            <a:off x="4354513" y="3011488"/>
            <a:ext cx="504825" cy="525462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</a:p>
        </p:txBody>
      </p:sp>
      <p:sp>
        <p:nvSpPr>
          <p:cNvPr id="15394" name="Text Box 36"/>
          <p:cNvSpPr txBox="1"/>
          <p:nvPr/>
        </p:nvSpPr>
        <p:spPr>
          <a:xfrm>
            <a:off x="5437188" y="3011488"/>
            <a:ext cx="503237" cy="525462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4</a:t>
            </a:r>
          </a:p>
        </p:txBody>
      </p:sp>
      <p:sp>
        <p:nvSpPr>
          <p:cNvPr id="15395" name="Text Box 37"/>
          <p:cNvSpPr txBox="1"/>
          <p:nvPr/>
        </p:nvSpPr>
        <p:spPr>
          <a:xfrm>
            <a:off x="6611938" y="2981325"/>
            <a:ext cx="720725" cy="52546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...</a:t>
            </a:r>
          </a:p>
        </p:txBody>
      </p:sp>
      <p:sp>
        <p:nvSpPr>
          <p:cNvPr id="15396" name="Text Box 38"/>
          <p:cNvSpPr txBox="1"/>
          <p:nvPr/>
        </p:nvSpPr>
        <p:spPr>
          <a:xfrm>
            <a:off x="6611938" y="3582988"/>
            <a:ext cx="720725" cy="525462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...</a:t>
            </a:r>
          </a:p>
        </p:txBody>
      </p:sp>
      <p:sp>
        <p:nvSpPr>
          <p:cNvPr id="15397" name="Text Box 39"/>
          <p:cNvSpPr txBox="1"/>
          <p:nvPr/>
        </p:nvSpPr>
        <p:spPr>
          <a:xfrm>
            <a:off x="7812088" y="3063875"/>
            <a:ext cx="504825" cy="52546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r>
              <a:rPr lang="en-US" altLang="zh-CN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a</a:t>
            </a:r>
          </a:p>
        </p:txBody>
      </p:sp>
      <p:sp>
        <p:nvSpPr>
          <p:cNvPr id="90152" name="Text Box 40"/>
          <p:cNvSpPr txBox="1"/>
          <p:nvPr/>
        </p:nvSpPr>
        <p:spPr>
          <a:xfrm>
            <a:off x="2867025" y="3644900"/>
            <a:ext cx="936625" cy="46355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r>
              <a:rPr lang="en-US" altLang="zh-CN" sz="2400" dirty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2+28</a:t>
            </a:r>
          </a:p>
        </p:txBody>
      </p:sp>
      <p:sp>
        <p:nvSpPr>
          <p:cNvPr id="90153" name="Text Box 41"/>
          <p:cNvSpPr txBox="1"/>
          <p:nvPr/>
        </p:nvSpPr>
        <p:spPr>
          <a:xfrm>
            <a:off x="4081463" y="3619500"/>
            <a:ext cx="936625" cy="46355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r>
              <a:rPr lang="en-US" altLang="zh-CN" sz="2400" dirty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3+28</a:t>
            </a:r>
          </a:p>
        </p:txBody>
      </p:sp>
      <p:sp>
        <p:nvSpPr>
          <p:cNvPr id="90154" name="Text Box 42"/>
          <p:cNvSpPr txBox="1"/>
          <p:nvPr/>
        </p:nvSpPr>
        <p:spPr>
          <a:xfrm>
            <a:off x="5268913" y="3617913"/>
            <a:ext cx="957262" cy="46513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r>
              <a:rPr lang="en-US" altLang="zh-CN" sz="2400" dirty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4+28</a:t>
            </a:r>
          </a:p>
        </p:txBody>
      </p:sp>
      <p:sp>
        <p:nvSpPr>
          <p:cNvPr id="90155" name="Text Box 43"/>
          <p:cNvSpPr txBox="1"/>
          <p:nvPr/>
        </p:nvSpPr>
        <p:spPr>
          <a:xfrm>
            <a:off x="7596188" y="3617913"/>
            <a:ext cx="936625" cy="46513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r>
              <a:rPr lang="en-US" altLang="zh-CN" sz="2400" dirty="0">
                <a:solidFill>
                  <a:srgbClr val="FF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a+28</a:t>
            </a:r>
          </a:p>
        </p:txBody>
      </p:sp>
      <p:sp>
        <p:nvSpPr>
          <p:cNvPr id="18" name="同侧圆角矩形 17"/>
          <p:cNvSpPr/>
          <p:nvPr/>
        </p:nvSpPr>
        <p:spPr>
          <a:xfrm>
            <a:off x="468313" y="800100"/>
            <a:ext cx="2000250" cy="515938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0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黑体" panose="02010609060101010101" pitchFamily="49" charset="-122"/>
              </a:rPr>
              <a:t>典题精讲</a:t>
            </a:r>
          </a:p>
        </p:txBody>
      </p:sp>
      <p:cxnSp>
        <p:nvCxnSpPr>
          <p:cNvPr id="19" name="直线连接符 21"/>
          <p:cNvCxnSpPr/>
          <p:nvPr/>
        </p:nvCxnSpPr>
        <p:spPr>
          <a:xfrm flipV="1">
            <a:off x="468313" y="1455738"/>
            <a:ext cx="2071688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404" name="Picture 3" descr="F:\七彩课堂插图板式封面\排版用图标、页眉页脚\标题jpg\读读比比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600" y="4292600"/>
            <a:ext cx="2592388" cy="181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682625" y="4641215"/>
            <a:ext cx="52578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/>
                </a:solidFill>
                <a:uFillTx/>
              </a:rPr>
              <a:t>这里的</a:t>
            </a:r>
            <a:r>
              <a:rPr lang="en-US" altLang="zh-CN" sz="3200">
                <a:solidFill>
                  <a:schemeClr val="tx1"/>
                </a:solidFill>
                <a:uFillTx/>
              </a:rPr>
              <a:t>a</a:t>
            </a:r>
            <a:r>
              <a:rPr lang="zh-CN" altLang="en-US" sz="3200">
                <a:solidFill>
                  <a:schemeClr val="tx1"/>
                </a:solidFill>
                <a:uFillTx/>
              </a:rPr>
              <a:t>可以表示任何数吗？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90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0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52" grpId="0"/>
      <p:bldP spid="90153" grpId="0"/>
      <p:bldP spid="90154" grpId="0"/>
      <p:bldP spid="9015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6748c709-a96a-480c-b3c7-f58a6abc9c86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611</Words>
  <Application>Microsoft Office PowerPoint</Application>
  <PresentationFormat>全屏显示(4:3)</PresentationFormat>
  <Paragraphs>131</Paragraphs>
  <Slides>16</Slides>
  <Notes>1</Notes>
  <HiddenSlides>0</HiddenSlides>
  <MMClips>1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黑体</vt:lpstr>
      <vt:lpstr>华文行楷</vt:lpstr>
      <vt:lpstr>华文新魏</vt:lpstr>
      <vt:lpstr>楷体_GB2312</vt:lpstr>
      <vt:lpstr>宋体</vt:lpstr>
      <vt:lpstr>Arial</vt:lpstr>
      <vt:lpstr>Calibri</vt:lpstr>
      <vt:lpstr>Times New Roman</vt:lpstr>
      <vt:lpstr>Office 主题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笔记本的单价是a元/本。你会根据这个条件填写下表吗？</vt:lpstr>
      <vt:lpstr>PowerPoint 演示文稿</vt:lpstr>
      <vt:lpstr>PowerPoint 演示文稿</vt:lpstr>
      <vt:lpstr>PowerPoint 演示文稿</vt:lpstr>
      <vt:lpstr>PowerPoint 演示文稿</vt:lpstr>
    </vt:vector>
  </TitlesOfParts>
  <Manager>www.xkb1.com</Manager>
  <Company>www.xkb1.com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www.xkb1.com</dc:title>
  <dc:subject>www.xkb1.com</dc:subject>
  <dc:creator>www.xkb1.com</dc:creator>
  <cp:keywords>www.xkb1.com</cp:keywords>
  <dc:description>www.xkb1.com</dc:description>
  <cp:lastModifiedBy>何小虎</cp:lastModifiedBy>
  <cp:revision>272</cp:revision>
  <dcterms:created xsi:type="dcterms:W3CDTF">2016-08-24T13:47:00Z</dcterms:created>
  <dcterms:modified xsi:type="dcterms:W3CDTF">2021-12-13T08:14:56Z</dcterms:modified>
  <cp:category>www.xkb1.com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2052-11.1.0.8986</vt:lpwstr>
  </property>
</Properties>
</file>