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22" r:id="rId7"/>
    <p:sldMasterId id="2147483734" r:id="rId8"/>
    <p:sldMasterId id="2147483746" r:id="rId9"/>
  </p:sldMasterIdLst>
  <p:sldIdLst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4" r:id="rId25"/>
    <p:sldId id="272" r:id="rId26"/>
    <p:sldId id="273" r:id="rId27"/>
    <p:sldId id="276" r:id="rId28"/>
    <p:sldId id="277" r:id="rId29"/>
    <p:sldId id="282" r:id="rId30"/>
    <p:sldId id="278" r:id="rId31"/>
    <p:sldId id="279" r:id="rId32"/>
    <p:sldId id="280" r:id="rId33"/>
    <p:sldId id="281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8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24E1-D618-4E1D-B096-8EE8249C1A3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0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21B3-9D9B-4F97-8952-9315076D126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7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CDB37-1707-4B6B-BE6A-A11FC2D3B65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64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24E1-D618-4E1D-B096-8EE8249C1A3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73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2BCBF-077E-4516-981C-2D4C803C9F1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39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0555-6BF0-4073-817A-F63EB656BF7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59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5BBD1-449E-4C65-BF24-5D422A1165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39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0A204-A44C-4E8C-BAF4-7E703C8F96F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77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AB55C-EE18-4D58-A6CC-A68544FF3C4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89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621C-C68F-4B04-B7CC-53C952EDE3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31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EC09F-BFBA-4E1A-8119-A1CF0C6E353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8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2BCBF-077E-4516-981C-2D4C803C9F1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79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51667-A25A-463F-9FA5-3E72E61509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64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21B3-9D9B-4F97-8952-9315076D126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11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CDB37-1707-4B6B-BE6A-A11FC2D3B65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51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24E1-D618-4E1D-B096-8EE8249C1A3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61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2BCBF-077E-4516-981C-2D4C803C9F1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42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0555-6BF0-4073-817A-F63EB656BF7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96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5BBD1-449E-4C65-BF24-5D422A1165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39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0A204-A44C-4E8C-BAF4-7E703C8F96F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44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AB55C-EE18-4D58-A6CC-A68544FF3C4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69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621C-C68F-4B04-B7CC-53C952EDE3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0555-6BF0-4073-817A-F63EB656BF7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12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EC09F-BFBA-4E1A-8119-A1CF0C6E353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7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51667-A25A-463F-9FA5-3E72E61509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06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21B3-9D9B-4F97-8952-9315076D126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25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CDB37-1707-4B6B-BE6A-A11FC2D3B65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22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24E1-D618-4E1D-B096-8EE8249C1A3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9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2BCBF-077E-4516-981C-2D4C803C9F1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52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0555-6BF0-4073-817A-F63EB656BF7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12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5BBD1-449E-4C65-BF24-5D422A1165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54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0A204-A44C-4E8C-BAF4-7E703C8F96F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9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AB55C-EE18-4D58-A6CC-A68544FF3C4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7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5BBD1-449E-4C65-BF24-5D422A1165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693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621C-C68F-4B04-B7CC-53C952EDE3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46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EC09F-BFBA-4E1A-8119-A1CF0C6E353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32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51667-A25A-463F-9FA5-3E72E61509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146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21B3-9D9B-4F97-8952-9315076D126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607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CDB37-1707-4B6B-BE6A-A11FC2D3B65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06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24E1-D618-4E1D-B096-8EE8249C1A3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00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2BCBF-077E-4516-981C-2D4C803C9F1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67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0555-6BF0-4073-817A-F63EB656BF7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310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5BBD1-449E-4C65-BF24-5D422A1165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78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0A204-A44C-4E8C-BAF4-7E703C8F96F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9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0A204-A44C-4E8C-BAF4-7E703C8F96F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716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AB55C-EE18-4D58-A6CC-A68544FF3C4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792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621C-C68F-4B04-B7CC-53C952EDE3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692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EC09F-BFBA-4E1A-8119-A1CF0C6E353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440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51667-A25A-463F-9FA5-3E72E61509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507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21B3-9D9B-4F97-8952-9315076D126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57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CDB37-1707-4B6B-BE6A-A11FC2D3B65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231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33589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24E1-D618-4E1D-B096-8EE8249C1A3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682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2BCBF-077E-4516-981C-2D4C803C9F1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696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0555-6BF0-4073-817A-F63EB656BF7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0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AB55C-EE18-4D58-A6CC-A68544FF3C4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47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5BBD1-449E-4C65-BF24-5D422A1165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050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0A204-A44C-4E8C-BAF4-7E703C8F96F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387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AB55C-EE18-4D58-A6CC-A68544FF3C4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03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621C-C68F-4B04-B7CC-53C952EDE3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298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EC09F-BFBA-4E1A-8119-A1CF0C6E353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885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51667-A25A-463F-9FA5-3E72E61509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834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21B3-9D9B-4F97-8952-9315076D126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805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CDB37-1707-4B6B-BE6A-A11FC2D3B65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141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24E1-D618-4E1D-B096-8EE8249C1A3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572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2BCBF-077E-4516-981C-2D4C803C9F1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9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621C-C68F-4B04-B7CC-53C952EDE3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687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0555-6BF0-4073-817A-F63EB656BF7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564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5BBD1-449E-4C65-BF24-5D422A1165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696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0A204-A44C-4E8C-BAF4-7E703C8F96F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85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AB55C-EE18-4D58-A6CC-A68544FF3C4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916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621C-C68F-4B04-B7CC-53C952EDE3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268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EC09F-BFBA-4E1A-8119-A1CF0C6E353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820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51667-A25A-463F-9FA5-3E72E61509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531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21B3-9D9B-4F97-8952-9315076D126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723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CDB37-1707-4B6B-BE6A-A11FC2D3B65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500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24E1-D618-4E1D-B096-8EE8249C1A3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4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EC09F-BFBA-4E1A-8119-A1CF0C6E353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66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2BCBF-077E-4516-981C-2D4C803C9F1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639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0555-6BF0-4073-817A-F63EB656BF7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15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5BBD1-449E-4C65-BF24-5D422A1165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688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0A204-A44C-4E8C-BAF4-7E703C8F96F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038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AB55C-EE18-4D58-A6CC-A68544FF3C4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500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621C-C68F-4B04-B7CC-53C952EDE3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190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EC09F-BFBA-4E1A-8119-A1CF0C6E353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364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51667-A25A-463F-9FA5-3E72E61509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565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21B3-9D9B-4F97-8952-9315076D126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94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CDB37-1707-4B6B-BE6A-A11FC2D3B65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3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51667-A25A-463F-9FA5-3E72E61509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5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EC716C-BEB2-4ACC-9D20-B11A4D1DFFD1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4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EC716C-BEB2-4ACC-9D20-B11A4D1DFFD1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8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EC716C-BEB2-4ACC-9D20-B11A4D1DFFD1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EC716C-BEB2-4ACC-9D20-B11A4D1DFFD1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0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EC716C-BEB2-4ACC-9D20-B11A4D1DFFD1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5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28625" y="714375"/>
            <a:ext cx="8286750" cy="158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28625" y="6356350"/>
            <a:ext cx="828675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86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EC716C-BEB2-4ACC-9D20-B11A4D1DFFD1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EC716C-BEB2-4ACC-9D20-B11A4D1DFFD1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6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EC716C-BEB2-4ACC-9D20-B11A4D1DFFD1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10.6.4.11:8000/Resource/Picture/GIFDH/DWL/JYL/005931.ht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104420xh7juxjwjj7j7te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422900"/>
          </a:xfrm>
          <a:prstGeom prst="rect">
            <a:avLst/>
          </a:prstGeom>
          <a:solidFill>
            <a:schemeClr val="bg1">
              <a:alpha val="1490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WordArt 4"/>
          <p:cNvSpPr>
            <a:spLocks noChangeArrowheads="1" noChangeShapeType="1" noTextEdit="1"/>
          </p:cNvSpPr>
          <p:nvPr/>
        </p:nvSpPr>
        <p:spPr bwMode="auto">
          <a:xfrm>
            <a:off x="152400" y="838200"/>
            <a:ext cx="2667000" cy="5524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方正启体简体"/>
              </a:rPr>
              <a:t>《</a:t>
            </a:r>
            <a:r>
              <a:rPr lang="zh-CN" alt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方正启体简体"/>
              </a:rPr>
              <a:t>西游记</a:t>
            </a:r>
            <a:r>
              <a:rPr lang="en-US" altLang="zh-CN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方正启体简体"/>
              </a:rPr>
              <a:t>》</a:t>
            </a:r>
            <a:endParaRPr lang="zh-CN" altLang="en-US" sz="3600" b="1" kern="1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方正启体简体"/>
            </a:endParaRPr>
          </a:p>
        </p:txBody>
      </p:sp>
    </p:spTree>
    <p:extLst>
      <p:ext uri="{BB962C8B-B14F-4D97-AF65-F5344CB8AC3E}">
        <p14:creationId xmlns:p14="http://schemas.microsoft.com/office/powerpoint/2010/main" val="28870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同侧圆角矩形 17"/>
          <p:cNvSpPr/>
          <p:nvPr/>
        </p:nvSpPr>
        <p:spPr>
          <a:xfrm>
            <a:off x="425450" y="836613"/>
            <a:ext cx="2000250" cy="515937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探究新知</a:t>
            </a:r>
          </a:p>
        </p:txBody>
      </p:sp>
      <p:cxnSp>
        <p:nvCxnSpPr>
          <p:cNvPr id="33" name="直线连接符 21"/>
          <p:cNvCxnSpPr/>
          <p:nvPr/>
        </p:nvCxnSpPr>
        <p:spPr>
          <a:xfrm flipV="1">
            <a:off x="395288" y="1479550"/>
            <a:ext cx="2071687" cy="4763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291" name="组合 34"/>
          <p:cNvGrpSpPr>
            <a:grpSpLocks/>
          </p:cNvGrpSpPr>
          <p:nvPr/>
        </p:nvGrpSpPr>
        <p:grpSpPr bwMode="auto">
          <a:xfrm>
            <a:off x="3306763" y="1550988"/>
            <a:ext cx="5873750" cy="4878387"/>
            <a:chOff x="3307481" y="1551459"/>
            <a:chExt cx="5873031" cy="4878127"/>
          </a:xfrm>
        </p:grpSpPr>
        <p:grpSp>
          <p:nvGrpSpPr>
            <p:cNvPr id="12292" name="Group 3"/>
            <p:cNvGrpSpPr>
              <a:grpSpLocks/>
            </p:cNvGrpSpPr>
            <p:nvPr/>
          </p:nvGrpSpPr>
          <p:grpSpPr bwMode="auto">
            <a:xfrm>
              <a:off x="3319461" y="1551459"/>
              <a:ext cx="5861051" cy="4386263"/>
              <a:chOff x="2016" y="640"/>
              <a:chExt cx="3408" cy="2763"/>
            </a:xfrm>
          </p:grpSpPr>
          <p:sp>
            <p:nvSpPr>
              <p:cNvPr id="12293" name="Text Box 4"/>
              <p:cNvSpPr txBox="1">
                <a:spLocks noChangeArrowheads="1"/>
              </p:cNvSpPr>
              <p:nvPr/>
            </p:nvSpPr>
            <p:spPr bwMode="auto">
              <a:xfrm>
                <a:off x="2016" y="640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1   =</a:t>
                </a:r>
              </a:p>
            </p:txBody>
          </p:sp>
          <p:sp>
            <p:nvSpPr>
              <p:cNvPr id="12294" name="Text Box 5"/>
              <p:cNvSpPr txBox="1">
                <a:spLocks noChangeArrowheads="1"/>
              </p:cNvSpPr>
              <p:nvPr/>
            </p:nvSpPr>
            <p:spPr bwMode="auto">
              <a:xfrm>
                <a:off x="2016" y="991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2  =</a:t>
                </a:r>
              </a:p>
            </p:txBody>
          </p:sp>
          <p:sp>
            <p:nvSpPr>
              <p:cNvPr id="12295" name="Text Box 6"/>
              <p:cNvSpPr txBox="1">
                <a:spLocks noChangeArrowheads="1"/>
              </p:cNvSpPr>
              <p:nvPr/>
            </p:nvSpPr>
            <p:spPr bwMode="auto">
              <a:xfrm>
                <a:off x="2016" y="1343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3  =</a:t>
                </a:r>
              </a:p>
            </p:txBody>
          </p:sp>
          <p:sp>
            <p:nvSpPr>
              <p:cNvPr id="12296" name="Text Box 7"/>
              <p:cNvSpPr txBox="1">
                <a:spLocks noChangeArrowheads="1"/>
              </p:cNvSpPr>
              <p:nvPr/>
            </p:nvSpPr>
            <p:spPr bwMode="auto">
              <a:xfrm>
                <a:off x="2016" y="2729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7  =</a:t>
                </a:r>
              </a:p>
            </p:txBody>
          </p:sp>
          <p:sp>
            <p:nvSpPr>
              <p:cNvPr id="12297" name="Text Box 8"/>
              <p:cNvSpPr txBox="1">
                <a:spLocks noChangeArrowheads="1"/>
              </p:cNvSpPr>
              <p:nvPr/>
            </p:nvSpPr>
            <p:spPr bwMode="auto">
              <a:xfrm>
                <a:off x="2016" y="1694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4  =</a:t>
                </a:r>
              </a:p>
            </p:txBody>
          </p:sp>
          <p:sp>
            <p:nvSpPr>
              <p:cNvPr id="12298" name="Text Box 9"/>
              <p:cNvSpPr txBox="1">
                <a:spLocks noChangeArrowheads="1"/>
              </p:cNvSpPr>
              <p:nvPr/>
            </p:nvSpPr>
            <p:spPr bwMode="auto">
              <a:xfrm>
                <a:off x="2016" y="2031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5  =</a:t>
                </a:r>
              </a:p>
            </p:txBody>
          </p:sp>
          <p:sp>
            <p:nvSpPr>
              <p:cNvPr id="12299" name="Text Box 10"/>
              <p:cNvSpPr txBox="1">
                <a:spLocks noChangeArrowheads="1"/>
              </p:cNvSpPr>
              <p:nvPr/>
            </p:nvSpPr>
            <p:spPr bwMode="auto">
              <a:xfrm>
                <a:off x="2016" y="2368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6  =</a:t>
                </a:r>
              </a:p>
            </p:txBody>
          </p:sp>
          <p:sp>
            <p:nvSpPr>
              <p:cNvPr id="12300" name="Text Box 11"/>
              <p:cNvSpPr txBox="1">
                <a:spLocks noChangeArrowheads="1"/>
              </p:cNvSpPr>
              <p:nvPr/>
            </p:nvSpPr>
            <p:spPr bwMode="auto">
              <a:xfrm>
                <a:off x="2016" y="3038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8  =</a:t>
                </a:r>
              </a:p>
            </p:txBody>
          </p:sp>
          <p:sp>
            <p:nvSpPr>
              <p:cNvPr id="12301" name="Text Box 12"/>
              <p:cNvSpPr txBox="1">
                <a:spLocks noChangeArrowheads="1"/>
              </p:cNvSpPr>
              <p:nvPr/>
            </p:nvSpPr>
            <p:spPr bwMode="auto">
              <a:xfrm>
                <a:off x="2888" y="961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18</a:t>
                </a:r>
              </a:p>
            </p:txBody>
          </p:sp>
          <p:sp>
            <p:nvSpPr>
              <p:cNvPr id="12302" name="Text Box 13"/>
              <p:cNvSpPr txBox="1">
                <a:spLocks noChangeArrowheads="1"/>
              </p:cNvSpPr>
              <p:nvPr/>
            </p:nvSpPr>
            <p:spPr bwMode="auto">
              <a:xfrm>
                <a:off x="2805" y="643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 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</a:t>
                </a:r>
              </a:p>
            </p:txBody>
          </p:sp>
          <p:sp>
            <p:nvSpPr>
              <p:cNvPr id="12303" name="Text Box 14"/>
              <p:cNvSpPr txBox="1">
                <a:spLocks noChangeArrowheads="1"/>
              </p:cNvSpPr>
              <p:nvPr/>
            </p:nvSpPr>
            <p:spPr bwMode="auto">
              <a:xfrm>
                <a:off x="2888" y="1323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27</a:t>
                </a:r>
              </a:p>
            </p:txBody>
          </p:sp>
          <p:sp>
            <p:nvSpPr>
              <p:cNvPr id="12304" name="Text Box 15"/>
              <p:cNvSpPr txBox="1">
                <a:spLocks noChangeArrowheads="1"/>
              </p:cNvSpPr>
              <p:nvPr/>
            </p:nvSpPr>
            <p:spPr bwMode="auto">
              <a:xfrm>
                <a:off x="2888" y="1677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36</a:t>
                </a:r>
              </a:p>
            </p:txBody>
          </p:sp>
          <p:sp>
            <p:nvSpPr>
              <p:cNvPr id="12305" name="Text Box 16"/>
              <p:cNvSpPr txBox="1">
                <a:spLocks noChangeArrowheads="1"/>
              </p:cNvSpPr>
              <p:nvPr/>
            </p:nvSpPr>
            <p:spPr bwMode="auto">
              <a:xfrm>
                <a:off x="2888" y="2014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45</a:t>
                </a:r>
              </a:p>
            </p:txBody>
          </p:sp>
          <p:sp>
            <p:nvSpPr>
              <p:cNvPr id="12306" name="Text Box 17"/>
              <p:cNvSpPr txBox="1">
                <a:spLocks noChangeArrowheads="1"/>
              </p:cNvSpPr>
              <p:nvPr/>
            </p:nvSpPr>
            <p:spPr bwMode="auto">
              <a:xfrm>
                <a:off x="2888" y="2351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54</a:t>
                </a:r>
              </a:p>
            </p:txBody>
          </p:sp>
          <p:sp>
            <p:nvSpPr>
              <p:cNvPr id="12307" name="Text Box 18"/>
              <p:cNvSpPr txBox="1">
                <a:spLocks noChangeArrowheads="1"/>
              </p:cNvSpPr>
              <p:nvPr/>
            </p:nvSpPr>
            <p:spPr bwMode="auto">
              <a:xfrm>
                <a:off x="2888" y="2713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63</a:t>
                </a:r>
              </a:p>
            </p:txBody>
          </p:sp>
          <p:sp>
            <p:nvSpPr>
              <p:cNvPr id="12308" name="Text Box 19"/>
              <p:cNvSpPr txBox="1">
                <a:spLocks noChangeArrowheads="1"/>
              </p:cNvSpPr>
              <p:nvPr/>
            </p:nvSpPr>
            <p:spPr bwMode="auto">
              <a:xfrm>
                <a:off x="2888" y="3026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72</a:t>
                </a:r>
              </a:p>
            </p:txBody>
          </p:sp>
          <p:sp>
            <p:nvSpPr>
              <p:cNvPr id="12309" name="Text Box 20"/>
              <p:cNvSpPr txBox="1">
                <a:spLocks noChangeArrowheads="1"/>
              </p:cNvSpPr>
              <p:nvPr/>
            </p:nvSpPr>
            <p:spPr bwMode="auto">
              <a:xfrm>
                <a:off x="4080" y="893"/>
                <a:ext cx="134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endParaRPr>
              </a:p>
            </p:txBody>
          </p:sp>
          <p:sp>
            <p:nvSpPr>
              <p:cNvPr id="12310" name="Text Box 21"/>
              <p:cNvSpPr txBox="1">
                <a:spLocks noChangeArrowheads="1"/>
              </p:cNvSpPr>
              <p:nvPr/>
            </p:nvSpPr>
            <p:spPr bwMode="auto">
              <a:xfrm>
                <a:off x="3726" y="682"/>
                <a:ext cx="11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一九得九</a:t>
                </a:r>
              </a:p>
            </p:txBody>
          </p:sp>
          <p:sp>
            <p:nvSpPr>
              <p:cNvPr id="12311" name="Text Box 22"/>
              <p:cNvSpPr txBox="1">
                <a:spLocks noChangeArrowheads="1"/>
              </p:cNvSpPr>
              <p:nvPr/>
            </p:nvSpPr>
            <p:spPr bwMode="auto">
              <a:xfrm>
                <a:off x="3726" y="1019"/>
                <a:ext cx="124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二九十八</a:t>
                </a:r>
              </a:p>
            </p:txBody>
          </p:sp>
          <p:sp>
            <p:nvSpPr>
              <p:cNvPr id="12312" name="Text Box 23"/>
              <p:cNvSpPr txBox="1">
                <a:spLocks noChangeArrowheads="1"/>
              </p:cNvSpPr>
              <p:nvPr/>
            </p:nvSpPr>
            <p:spPr bwMode="auto">
              <a:xfrm>
                <a:off x="3726" y="1364"/>
                <a:ext cx="1632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三九二十七</a:t>
                </a:r>
              </a:p>
            </p:txBody>
          </p:sp>
          <p:sp>
            <p:nvSpPr>
              <p:cNvPr id="12313" name="Text Box 24"/>
              <p:cNvSpPr txBox="1">
                <a:spLocks noChangeArrowheads="1"/>
              </p:cNvSpPr>
              <p:nvPr/>
            </p:nvSpPr>
            <p:spPr bwMode="auto">
              <a:xfrm>
                <a:off x="3726" y="1693"/>
                <a:ext cx="1632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四九三十六</a:t>
                </a:r>
              </a:p>
            </p:txBody>
          </p:sp>
          <p:sp>
            <p:nvSpPr>
              <p:cNvPr id="12314" name="Text Box 25"/>
              <p:cNvSpPr txBox="1">
                <a:spLocks noChangeArrowheads="1"/>
              </p:cNvSpPr>
              <p:nvPr/>
            </p:nvSpPr>
            <p:spPr bwMode="auto">
              <a:xfrm>
                <a:off x="3726" y="2031"/>
                <a:ext cx="158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五九四十五</a:t>
                </a:r>
              </a:p>
            </p:txBody>
          </p:sp>
          <p:sp>
            <p:nvSpPr>
              <p:cNvPr id="12315" name="Text Box 26"/>
              <p:cNvSpPr txBox="1">
                <a:spLocks noChangeArrowheads="1"/>
              </p:cNvSpPr>
              <p:nvPr/>
            </p:nvSpPr>
            <p:spPr bwMode="auto">
              <a:xfrm>
                <a:off x="3726" y="2368"/>
                <a:ext cx="158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六九五十四</a:t>
                </a:r>
              </a:p>
            </p:txBody>
          </p:sp>
          <p:sp>
            <p:nvSpPr>
              <p:cNvPr id="12316" name="Text Box 27"/>
              <p:cNvSpPr txBox="1">
                <a:spLocks noChangeArrowheads="1"/>
              </p:cNvSpPr>
              <p:nvPr/>
            </p:nvSpPr>
            <p:spPr bwMode="auto">
              <a:xfrm>
                <a:off x="3726" y="2705"/>
                <a:ext cx="158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七九六十三</a:t>
                </a:r>
              </a:p>
            </p:txBody>
          </p:sp>
        </p:grpSp>
        <p:sp>
          <p:nvSpPr>
            <p:cNvPr id="12317" name="Text Box 28"/>
            <p:cNvSpPr txBox="1">
              <a:spLocks noChangeArrowheads="1"/>
            </p:cNvSpPr>
            <p:nvPr/>
          </p:nvSpPr>
          <p:spPr bwMode="auto">
            <a:xfrm>
              <a:off x="6259809" y="5328178"/>
              <a:ext cx="2228850" cy="58477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八九七十二</a:t>
              </a:r>
            </a:p>
          </p:txBody>
        </p:sp>
        <p:sp>
          <p:nvSpPr>
            <p:cNvPr id="12318" name="Text Box 148"/>
            <p:cNvSpPr txBox="1">
              <a:spLocks noChangeArrowheads="1"/>
            </p:cNvSpPr>
            <p:nvPr/>
          </p:nvSpPr>
          <p:spPr bwMode="auto">
            <a:xfrm>
              <a:off x="3307481" y="5844811"/>
              <a:ext cx="28067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9 × 9  =</a:t>
              </a:r>
            </a:p>
          </p:txBody>
        </p:sp>
        <p:sp>
          <p:nvSpPr>
            <p:cNvPr id="12319" name="Text Box 149"/>
            <p:cNvSpPr txBox="1">
              <a:spLocks noChangeArrowheads="1"/>
            </p:cNvSpPr>
            <p:nvPr/>
          </p:nvSpPr>
          <p:spPr bwMode="auto">
            <a:xfrm>
              <a:off x="4819649" y="5805264"/>
              <a:ext cx="130175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 </a:t>
              </a:r>
              <a:r>
                <a:rPr lang="en-US" altLang="zh-CN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81</a:t>
              </a:r>
            </a:p>
          </p:txBody>
        </p:sp>
        <p:sp>
          <p:nvSpPr>
            <p:cNvPr id="12320" name="Text Box 150"/>
            <p:cNvSpPr txBox="1">
              <a:spLocks noChangeArrowheads="1"/>
            </p:cNvSpPr>
            <p:nvPr/>
          </p:nvSpPr>
          <p:spPr bwMode="auto">
            <a:xfrm>
              <a:off x="6282505" y="5796553"/>
              <a:ext cx="2641600" cy="58477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九九八十一</a:t>
              </a:r>
            </a:p>
          </p:txBody>
        </p:sp>
      </p:grpSp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3214688" y="900113"/>
            <a:ext cx="3733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200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9</a:t>
            </a:r>
            <a:r>
              <a:rPr lang="zh-CN" altLang="en-US" sz="3200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的乘法口诀特点 </a:t>
            </a:r>
          </a:p>
        </p:txBody>
      </p:sp>
      <p:sp>
        <p:nvSpPr>
          <p:cNvPr id="66" name="Freeform 139"/>
          <p:cNvSpPr>
            <a:spLocks noChangeArrowheads="1"/>
          </p:cNvSpPr>
          <p:nvPr/>
        </p:nvSpPr>
        <p:spPr bwMode="auto">
          <a:xfrm>
            <a:off x="5003800" y="2060575"/>
            <a:ext cx="412750" cy="76200"/>
          </a:xfrm>
          <a:custGeom>
            <a:avLst/>
            <a:gdLst>
              <a:gd name="T0" fmla="*/ 0 w 192"/>
              <a:gd name="T1" fmla="*/ 96 h 96"/>
              <a:gd name="T2" fmla="*/ 96 w 192"/>
              <a:gd name="T3" fmla="*/ 0 h 96"/>
              <a:gd name="T4" fmla="*/ 192 w 192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48"/>
                  <a:pt x="192" y="9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7" name="Freeform 139"/>
          <p:cNvSpPr>
            <a:spLocks noChangeArrowheads="1"/>
          </p:cNvSpPr>
          <p:nvPr/>
        </p:nvSpPr>
        <p:spPr bwMode="auto">
          <a:xfrm>
            <a:off x="5003800" y="2636838"/>
            <a:ext cx="412750" cy="76200"/>
          </a:xfrm>
          <a:custGeom>
            <a:avLst/>
            <a:gdLst>
              <a:gd name="T0" fmla="*/ 0 w 192"/>
              <a:gd name="T1" fmla="*/ 96 h 96"/>
              <a:gd name="T2" fmla="*/ 96 w 192"/>
              <a:gd name="T3" fmla="*/ 0 h 96"/>
              <a:gd name="T4" fmla="*/ 192 w 192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48"/>
                  <a:pt x="192" y="9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8" name="Freeform 139"/>
          <p:cNvSpPr>
            <a:spLocks noChangeArrowheads="1"/>
          </p:cNvSpPr>
          <p:nvPr/>
        </p:nvSpPr>
        <p:spPr bwMode="auto">
          <a:xfrm>
            <a:off x="5003800" y="3213100"/>
            <a:ext cx="412750" cy="76200"/>
          </a:xfrm>
          <a:custGeom>
            <a:avLst/>
            <a:gdLst>
              <a:gd name="T0" fmla="*/ 0 w 192"/>
              <a:gd name="T1" fmla="*/ 96 h 96"/>
              <a:gd name="T2" fmla="*/ 96 w 192"/>
              <a:gd name="T3" fmla="*/ 0 h 96"/>
              <a:gd name="T4" fmla="*/ 192 w 192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48"/>
                  <a:pt x="192" y="9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9" name="Freeform 139"/>
          <p:cNvSpPr>
            <a:spLocks noChangeArrowheads="1"/>
          </p:cNvSpPr>
          <p:nvPr/>
        </p:nvSpPr>
        <p:spPr bwMode="auto">
          <a:xfrm>
            <a:off x="5003800" y="3759200"/>
            <a:ext cx="412750" cy="76200"/>
          </a:xfrm>
          <a:custGeom>
            <a:avLst/>
            <a:gdLst>
              <a:gd name="T0" fmla="*/ 0 w 192"/>
              <a:gd name="T1" fmla="*/ 96 h 96"/>
              <a:gd name="T2" fmla="*/ 96 w 192"/>
              <a:gd name="T3" fmla="*/ 0 h 96"/>
              <a:gd name="T4" fmla="*/ 192 w 192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48"/>
                  <a:pt x="192" y="9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0" name="Freeform 139"/>
          <p:cNvSpPr>
            <a:spLocks noChangeArrowheads="1"/>
          </p:cNvSpPr>
          <p:nvPr/>
        </p:nvSpPr>
        <p:spPr bwMode="auto">
          <a:xfrm>
            <a:off x="5003800" y="4294188"/>
            <a:ext cx="412750" cy="76200"/>
          </a:xfrm>
          <a:custGeom>
            <a:avLst/>
            <a:gdLst>
              <a:gd name="T0" fmla="*/ 0 w 192"/>
              <a:gd name="T1" fmla="*/ 96 h 96"/>
              <a:gd name="T2" fmla="*/ 96 w 192"/>
              <a:gd name="T3" fmla="*/ 0 h 96"/>
              <a:gd name="T4" fmla="*/ 192 w 192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48"/>
                  <a:pt x="192" y="9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1" name="Freeform 139"/>
          <p:cNvSpPr>
            <a:spLocks noChangeArrowheads="1"/>
          </p:cNvSpPr>
          <p:nvPr/>
        </p:nvSpPr>
        <p:spPr bwMode="auto">
          <a:xfrm>
            <a:off x="5003800" y="4879975"/>
            <a:ext cx="412750" cy="76200"/>
          </a:xfrm>
          <a:custGeom>
            <a:avLst/>
            <a:gdLst>
              <a:gd name="T0" fmla="*/ 0 w 192"/>
              <a:gd name="T1" fmla="*/ 96 h 96"/>
              <a:gd name="T2" fmla="*/ 96 w 192"/>
              <a:gd name="T3" fmla="*/ 0 h 96"/>
              <a:gd name="T4" fmla="*/ 192 w 192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48"/>
                  <a:pt x="192" y="9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2" name="Freeform 139"/>
          <p:cNvSpPr>
            <a:spLocks noChangeArrowheads="1"/>
          </p:cNvSpPr>
          <p:nvPr/>
        </p:nvSpPr>
        <p:spPr bwMode="auto">
          <a:xfrm>
            <a:off x="5003800" y="5349875"/>
            <a:ext cx="412750" cy="76200"/>
          </a:xfrm>
          <a:custGeom>
            <a:avLst/>
            <a:gdLst>
              <a:gd name="T0" fmla="*/ 0 w 192"/>
              <a:gd name="T1" fmla="*/ 96 h 96"/>
              <a:gd name="T2" fmla="*/ 96 w 192"/>
              <a:gd name="T3" fmla="*/ 0 h 96"/>
              <a:gd name="T4" fmla="*/ 192 w 192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48"/>
                  <a:pt x="192" y="9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3" name="Freeform 139"/>
          <p:cNvSpPr>
            <a:spLocks noChangeArrowheads="1"/>
          </p:cNvSpPr>
          <p:nvPr/>
        </p:nvSpPr>
        <p:spPr bwMode="auto">
          <a:xfrm>
            <a:off x="5003800" y="5846763"/>
            <a:ext cx="412750" cy="76200"/>
          </a:xfrm>
          <a:custGeom>
            <a:avLst/>
            <a:gdLst>
              <a:gd name="T0" fmla="*/ 0 w 192"/>
              <a:gd name="T1" fmla="*/ 96 h 96"/>
              <a:gd name="T2" fmla="*/ 96 w 192"/>
              <a:gd name="T3" fmla="*/ 0 h 96"/>
              <a:gd name="T4" fmla="*/ 192 w 192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48"/>
                  <a:pt x="192" y="9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2330" name="Picture 3" descr="F:\七彩课堂插图板式封面\排版用图标、页眉页脚\标题jpg\读读比比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4652963"/>
            <a:ext cx="2592388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AutoShape 165"/>
          <p:cNvSpPr>
            <a:spLocks noChangeArrowheads="1"/>
          </p:cNvSpPr>
          <p:nvPr/>
        </p:nvSpPr>
        <p:spPr bwMode="auto">
          <a:xfrm rot="5400000">
            <a:off x="170656" y="2437607"/>
            <a:ext cx="3425825" cy="1966912"/>
          </a:xfrm>
          <a:prstGeom prst="wedgeRectCallout">
            <a:avLst>
              <a:gd name="adj1" fmla="val 53935"/>
              <a:gd name="adj2" fmla="val 30366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4128" y="2404045"/>
            <a:ext cx="17996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积的十位数字和个位数字相加都是</a:t>
            </a:r>
            <a:r>
              <a:rPr lang="en-US" altLang="zh-CN" sz="2800" dirty="0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9</a:t>
            </a:r>
            <a:r>
              <a:rPr lang="zh-CN" altLang="en-US" sz="2800" dirty="0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。</a:t>
            </a:r>
            <a:endParaRPr lang="zh-CN" altLang="en-US" sz="2800" dirty="0">
              <a:solidFill>
                <a:srgbClr val="7030A0"/>
              </a:solidFill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0822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同侧圆角矩形 17"/>
          <p:cNvSpPr/>
          <p:nvPr/>
        </p:nvSpPr>
        <p:spPr>
          <a:xfrm>
            <a:off x="425450" y="836613"/>
            <a:ext cx="2000250" cy="515937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试一试</a:t>
            </a:r>
          </a:p>
        </p:txBody>
      </p:sp>
      <p:cxnSp>
        <p:nvCxnSpPr>
          <p:cNvPr id="33" name="直线连接符 21"/>
          <p:cNvCxnSpPr/>
          <p:nvPr/>
        </p:nvCxnSpPr>
        <p:spPr>
          <a:xfrm flipV="1">
            <a:off x="395288" y="1479550"/>
            <a:ext cx="2071687" cy="4763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15" name="Picture 5" descr="F:\七彩课堂插图板式封面\排版用图标、页眉页脚\标题jpg\我会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278313"/>
            <a:ext cx="30845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2771775" y="4335463"/>
            <a:ext cx="3671888" cy="1038225"/>
          </a:xfrm>
          <a:prstGeom prst="wedgeRoundRectCallout">
            <a:avLst>
              <a:gd name="adj1" fmla="val 53751"/>
              <a:gd name="adj2" fmla="val 35137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CC99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说一说，你是用哪一句乘法口诀来计算的？</a:t>
            </a:r>
          </a:p>
        </p:txBody>
      </p: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1819275" y="2009775"/>
            <a:ext cx="1622425" cy="522288"/>
            <a:chOff x="3337363" y="3111828"/>
            <a:chExt cx="1622223" cy="523220"/>
          </a:xfrm>
        </p:grpSpPr>
        <p:sp>
          <p:nvSpPr>
            <p:cNvPr id="13318" name="Rectangle 13"/>
            <p:cNvSpPr>
              <a:spLocks noChangeArrowheads="1"/>
            </p:cNvSpPr>
            <p:nvPr/>
          </p:nvSpPr>
          <p:spPr bwMode="auto">
            <a:xfrm>
              <a:off x="4527112" y="3157485"/>
              <a:ext cx="432474" cy="431905"/>
            </a:xfrm>
            <a:prstGeom prst="rect">
              <a:avLst/>
            </a:prstGeom>
            <a:noFill/>
            <a:ln w="28575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en-US" sz="28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13319" name="矩形 10"/>
            <p:cNvSpPr>
              <a:spLocks noChangeArrowheads="1"/>
            </p:cNvSpPr>
            <p:nvPr/>
          </p:nvSpPr>
          <p:spPr bwMode="auto">
            <a:xfrm>
              <a:off x="3337363" y="3111828"/>
              <a:ext cx="12506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800" dirty="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2</a:t>
              </a:r>
              <a:r>
                <a:rPr lang="zh-CN" altLang="en-US" sz="2800" dirty="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  <a:sym typeface="Arial" pitchFamily="34" charset="0"/>
                </a:rPr>
                <a:t>×</a:t>
              </a:r>
              <a:r>
                <a:rPr lang="en-US" altLang="zh-CN" sz="2800" dirty="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  <a:sym typeface="Arial" pitchFamily="34" charset="0"/>
                </a:rPr>
                <a:t>9</a:t>
              </a:r>
              <a:r>
                <a:rPr lang="zh-CN" altLang="en-US" sz="2800" dirty="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  <a:sym typeface="Arial" pitchFamily="34" charset="0"/>
                </a:rPr>
                <a:t>=</a:t>
              </a:r>
            </a:p>
          </p:txBody>
        </p:sp>
      </p:grpSp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5027613" y="2009775"/>
            <a:ext cx="1776412" cy="522288"/>
            <a:chOff x="3337363" y="3111828"/>
            <a:chExt cx="1776587" cy="523220"/>
          </a:xfrm>
        </p:grpSpPr>
        <p:sp>
          <p:nvSpPr>
            <p:cNvPr id="13321" name="Rectangle 13"/>
            <p:cNvSpPr>
              <a:spLocks noChangeArrowheads="1"/>
            </p:cNvSpPr>
            <p:nvPr/>
          </p:nvSpPr>
          <p:spPr bwMode="auto">
            <a:xfrm>
              <a:off x="4681476" y="3157485"/>
              <a:ext cx="432474" cy="431905"/>
            </a:xfrm>
            <a:prstGeom prst="rect">
              <a:avLst/>
            </a:prstGeom>
            <a:noFill/>
            <a:ln w="28575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en-US" sz="28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13322" name="矩形 13"/>
            <p:cNvSpPr>
              <a:spLocks noChangeArrowheads="1"/>
            </p:cNvSpPr>
            <p:nvPr/>
          </p:nvSpPr>
          <p:spPr bwMode="auto">
            <a:xfrm>
              <a:off x="3337363" y="3111828"/>
              <a:ext cx="139333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8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18</a:t>
              </a:r>
              <a:r>
                <a:rPr lang="en-US" altLang="zh-CN" sz="28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  <a:sym typeface="Arial" pitchFamily="34" charset="0"/>
                </a:rPr>
                <a:t>÷2</a:t>
              </a:r>
              <a:r>
                <a:rPr lang="zh-CN" altLang="en-US" sz="28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  <a:sym typeface="Arial" pitchFamily="34" charset="0"/>
                </a:rPr>
                <a:t>=</a:t>
              </a:r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25763" y="2000250"/>
            <a:ext cx="7826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18</a:t>
            </a:r>
            <a:endParaRPr lang="zh-CN" altLang="en-US" sz="3200">
              <a:solidFill>
                <a:srgbClr val="FF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345238" y="1989138"/>
            <a:ext cx="820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9</a:t>
            </a:r>
            <a:endParaRPr lang="zh-CN" altLang="en-US" sz="3200">
              <a:solidFill>
                <a:srgbClr val="FF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1819275" y="3017838"/>
            <a:ext cx="1622425" cy="522287"/>
            <a:chOff x="3337363" y="3111828"/>
            <a:chExt cx="1622223" cy="523220"/>
          </a:xfrm>
        </p:grpSpPr>
        <p:sp>
          <p:nvSpPr>
            <p:cNvPr id="13326" name="Rectangle 13"/>
            <p:cNvSpPr>
              <a:spLocks noChangeArrowheads="1"/>
            </p:cNvSpPr>
            <p:nvPr/>
          </p:nvSpPr>
          <p:spPr bwMode="auto">
            <a:xfrm>
              <a:off x="4527112" y="3157485"/>
              <a:ext cx="432474" cy="431905"/>
            </a:xfrm>
            <a:prstGeom prst="rect">
              <a:avLst/>
            </a:prstGeom>
            <a:noFill/>
            <a:ln w="28575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en-US" sz="28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13327" name="矩形 19"/>
            <p:cNvSpPr>
              <a:spLocks noChangeArrowheads="1"/>
            </p:cNvSpPr>
            <p:nvPr/>
          </p:nvSpPr>
          <p:spPr bwMode="auto">
            <a:xfrm>
              <a:off x="3337363" y="3111828"/>
              <a:ext cx="12506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8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9</a:t>
              </a:r>
              <a:r>
                <a:rPr lang="zh-CN" altLang="en-US" sz="28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  <a:sym typeface="Arial" pitchFamily="34" charset="0"/>
                </a:rPr>
                <a:t>×</a:t>
              </a:r>
              <a:r>
                <a:rPr lang="en-US" altLang="zh-CN" sz="28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  <a:sym typeface="Arial" pitchFamily="34" charset="0"/>
                </a:rPr>
                <a:t>2</a:t>
              </a:r>
              <a:r>
                <a:rPr lang="zh-CN" altLang="en-US" sz="28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  <a:sym typeface="Arial" pitchFamily="34" charset="0"/>
                </a:rPr>
                <a:t>=</a:t>
              </a:r>
            </a:p>
          </p:txBody>
        </p:sp>
      </p:grpSp>
      <p:grpSp>
        <p:nvGrpSpPr>
          <p:cNvPr id="22" name="组合 21"/>
          <p:cNvGrpSpPr>
            <a:grpSpLocks/>
          </p:cNvGrpSpPr>
          <p:nvPr/>
        </p:nvGrpSpPr>
        <p:grpSpPr bwMode="auto">
          <a:xfrm>
            <a:off x="5027613" y="3017838"/>
            <a:ext cx="1776412" cy="522287"/>
            <a:chOff x="3337363" y="3111828"/>
            <a:chExt cx="1776587" cy="523220"/>
          </a:xfrm>
        </p:grpSpPr>
        <p:sp>
          <p:nvSpPr>
            <p:cNvPr id="13329" name="Rectangle 13"/>
            <p:cNvSpPr>
              <a:spLocks noChangeArrowheads="1"/>
            </p:cNvSpPr>
            <p:nvPr/>
          </p:nvSpPr>
          <p:spPr bwMode="auto">
            <a:xfrm>
              <a:off x="4681476" y="3157485"/>
              <a:ext cx="432474" cy="431905"/>
            </a:xfrm>
            <a:prstGeom prst="rect">
              <a:avLst/>
            </a:prstGeom>
            <a:noFill/>
            <a:ln w="28575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en-US" sz="28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13330" name="矩形 23"/>
            <p:cNvSpPr>
              <a:spLocks noChangeArrowheads="1"/>
            </p:cNvSpPr>
            <p:nvPr/>
          </p:nvSpPr>
          <p:spPr bwMode="auto">
            <a:xfrm>
              <a:off x="3337363" y="3111828"/>
              <a:ext cx="139333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8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18</a:t>
              </a:r>
              <a:r>
                <a:rPr lang="en-US" altLang="zh-CN" sz="28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  <a:sym typeface="Arial" pitchFamily="34" charset="0"/>
                </a:rPr>
                <a:t>÷9</a:t>
              </a:r>
              <a:r>
                <a:rPr lang="zh-CN" altLang="en-US" sz="28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  <a:sym typeface="Arial" pitchFamily="34" charset="0"/>
                </a:rPr>
                <a:t>=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925763" y="3008313"/>
            <a:ext cx="782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18</a:t>
            </a:r>
            <a:endParaRPr lang="zh-CN" altLang="en-US" sz="3200">
              <a:solidFill>
                <a:srgbClr val="FF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345238" y="2997200"/>
            <a:ext cx="820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2</a:t>
            </a:r>
            <a:endParaRPr lang="zh-CN" altLang="en-US" sz="3200">
              <a:solidFill>
                <a:srgbClr val="FF0000"/>
              </a:solidFill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5630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6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同侧圆角矩形 39"/>
          <p:cNvSpPr/>
          <p:nvPr/>
        </p:nvSpPr>
        <p:spPr>
          <a:xfrm>
            <a:off x="425450" y="836613"/>
            <a:ext cx="2000250" cy="515937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典题精讲</a:t>
            </a:r>
          </a:p>
        </p:txBody>
      </p:sp>
      <p:graphicFrame>
        <p:nvGraphicFramePr>
          <p:cNvPr id="42" name="Group 2"/>
          <p:cNvGraphicFramePr>
            <a:graphicFrameLocks noGrp="1"/>
          </p:cNvGraphicFramePr>
          <p:nvPr/>
        </p:nvGraphicFramePr>
        <p:xfrm>
          <a:off x="900113" y="1603375"/>
          <a:ext cx="7396163" cy="457200"/>
        </p:xfrm>
        <a:graphic>
          <a:graphicData uri="http://schemas.openxmlformats.org/drawingml/2006/table">
            <a:tbl>
              <a:tblPr/>
              <a:tblGrid>
                <a:gridCol w="2132915"/>
                <a:gridCol w="2532469"/>
                <a:gridCol w="2730779"/>
              </a:tblGrid>
              <a:tr h="294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       1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个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9</a:t>
                      </a:r>
                    </a:p>
                  </a:txBody>
                  <a:tcPr marL="91437" marR="91437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比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10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少        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是         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9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3" name="Group 2"/>
          <p:cNvGraphicFramePr>
            <a:graphicFrameLocks noGrp="1"/>
          </p:cNvGraphicFramePr>
          <p:nvPr/>
        </p:nvGraphicFramePr>
        <p:xfrm>
          <a:off x="900113" y="2058988"/>
          <a:ext cx="7396163" cy="457200"/>
        </p:xfrm>
        <a:graphic>
          <a:graphicData uri="http://schemas.openxmlformats.org/drawingml/2006/table">
            <a:tbl>
              <a:tblPr/>
              <a:tblGrid>
                <a:gridCol w="2132915"/>
                <a:gridCol w="2532469"/>
                <a:gridCol w="2730779"/>
              </a:tblGrid>
              <a:tr h="294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       2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个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9</a:t>
                      </a:r>
                    </a:p>
                  </a:txBody>
                  <a:tcPr marL="91437" marR="91437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比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20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少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是  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4" name="Group 2"/>
          <p:cNvGraphicFramePr>
            <a:graphicFrameLocks noGrp="1"/>
          </p:cNvGraphicFramePr>
          <p:nvPr/>
        </p:nvGraphicFramePr>
        <p:xfrm>
          <a:off x="900113" y="2516188"/>
          <a:ext cx="7396163" cy="457200"/>
        </p:xfrm>
        <a:graphic>
          <a:graphicData uri="http://schemas.openxmlformats.org/drawingml/2006/table">
            <a:tbl>
              <a:tblPr/>
              <a:tblGrid>
                <a:gridCol w="2132915"/>
                <a:gridCol w="2532469"/>
                <a:gridCol w="2730779"/>
              </a:tblGrid>
              <a:tr h="294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       3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个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9</a:t>
                      </a:r>
                    </a:p>
                  </a:txBody>
                  <a:tcPr marL="91437" marR="91437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比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30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少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是  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5" name="Group 2"/>
          <p:cNvGraphicFramePr>
            <a:graphicFrameLocks noGrp="1"/>
          </p:cNvGraphicFramePr>
          <p:nvPr/>
        </p:nvGraphicFramePr>
        <p:xfrm>
          <a:off x="900113" y="2971800"/>
          <a:ext cx="7396163" cy="457200"/>
        </p:xfrm>
        <a:graphic>
          <a:graphicData uri="http://schemas.openxmlformats.org/drawingml/2006/table">
            <a:tbl>
              <a:tblPr/>
              <a:tblGrid>
                <a:gridCol w="2132915"/>
                <a:gridCol w="2532469"/>
                <a:gridCol w="2730779"/>
              </a:tblGrid>
              <a:tr h="294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       4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个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9</a:t>
                      </a:r>
                    </a:p>
                  </a:txBody>
                  <a:tcPr marL="91437" marR="91437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比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40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少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是  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6" name="Group 2"/>
          <p:cNvGraphicFramePr>
            <a:graphicFrameLocks noGrp="1"/>
          </p:cNvGraphicFramePr>
          <p:nvPr/>
        </p:nvGraphicFramePr>
        <p:xfrm>
          <a:off x="903288" y="3427413"/>
          <a:ext cx="7396163" cy="457200"/>
        </p:xfrm>
        <a:graphic>
          <a:graphicData uri="http://schemas.openxmlformats.org/drawingml/2006/table">
            <a:tbl>
              <a:tblPr/>
              <a:tblGrid>
                <a:gridCol w="2132915"/>
                <a:gridCol w="2532469"/>
                <a:gridCol w="2730779"/>
              </a:tblGrid>
              <a:tr h="294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       5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个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9</a:t>
                      </a:r>
                    </a:p>
                  </a:txBody>
                  <a:tcPr marL="91437" marR="91437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比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50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少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是  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Group 2"/>
          <p:cNvGraphicFramePr>
            <a:graphicFrameLocks noGrp="1"/>
          </p:cNvGraphicFramePr>
          <p:nvPr/>
        </p:nvGraphicFramePr>
        <p:xfrm>
          <a:off x="903288" y="3883025"/>
          <a:ext cx="7396163" cy="457200"/>
        </p:xfrm>
        <a:graphic>
          <a:graphicData uri="http://schemas.openxmlformats.org/drawingml/2006/table">
            <a:tbl>
              <a:tblPr/>
              <a:tblGrid>
                <a:gridCol w="2132915"/>
                <a:gridCol w="2532469"/>
                <a:gridCol w="2730779"/>
              </a:tblGrid>
              <a:tr h="294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       6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个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9</a:t>
                      </a:r>
                    </a:p>
                  </a:txBody>
                  <a:tcPr marL="91437" marR="91437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比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60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少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是  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9" name="Group 2"/>
          <p:cNvGraphicFramePr>
            <a:graphicFrameLocks noGrp="1"/>
          </p:cNvGraphicFramePr>
          <p:nvPr/>
        </p:nvGraphicFramePr>
        <p:xfrm>
          <a:off x="903288" y="4340225"/>
          <a:ext cx="7396163" cy="457200"/>
        </p:xfrm>
        <a:graphic>
          <a:graphicData uri="http://schemas.openxmlformats.org/drawingml/2006/table">
            <a:tbl>
              <a:tblPr/>
              <a:tblGrid>
                <a:gridCol w="2132915"/>
                <a:gridCol w="2532469"/>
                <a:gridCol w="2730779"/>
              </a:tblGrid>
              <a:tr h="294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       7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个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9</a:t>
                      </a:r>
                    </a:p>
                  </a:txBody>
                  <a:tcPr marL="91437" marR="91437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比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70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少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是  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3" name="Group 2"/>
          <p:cNvGraphicFramePr>
            <a:graphicFrameLocks noGrp="1"/>
          </p:cNvGraphicFramePr>
          <p:nvPr/>
        </p:nvGraphicFramePr>
        <p:xfrm>
          <a:off x="903288" y="4795838"/>
          <a:ext cx="7396163" cy="457200"/>
        </p:xfrm>
        <a:graphic>
          <a:graphicData uri="http://schemas.openxmlformats.org/drawingml/2006/table">
            <a:tbl>
              <a:tblPr/>
              <a:tblGrid>
                <a:gridCol w="2132915"/>
                <a:gridCol w="2532469"/>
                <a:gridCol w="2730779"/>
              </a:tblGrid>
              <a:tr h="294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       8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个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9</a:t>
                      </a:r>
                    </a:p>
                  </a:txBody>
                  <a:tcPr marL="91437" marR="91437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比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80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少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是  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4" name="Group 2"/>
          <p:cNvGraphicFramePr>
            <a:graphicFrameLocks noGrp="1"/>
          </p:cNvGraphicFramePr>
          <p:nvPr/>
        </p:nvGraphicFramePr>
        <p:xfrm>
          <a:off x="900113" y="5253038"/>
          <a:ext cx="7396163" cy="457200"/>
        </p:xfrm>
        <a:graphic>
          <a:graphicData uri="http://schemas.openxmlformats.org/drawingml/2006/table">
            <a:tbl>
              <a:tblPr/>
              <a:tblGrid>
                <a:gridCol w="2132915"/>
                <a:gridCol w="2532469"/>
                <a:gridCol w="2730779"/>
              </a:tblGrid>
              <a:tr h="294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       9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个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9</a:t>
                      </a:r>
                    </a:p>
                  </a:txBody>
                  <a:tcPr marL="91437" marR="91437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比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90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少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是   （        ）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6" name="Text Box 92"/>
          <p:cNvSpPr txBox="1">
            <a:spLocks noChangeArrowheads="1"/>
          </p:cNvSpPr>
          <p:nvPr/>
        </p:nvSpPr>
        <p:spPr bwMode="auto">
          <a:xfrm>
            <a:off x="2700338" y="842963"/>
            <a:ext cx="52562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1</a:t>
            </a: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、请你把下表填写完整。</a:t>
            </a:r>
          </a:p>
        </p:txBody>
      </p:sp>
      <p:sp>
        <p:nvSpPr>
          <p:cNvPr id="57" name="Text Box 93"/>
          <p:cNvSpPr txBox="1">
            <a:spLocks noChangeArrowheads="1"/>
          </p:cNvSpPr>
          <p:nvPr/>
        </p:nvSpPr>
        <p:spPr bwMode="auto">
          <a:xfrm>
            <a:off x="3786188" y="5732463"/>
            <a:ext cx="47466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2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观察表格，你有什么发现？</a:t>
            </a:r>
          </a:p>
        </p:txBody>
      </p:sp>
      <p:sp>
        <p:nvSpPr>
          <p:cNvPr id="58" name="Text Box 95"/>
          <p:cNvSpPr txBox="1">
            <a:spLocks noChangeArrowheads="1"/>
          </p:cNvSpPr>
          <p:nvPr/>
        </p:nvSpPr>
        <p:spPr bwMode="auto">
          <a:xfrm>
            <a:off x="4597400" y="2036763"/>
            <a:ext cx="3889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2</a:t>
            </a:r>
          </a:p>
        </p:txBody>
      </p:sp>
      <p:sp>
        <p:nvSpPr>
          <p:cNvPr id="59" name="Text Box 96"/>
          <p:cNvSpPr txBox="1">
            <a:spLocks noChangeArrowheads="1"/>
          </p:cNvSpPr>
          <p:nvPr/>
        </p:nvSpPr>
        <p:spPr bwMode="auto">
          <a:xfrm>
            <a:off x="6489700" y="2060848"/>
            <a:ext cx="530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18</a:t>
            </a:r>
          </a:p>
        </p:txBody>
      </p:sp>
      <p:sp>
        <p:nvSpPr>
          <p:cNvPr id="60" name="Text Box 97"/>
          <p:cNvSpPr txBox="1">
            <a:spLocks noChangeArrowheads="1"/>
          </p:cNvSpPr>
          <p:nvPr/>
        </p:nvSpPr>
        <p:spPr bwMode="auto">
          <a:xfrm>
            <a:off x="4597400" y="2492375"/>
            <a:ext cx="3889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3</a:t>
            </a:r>
          </a:p>
        </p:txBody>
      </p:sp>
      <p:sp>
        <p:nvSpPr>
          <p:cNvPr id="61" name="Text Box 98"/>
          <p:cNvSpPr txBox="1">
            <a:spLocks noChangeArrowheads="1"/>
          </p:cNvSpPr>
          <p:nvPr/>
        </p:nvSpPr>
        <p:spPr bwMode="auto">
          <a:xfrm>
            <a:off x="6489700" y="2497138"/>
            <a:ext cx="8461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27</a:t>
            </a:r>
          </a:p>
        </p:txBody>
      </p:sp>
      <p:sp>
        <p:nvSpPr>
          <p:cNvPr id="62" name="Text Box 99"/>
          <p:cNvSpPr txBox="1">
            <a:spLocks noChangeArrowheads="1"/>
          </p:cNvSpPr>
          <p:nvPr/>
        </p:nvSpPr>
        <p:spPr bwMode="auto">
          <a:xfrm>
            <a:off x="4597400" y="2946400"/>
            <a:ext cx="3889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4</a:t>
            </a:r>
          </a:p>
        </p:txBody>
      </p:sp>
      <p:sp>
        <p:nvSpPr>
          <p:cNvPr id="63" name="Text Box 100"/>
          <p:cNvSpPr txBox="1">
            <a:spLocks noChangeArrowheads="1"/>
          </p:cNvSpPr>
          <p:nvPr/>
        </p:nvSpPr>
        <p:spPr bwMode="auto">
          <a:xfrm>
            <a:off x="4597400" y="3402013"/>
            <a:ext cx="3889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5</a:t>
            </a:r>
          </a:p>
        </p:txBody>
      </p:sp>
      <p:sp>
        <p:nvSpPr>
          <p:cNvPr id="64" name="Text Box 101"/>
          <p:cNvSpPr txBox="1">
            <a:spLocks noChangeArrowheads="1"/>
          </p:cNvSpPr>
          <p:nvPr/>
        </p:nvSpPr>
        <p:spPr bwMode="auto">
          <a:xfrm>
            <a:off x="4597400" y="3857625"/>
            <a:ext cx="3889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6</a:t>
            </a:r>
          </a:p>
        </p:txBody>
      </p:sp>
      <p:sp>
        <p:nvSpPr>
          <p:cNvPr id="65" name="Text Box 102"/>
          <p:cNvSpPr txBox="1">
            <a:spLocks noChangeArrowheads="1"/>
          </p:cNvSpPr>
          <p:nvPr/>
        </p:nvSpPr>
        <p:spPr bwMode="auto">
          <a:xfrm>
            <a:off x="4597400" y="4313238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7</a:t>
            </a:r>
          </a:p>
        </p:txBody>
      </p:sp>
      <p:sp>
        <p:nvSpPr>
          <p:cNvPr id="66" name="Text Box 103"/>
          <p:cNvSpPr txBox="1">
            <a:spLocks noChangeArrowheads="1"/>
          </p:cNvSpPr>
          <p:nvPr/>
        </p:nvSpPr>
        <p:spPr bwMode="auto">
          <a:xfrm>
            <a:off x="4597400" y="4768850"/>
            <a:ext cx="3889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8</a:t>
            </a:r>
          </a:p>
        </p:txBody>
      </p:sp>
      <p:sp>
        <p:nvSpPr>
          <p:cNvPr id="67" name="Text Box 104"/>
          <p:cNvSpPr txBox="1">
            <a:spLocks noChangeArrowheads="1"/>
          </p:cNvSpPr>
          <p:nvPr/>
        </p:nvSpPr>
        <p:spPr bwMode="auto">
          <a:xfrm>
            <a:off x="4597400" y="5224463"/>
            <a:ext cx="3889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9</a:t>
            </a:r>
          </a:p>
        </p:txBody>
      </p:sp>
      <p:sp>
        <p:nvSpPr>
          <p:cNvPr id="68" name="Text Box 105"/>
          <p:cNvSpPr txBox="1">
            <a:spLocks noChangeArrowheads="1"/>
          </p:cNvSpPr>
          <p:nvPr/>
        </p:nvSpPr>
        <p:spPr bwMode="auto">
          <a:xfrm>
            <a:off x="6489700" y="2952750"/>
            <a:ext cx="8461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36</a:t>
            </a:r>
          </a:p>
        </p:txBody>
      </p:sp>
      <p:sp>
        <p:nvSpPr>
          <p:cNvPr id="69" name="Text Box 106"/>
          <p:cNvSpPr txBox="1">
            <a:spLocks noChangeArrowheads="1"/>
          </p:cNvSpPr>
          <p:nvPr/>
        </p:nvSpPr>
        <p:spPr bwMode="auto">
          <a:xfrm>
            <a:off x="6489700" y="3408363"/>
            <a:ext cx="8461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45</a:t>
            </a:r>
          </a:p>
        </p:txBody>
      </p:sp>
      <p:sp>
        <p:nvSpPr>
          <p:cNvPr id="70" name="Text Box 107"/>
          <p:cNvSpPr txBox="1">
            <a:spLocks noChangeArrowheads="1"/>
          </p:cNvSpPr>
          <p:nvPr/>
        </p:nvSpPr>
        <p:spPr bwMode="auto">
          <a:xfrm>
            <a:off x="6489700" y="3862388"/>
            <a:ext cx="8461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54</a:t>
            </a:r>
          </a:p>
        </p:txBody>
      </p:sp>
      <p:sp>
        <p:nvSpPr>
          <p:cNvPr id="71" name="Text Box 108"/>
          <p:cNvSpPr txBox="1">
            <a:spLocks noChangeArrowheads="1"/>
          </p:cNvSpPr>
          <p:nvPr/>
        </p:nvSpPr>
        <p:spPr bwMode="auto">
          <a:xfrm>
            <a:off x="6489700" y="4318000"/>
            <a:ext cx="8461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63</a:t>
            </a:r>
          </a:p>
        </p:txBody>
      </p:sp>
      <p:sp>
        <p:nvSpPr>
          <p:cNvPr id="72" name="Text Box 109"/>
          <p:cNvSpPr txBox="1">
            <a:spLocks noChangeArrowheads="1"/>
          </p:cNvSpPr>
          <p:nvPr/>
        </p:nvSpPr>
        <p:spPr bwMode="auto">
          <a:xfrm>
            <a:off x="6489700" y="4773613"/>
            <a:ext cx="8461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72</a:t>
            </a:r>
          </a:p>
        </p:txBody>
      </p:sp>
      <p:sp>
        <p:nvSpPr>
          <p:cNvPr id="73" name="Text Box 110"/>
          <p:cNvSpPr txBox="1">
            <a:spLocks noChangeArrowheads="1"/>
          </p:cNvSpPr>
          <p:nvPr/>
        </p:nvSpPr>
        <p:spPr bwMode="auto">
          <a:xfrm>
            <a:off x="6489700" y="5229225"/>
            <a:ext cx="8461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81</a:t>
            </a:r>
          </a:p>
        </p:txBody>
      </p:sp>
      <p:sp>
        <p:nvSpPr>
          <p:cNvPr id="74" name="Text Box 111"/>
          <p:cNvSpPr txBox="1">
            <a:spLocks noChangeArrowheads="1"/>
          </p:cNvSpPr>
          <p:nvPr/>
        </p:nvSpPr>
        <p:spPr bwMode="auto">
          <a:xfrm>
            <a:off x="0" y="5733256"/>
            <a:ext cx="59197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zh-CN" sz="3200" b="1" noProof="1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       </a:t>
            </a:r>
            <a:r>
              <a:rPr kumimoji="1" lang="zh-CN" altLang="en-US" sz="3200" b="1" noProof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几个</a:t>
            </a:r>
            <a:r>
              <a:rPr kumimoji="1" lang="en-US" altLang="zh-CN" sz="3200" b="1" noProof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9</a:t>
            </a:r>
            <a:r>
              <a:rPr kumimoji="1" lang="zh-CN" altLang="en-US" sz="3200" b="1" noProof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就比</a:t>
            </a:r>
            <a:r>
              <a:rPr kumimoji="1" lang="zh-CN" altLang="en-US" sz="3200" b="1" noProof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几</a:t>
            </a:r>
            <a:r>
              <a:rPr kumimoji="1" lang="zh-CN" altLang="en-US" sz="3200" b="1" noProof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十少</a:t>
            </a:r>
            <a:r>
              <a:rPr kumimoji="1" lang="zh-CN" altLang="en-US" sz="3200" b="1" noProof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几</a:t>
            </a:r>
            <a:r>
              <a:rPr kumimoji="1" lang="zh-CN" altLang="en-US" sz="3200" b="1" noProof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。</a:t>
            </a:r>
            <a:endParaRPr kumimoji="1" lang="zh-CN" altLang="en-US" sz="3200" b="1" noProof="1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cxnSp>
        <p:nvCxnSpPr>
          <p:cNvPr id="75" name="直线连接符 21"/>
          <p:cNvCxnSpPr/>
          <p:nvPr/>
        </p:nvCxnSpPr>
        <p:spPr>
          <a:xfrm flipV="1">
            <a:off x="395288" y="1479550"/>
            <a:ext cx="2071687" cy="4763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036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7" grpId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2"/>
          <p:cNvSpPr txBox="1">
            <a:spLocks noChangeArrowheads="1"/>
          </p:cNvSpPr>
          <p:nvPr/>
        </p:nvSpPr>
        <p:spPr bwMode="auto">
          <a:xfrm>
            <a:off x="404813" y="1628775"/>
            <a:ext cx="738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2</a:t>
            </a: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、</a:t>
            </a: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  <a:sym typeface="Arial" pitchFamily="34" charset="0"/>
            </a:endParaRPr>
          </a:p>
        </p:txBody>
      </p:sp>
      <p:sp>
        <p:nvSpPr>
          <p:cNvPr id="16386" name="Rectangle 22"/>
          <p:cNvSpPr>
            <a:spLocks noChangeArrowheads="1"/>
          </p:cNvSpPr>
          <p:nvPr/>
        </p:nvSpPr>
        <p:spPr bwMode="auto">
          <a:xfrm>
            <a:off x="612775" y="3127375"/>
            <a:ext cx="2239963" cy="274955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661988" y="3179763"/>
            <a:ext cx="25415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4×9=</a:t>
            </a:r>
          </a:p>
        </p:txBody>
      </p:sp>
      <p:sp>
        <p:nvSpPr>
          <p:cNvPr id="16388" name="Text Box 11"/>
          <p:cNvSpPr txBox="1">
            <a:spLocks noChangeArrowheads="1"/>
          </p:cNvSpPr>
          <p:nvPr/>
        </p:nvSpPr>
        <p:spPr bwMode="auto">
          <a:xfrm>
            <a:off x="661988" y="5235575"/>
            <a:ext cx="25415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36÷9=</a:t>
            </a:r>
          </a:p>
        </p:txBody>
      </p:sp>
      <p:sp>
        <p:nvSpPr>
          <p:cNvPr id="16389" name="Text Box 12"/>
          <p:cNvSpPr txBox="1">
            <a:spLocks noChangeArrowheads="1"/>
          </p:cNvSpPr>
          <p:nvPr/>
        </p:nvSpPr>
        <p:spPr bwMode="auto">
          <a:xfrm>
            <a:off x="661988" y="3789363"/>
            <a:ext cx="25415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9×4=</a:t>
            </a:r>
          </a:p>
        </p:txBody>
      </p:sp>
      <p:sp>
        <p:nvSpPr>
          <p:cNvPr id="16390" name="Text Box 13"/>
          <p:cNvSpPr txBox="1">
            <a:spLocks noChangeArrowheads="1"/>
          </p:cNvSpPr>
          <p:nvPr/>
        </p:nvSpPr>
        <p:spPr bwMode="auto">
          <a:xfrm>
            <a:off x="685800" y="4494213"/>
            <a:ext cx="25415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36÷4=</a:t>
            </a:r>
          </a:p>
        </p:txBody>
      </p:sp>
      <p:sp>
        <p:nvSpPr>
          <p:cNvPr id="16391" name="Rectangle 25"/>
          <p:cNvSpPr>
            <a:spLocks noChangeArrowheads="1"/>
          </p:cNvSpPr>
          <p:nvPr/>
        </p:nvSpPr>
        <p:spPr bwMode="auto">
          <a:xfrm>
            <a:off x="3438525" y="3127375"/>
            <a:ext cx="2308225" cy="274955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6392" name="Text Box 14"/>
          <p:cNvSpPr txBox="1">
            <a:spLocks noChangeArrowheads="1"/>
          </p:cNvSpPr>
          <p:nvPr/>
        </p:nvSpPr>
        <p:spPr bwMode="auto">
          <a:xfrm>
            <a:off x="3422650" y="3092450"/>
            <a:ext cx="25447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5×9=</a:t>
            </a:r>
          </a:p>
        </p:txBody>
      </p:sp>
      <p:sp>
        <p:nvSpPr>
          <p:cNvPr id="16393" name="Text Box 15"/>
          <p:cNvSpPr txBox="1">
            <a:spLocks noChangeArrowheads="1"/>
          </p:cNvSpPr>
          <p:nvPr/>
        </p:nvSpPr>
        <p:spPr bwMode="auto">
          <a:xfrm>
            <a:off x="3422650" y="5151438"/>
            <a:ext cx="25447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45÷9=</a:t>
            </a:r>
          </a:p>
        </p:txBody>
      </p:sp>
      <p:sp>
        <p:nvSpPr>
          <p:cNvPr id="16394" name="Text Box 16"/>
          <p:cNvSpPr txBox="1">
            <a:spLocks noChangeArrowheads="1"/>
          </p:cNvSpPr>
          <p:nvPr/>
        </p:nvSpPr>
        <p:spPr bwMode="auto">
          <a:xfrm>
            <a:off x="3422650" y="3702050"/>
            <a:ext cx="25447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9×5=</a:t>
            </a:r>
          </a:p>
        </p:txBody>
      </p:sp>
      <p:sp>
        <p:nvSpPr>
          <p:cNvPr id="16395" name="Text Box 17"/>
          <p:cNvSpPr txBox="1">
            <a:spLocks noChangeArrowheads="1"/>
          </p:cNvSpPr>
          <p:nvPr/>
        </p:nvSpPr>
        <p:spPr bwMode="auto">
          <a:xfrm>
            <a:off x="3397250" y="4435475"/>
            <a:ext cx="25447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45÷5=</a:t>
            </a:r>
          </a:p>
        </p:txBody>
      </p:sp>
      <p:sp>
        <p:nvSpPr>
          <p:cNvPr id="16396" name="Rectangle 26"/>
          <p:cNvSpPr>
            <a:spLocks noChangeArrowheads="1"/>
          </p:cNvSpPr>
          <p:nvPr/>
        </p:nvSpPr>
        <p:spPr bwMode="auto">
          <a:xfrm>
            <a:off x="6278563" y="3127375"/>
            <a:ext cx="2227262" cy="274955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6397" name="Text Box 18"/>
          <p:cNvSpPr txBox="1">
            <a:spLocks noChangeArrowheads="1"/>
          </p:cNvSpPr>
          <p:nvPr/>
        </p:nvSpPr>
        <p:spPr bwMode="auto">
          <a:xfrm>
            <a:off x="6276975" y="3176588"/>
            <a:ext cx="2543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8×9=</a:t>
            </a:r>
          </a:p>
        </p:txBody>
      </p:sp>
      <p:sp>
        <p:nvSpPr>
          <p:cNvPr id="16398" name="Text Box 19"/>
          <p:cNvSpPr txBox="1">
            <a:spLocks noChangeArrowheads="1"/>
          </p:cNvSpPr>
          <p:nvPr/>
        </p:nvSpPr>
        <p:spPr bwMode="auto">
          <a:xfrm>
            <a:off x="6205538" y="5232400"/>
            <a:ext cx="2543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72÷9=</a:t>
            </a:r>
          </a:p>
        </p:txBody>
      </p:sp>
      <p:sp>
        <p:nvSpPr>
          <p:cNvPr id="16399" name="Text Box 20"/>
          <p:cNvSpPr txBox="1">
            <a:spLocks noChangeArrowheads="1"/>
          </p:cNvSpPr>
          <p:nvPr/>
        </p:nvSpPr>
        <p:spPr bwMode="auto">
          <a:xfrm>
            <a:off x="6276975" y="3786188"/>
            <a:ext cx="2543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9×8=</a:t>
            </a:r>
          </a:p>
        </p:txBody>
      </p:sp>
      <p:sp>
        <p:nvSpPr>
          <p:cNvPr id="16400" name="Text Box 21"/>
          <p:cNvSpPr txBox="1">
            <a:spLocks noChangeArrowheads="1"/>
          </p:cNvSpPr>
          <p:nvPr/>
        </p:nvSpPr>
        <p:spPr bwMode="auto">
          <a:xfrm>
            <a:off x="6229350" y="4514850"/>
            <a:ext cx="2543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72÷8=</a:t>
            </a:r>
          </a:p>
        </p:txBody>
      </p:sp>
      <p:sp>
        <p:nvSpPr>
          <p:cNvPr id="56" name="Text Box 31"/>
          <p:cNvSpPr txBox="1">
            <a:spLocks noChangeArrowheads="1"/>
          </p:cNvSpPr>
          <p:nvPr/>
        </p:nvSpPr>
        <p:spPr bwMode="auto">
          <a:xfrm>
            <a:off x="2203450" y="3198813"/>
            <a:ext cx="6524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36</a:t>
            </a:r>
          </a:p>
        </p:txBody>
      </p:sp>
      <p:sp>
        <p:nvSpPr>
          <p:cNvPr id="57" name="Text Box 32"/>
          <p:cNvSpPr txBox="1">
            <a:spLocks noChangeArrowheads="1"/>
          </p:cNvSpPr>
          <p:nvPr/>
        </p:nvSpPr>
        <p:spPr bwMode="auto">
          <a:xfrm>
            <a:off x="2203450" y="3810000"/>
            <a:ext cx="6524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36</a:t>
            </a:r>
          </a:p>
        </p:txBody>
      </p:sp>
      <p:sp>
        <p:nvSpPr>
          <p:cNvPr id="58" name="Text Box 33"/>
          <p:cNvSpPr txBox="1">
            <a:spLocks noChangeArrowheads="1"/>
          </p:cNvSpPr>
          <p:nvPr/>
        </p:nvSpPr>
        <p:spPr bwMode="auto">
          <a:xfrm>
            <a:off x="2417763" y="4494213"/>
            <a:ext cx="417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9</a:t>
            </a:r>
          </a:p>
        </p:txBody>
      </p:sp>
      <p:sp>
        <p:nvSpPr>
          <p:cNvPr id="59" name="Text Box 34"/>
          <p:cNvSpPr txBox="1">
            <a:spLocks noChangeArrowheads="1"/>
          </p:cNvSpPr>
          <p:nvPr/>
        </p:nvSpPr>
        <p:spPr bwMode="auto">
          <a:xfrm>
            <a:off x="2395538" y="5210175"/>
            <a:ext cx="4175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4</a:t>
            </a:r>
          </a:p>
        </p:txBody>
      </p:sp>
      <p:sp>
        <p:nvSpPr>
          <p:cNvPr id="60" name="Text Box 35"/>
          <p:cNvSpPr txBox="1">
            <a:spLocks noChangeArrowheads="1"/>
          </p:cNvSpPr>
          <p:nvPr/>
        </p:nvSpPr>
        <p:spPr bwMode="auto">
          <a:xfrm>
            <a:off x="4933950" y="3068638"/>
            <a:ext cx="6524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45</a:t>
            </a:r>
          </a:p>
        </p:txBody>
      </p:sp>
      <p:sp>
        <p:nvSpPr>
          <p:cNvPr id="61" name="Text Box 36"/>
          <p:cNvSpPr txBox="1">
            <a:spLocks noChangeArrowheads="1"/>
          </p:cNvSpPr>
          <p:nvPr/>
        </p:nvSpPr>
        <p:spPr bwMode="auto">
          <a:xfrm>
            <a:off x="5005388" y="3679825"/>
            <a:ext cx="6524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45</a:t>
            </a:r>
          </a:p>
        </p:txBody>
      </p:sp>
      <p:sp>
        <p:nvSpPr>
          <p:cNvPr id="62" name="Text Box 37"/>
          <p:cNvSpPr txBox="1">
            <a:spLocks noChangeArrowheads="1"/>
          </p:cNvSpPr>
          <p:nvPr/>
        </p:nvSpPr>
        <p:spPr bwMode="auto">
          <a:xfrm>
            <a:off x="5175250" y="4435475"/>
            <a:ext cx="419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9</a:t>
            </a:r>
          </a:p>
        </p:txBody>
      </p:sp>
      <p:sp>
        <p:nvSpPr>
          <p:cNvPr id="63" name="Text Box 38"/>
          <p:cNvSpPr txBox="1">
            <a:spLocks noChangeArrowheads="1"/>
          </p:cNvSpPr>
          <p:nvPr/>
        </p:nvSpPr>
        <p:spPr bwMode="auto">
          <a:xfrm>
            <a:off x="5149850" y="5151438"/>
            <a:ext cx="419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5</a:t>
            </a:r>
          </a:p>
        </p:txBody>
      </p:sp>
      <p:sp>
        <p:nvSpPr>
          <p:cNvPr id="64" name="Text Box 39"/>
          <p:cNvSpPr txBox="1">
            <a:spLocks noChangeArrowheads="1"/>
          </p:cNvSpPr>
          <p:nvPr/>
        </p:nvSpPr>
        <p:spPr bwMode="auto">
          <a:xfrm>
            <a:off x="7789863" y="3211513"/>
            <a:ext cx="6524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72</a:t>
            </a:r>
          </a:p>
        </p:txBody>
      </p:sp>
      <p:sp>
        <p:nvSpPr>
          <p:cNvPr id="65" name="Text Box 40"/>
          <p:cNvSpPr txBox="1">
            <a:spLocks noChangeArrowheads="1"/>
          </p:cNvSpPr>
          <p:nvPr/>
        </p:nvSpPr>
        <p:spPr bwMode="auto">
          <a:xfrm>
            <a:off x="7789863" y="3822700"/>
            <a:ext cx="6524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72</a:t>
            </a:r>
          </a:p>
        </p:txBody>
      </p:sp>
      <p:sp>
        <p:nvSpPr>
          <p:cNvPr id="66" name="Text Box 41"/>
          <p:cNvSpPr txBox="1">
            <a:spLocks noChangeArrowheads="1"/>
          </p:cNvSpPr>
          <p:nvPr/>
        </p:nvSpPr>
        <p:spPr bwMode="auto">
          <a:xfrm>
            <a:off x="8031163" y="4508500"/>
            <a:ext cx="419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9</a:t>
            </a:r>
          </a:p>
        </p:txBody>
      </p:sp>
      <p:sp>
        <p:nvSpPr>
          <p:cNvPr id="67" name="Text Box 42"/>
          <p:cNvSpPr txBox="1">
            <a:spLocks noChangeArrowheads="1"/>
          </p:cNvSpPr>
          <p:nvPr/>
        </p:nvSpPr>
        <p:spPr bwMode="auto">
          <a:xfrm>
            <a:off x="8005763" y="5235575"/>
            <a:ext cx="419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8</a:t>
            </a:r>
          </a:p>
        </p:txBody>
      </p:sp>
      <p:sp>
        <p:nvSpPr>
          <p:cNvPr id="16413" name="Text Box 75"/>
          <p:cNvSpPr txBox="1">
            <a:spLocks noChangeArrowheads="1"/>
          </p:cNvSpPr>
          <p:nvPr/>
        </p:nvSpPr>
        <p:spPr bwMode="auto">
          <a:xfrm>
            <a:off x="541338" y="2276475"/>
            <a:ext cx="2951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四九（           ）  </a:t>
            </a:r>
          </a:p>
        </p:txBody>
      </p:sp>
      <p:sp>
        <p:nvSpPr>
          <p:cNvPr id="16414" name="Text Box 76"/>
          <p:cNvSpPr txBox="1">
            <a:spLocks noChangeArrowheads="1"/>
          </p:cNvSpPr>
          <p:nvPr/>
        </p:nvSpPr>
        <p:spPr bwMode="auto">
          <a:xfrm>
            <a:off x="3348038" y="2276475"/>
            <a:ext cx="2952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五九（           ） </a:t>
            </a:r>
          </a:p>
        </p:txBody>
      </p:sp>
      <p:sp>
        <p:nvSpPr>
          <p:cNvPr id="16415" name="Text Box 77"/>
          <p:cNvSpPr txBox="1">
            <a:spLocks noChangeArrowheads="1"/>
          </p:cNvSpPr>
          <p:nvPr/>
        </p:nvSpPr>
        <p:spPr bwMode="auto">
          <a:xfrm>
            <a:off x="6084888" y="2276475"/>
            <a:ext cx="3024187" cy="5794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八九（           ）</a:t>
            </a:r>
          </a:p>
        </p:txBody>
      </p:sp>
      <p:sp>
        <p:nvSpPr>
          <p:cNvPr id="80" name="Text Box 78"/>
          <p:cNvSpPr txBox="1">
            <a:spLocks noChangeArrowheads="1"/>
          </p:cNvSpPr>
          <p:nvPr/>
        </p:nvSpPr>
        <p:spPr bwMode="auto">
          <a:xfrm>
            <a:off x="1728788" y="2276475"/>
            <a:ext cx="16557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srgbClr val="FF6600"/>
                </a:solidFill>
                <a:latin typeface="华文新魏" pitchFamily="2" charset="-122"/>
                <a:ea typeface="华文新魏" pitchFamily="2" charset="-122"/>
              </a:rPr>
              <a:t>三十六</a:t>
            </a:r>
          </a:p>
        </p:txBody>
      </p:sp>
      <p:sp>
        <p:nvSpPr>
          <p:cNvPr id="81" name="Text Box 79"/>
          <p:cNvSpPr txBox="1">
            <a:spLocks noChangeArrowheads="1"/>
          </p:cNvSpPr>
          <p:nvPr/>
        </p:nvSpPr>
        <p:spPr bwMode="auto">
          <a:xfrm>
            <a:off x="4500563" y="2276475"/>
            <a:ext cx="1441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srgbClr val="FF6600"/>
                </a:solidFill>
                <a:latin typeface="华文新魏" pitchFamily="2" charset="-122"/>
                <a:ea typeface="华文新魏" pitchFamily="2" charset="-122"/>
              </a:rPr>
              <a:t>四十五</a:t>
            </a:r>
          </a:p>
        </p:txBody>
      </p:sp>
      <p:sp>
        <p:nvSpPr>
          <p:cNvPr id="82" name="Text Box 80"/>
          <p:cNvSpPr txBox="1">
            <a:spLocks noChangeArrowheads="1"/>
          </p:cNvSpPr>
          <p:nvPr/>
        </p:nvSpPr>
        <p:spPr bwMode="auto">
          <a:xfrm>
            <a:off x="7253288" y="2276475"/>
            <a:ext cx="1568450" cy="5794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srgbClr val="FF6600"/>
                </a:solidFill>
                <a:latin typeface="华文新魏" pitchFamily="2" charset="-122"/>
                <a:ea typeface="华文新魏" pitchFamily="2" charset="-122"/>
              </a:rPr>
              <a:t>七十二</a:t>
            </a:r>
          </a:p>
        </p:txBody>
      </p:sp>
      <p:sp>
        <p:nvSpPr>
          <p:cNvPr id="16419" name="Text Box 86"/>
          <p:cNvSpPr txBox="1">
            <a:spLocks noChangeArrowheads="1"/>
          </p:cNvSpPr>
          <p:nvPr/>
        </p:nvSpPr>
        <p:spPr bwMode="auto">
          <a:xfrm>
            <a:off x="1017588" y="1633538"/>
            <a:ext cx="58578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先把乘法口诀填完整，再计算。</a:t>
            </a:r>
          </a:p>
        </p:txBody>
      </p:sp>
      <p:sp>
        <p:nvSpPr>
          <p:cNvPr id="89" name="同侧圆角矩形 88"/>
          <p:cNvSpPr/>
          <p:nvPr/>
        </p:nvSpPr>
        <p:spPr>
          <a:xfrm>
            <a:off x="425450" y="836613"/>
            <a:ext cx="2000250" cy="515937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典题精讲</a:t>
            </a:r>
          </a:p>
        </p:txBody>
      </p:sp>
      <p:cxnSp>
        <p:nvCxnSpPr>
          <p:cNvPr id="90" name="直线连接符 21"/>
          <p:cNvCxnSpPr/>
          <p:nvPr/>
        </p:nvCxnSpPr>
        <p:spPr>
          <a:xfrm flipV="1">
            <a:off x="395288" y="1479550"/>
            <a:ext cx="2071687" cy="4763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477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80" grpId="0"/>
      <p:bldP spid="81" grpId="0"/>
      <p:bldP spid="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同侧圆角矩形 17"/>
          <p:cNvSpPr/>
          <p:nvPr/>
        </p:nvSpPr>
        <p:spPr>
          <a:xfrm>
            <a:off x="425450" y="836613"/>
            <a:ext cx="2000250" cy="515937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学以致用</a:t>
            </a:r>
          </a:p>
        </p:txBody>
      </p:sp>
      <p:cxnSp>
        <p:nvCxnSpPr>
          <p:cNvPr id="33" name="直线连接符 21"/>
          <p:cNvCxnSpPr/>
          <p:nvPr/>
        </p:nvCxnSpPr>
        <p:spPr>
          <a:xfrm flipV="1">
            <a:off x="395288" y="1479550"/>
            <a:ext cx="2071687" cy="4763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411" name="Text Box 12"/>
          <p:cNvSpPr txBox="1">
            <a:spLocks noChangeArrowheads="1"/>
          </p:cNvSpPr>
          <p:nvPr/>
        </p:nvSpPr>
        <p:spPr bwMode="auto">
          <a:xfrm>
            <a:off x="404813" y="1628775"/>
            <a:ext cx="738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1</a:t>
            </a: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、</a:t>
            </a: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  <a:sym typeface="Arial" pitchFamily="34" charset="0"/>
            </a:endParaRPr>
          </a:p>
        </p:txBody>
      </p:sp>
      <p:pic>
        <p:nvPicPr>
          <p:cNvPr id="17412" name="Picture 3" descr="F:\七彩课堂插图板式封面\排版用图标、页眉页脚\标题图（终-排版用）共29个\析字乐园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68863"/>
            <a:ext cx="25209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1133475" y="1765300"/>
            <a:ext cx="1406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9×7=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900113" y="5076825"/>
            <a:ext cx="1343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36-9=</a:t>
            </a:r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5083175" y="1765300"/>
            <a:ext cx="186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5×9=  </a:t>
            </a: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1133475" y="3997325"/>
            <a:ext cx="1624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72</a:t>
            </a:r>
            <a:r>
              <a:rPr lang="zh-CN" altLang="en-US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÷</a:t>
            </a: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9=</a:t>
            </a:r>
          </a:p>
        </p:txBody>
      </p:sp>
      <p:sp>
        <p:nvSpPr>
          <p:cNvPr id="17417" name="Rectangle 8"/>
          <p:cNvSpPr>
            <a:spLocks noChangeArrowheads="1"/>
          </p:cNvSpPr>
          <p:nvPr/>
        </p:nvSpPr>
        <p:spPr bwMode="auto">
          <a:xfrm>
            <a:off x="4859338" y="3971925"/>
            <a:ext cx="23479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9×     =  72</a:t>
            </a: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4859338" y="2868613"/>
            <a:ext cx="1641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54÷9=</a:t>
            </a:r>
          </a:p>
        </p:txBody>
      </p:sp>
      <p:sp>
        <p:nvSpPr>
          <p:cNvPr id="17419" name="Rectangle 10"/>
          <p:cNvSpPr>
            <a:spLocks noChangeArrowheads="1"/>
          </p:cNvSpPr>
          <p:nvPr/>
        </p:nvSpPr>
        <p:spPr bwMode="auto">
          <a:xfrm>
            <a:off x="1133475" y="2844800"/>
            <a:ext cx="1406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9×2=</a:t>
            </a:r>
          </a:p>
        </p:txBody>
      </p:sp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5064125" y="5076825"/>
            <a:ext cx="1884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   ×9=</a:t>
            </a:r>
          </a:p>
        </p:txBody>
      </p:sp>
      <p:pic>
        <p:nvPicPr>
          <p:cNvPr id="17421" name="Picture 14" descr="01 拷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4941888"/>
            <a:ext cx="9112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5" descr="01 拷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4949825"/>
            <a:ext cx="9096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WordArt 16"/>
          <p:cNvSpPr>
            <a:spLocks noChangeArrowheads="1" noChangeShapeType="1" noTextEdit="1"/>
          </p:cNvSpPr>
          <p:nvPr/>
        </p:nvSpPr>
        <p:spPr bwMode="auto">
          <a:xfrm rot="496989">
            <a:off x="3027363" y="827088"/>
            <a:ext cx="3467100" cy="7000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noFill/>
                <a:latin typeface="华文新魏"/>
                <a:ea typeface="华文新魏"/>
              </a:rPr>
              <a:t>星星后面藏着谁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2700338" y="1773238"/>
            <a:ext cx="652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63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6443663" y="1763713"/>
            <a:ext cx="654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45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2627313" y="2852738"/>
            <a:ext cx="582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18</a:t>
            </a:r>
          </a:p>
        </p:txBody>
      </p:sp>
      <p:pic>
        <p:nvPicPr>
          <p:cNvPr id="23" name="Picture 20" descr="01 拷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752725"/>
            <a:ext cx="9096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6600825" y="2852738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6</a:t>
            </a:r>
          </a:p>
        </p:txBody>
      </p:sp>
      <p:pic>
        <p:nvPicPr>
          <p:cNvPr id="25" name="Picture 22" descr="01 拷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779713"/>
            <a:ext cx="9096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2627313" y="4005263"/>
            <a:ext cx="414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8</a:t>
            </a:r>
          </a:p>
        </p:txBody>
      </p:sp>
      <p:pic>
        <p:nvPicPr>
          <p:cNvPr id="27" name="Picture 24" descr="01 拷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867150"/>
            <a:ext cx="9096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5592763" y="3995738"/>
            <a:ext cx="419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8</a:t>
            </a:r>
          </a:p>
        </p:txBody>
      </p:sp>
      <p:pic>
        <p:nvPicPr>
          <p:cNvPr id="29" name="Picture 26" descr="01 拷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786188"/>
            <a:ext cx="9096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2641600" y="5076825"/>
            <a:ext cx="646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27</a:t>
            </a:r>
          </a:p>
        </p:txBody>
      </p:sp>
      <p:pic>
        <p:nvPicPr>
          <p:cNvPr id="31" name="Picture 28" descr="01 拷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868863"/>
            <a:ext cx="9096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01 拷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628775"/>
            <a:ext cx="9096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01 拷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658938"/>
            <a:ext cx="9096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143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26" grpId="0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2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65175"/>
            <a:ext cx="8208962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124075" y="1765300"/>
            <a:ext cx="3114675" cy="1879600"/>
            <a:chOff x="1741" y="859"/>
            <a:chExt cx="2125" cy="1184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741" y="1351"/>
              <a:ext cx="1447" cy="44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000" noProof="1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rPr>
                <a:t>6×9</a:t>
              </a:r>
            </a:p>
          </p:txBody>
        </p:sp>
        <p:pic>
          <p:nvPicPr>
            <p:cNvPr id="18436" name="Picture 5" descr="005931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" y="859"/>
              <a:ext cx="701" cy="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4067175" y="1962150"/>
            <a:ext cx="3271838" cy="2259013"/>
            <a:chOff x="1729" y="1677"/>
            <a:chExt cx="2233" cy="1423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729" y="2463"/>
              <a:ext cx="1410" cy="44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000" noProof="1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rPr>
                <a:t>9×3</a:t>
              </a:r>
            </a:p>
          </p:txBody>
        </p:sp>
        <p:pic>
          <p:nvPicPr>
            <p:cNvPr id="18439" name="Picture 8" descr="005931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677"/>
              <a:ext cx="842" cy="1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619250" y="3008313"/>
            <a:ext cx="3317875" cy="1789112"/>
            <a:chOff x="707" y="1754"/>
            <a:chExt cx="2264" cy="1127"/>
          </a:xfrm>
        </p:grpSpPr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707" y="2189"/>
              <a:ext cx="1597" cy="44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000" noProof="1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rPr>
                <a:t>63÷7</a:t>
              </a:r>
            </a:p>
          </p:txBody>
        </p:sp>
        <p:pic>
          <p:nvPicPr>
            <p:cNvPr id="18442" name="Picture 11" descr="005931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754"/>
              <a:ext cx="667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3959225" y="935038"/>
            <a:ext cx="3387725" cy="1917700"/>
            <a:chOff x="2702" y="2840"/>
            <a:chExt cx="2312" cy="1208"/>
          </a:xfrm>
        </p:grpSpPr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2702" y="3339"/>
              <a:ext cx="1644" cy="44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000" noProof="1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rPr>
                <a:t>81÷9</a:t>
              </a:r>
            </a:p>
          </p:txBody>
        </p:sp>
        <p:pic>
          <p:nvPicPr>
            <p:cNvPr id="18445" name="Picture 14" descr="005931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" y="2840"/>
              <a:ext cx="715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同侧圆角矩形 17"/>
          <p:cNvSpPr/>
          <p:nvPr/>
        </p:nvSpPr>
        <p:spPr>
          <a:xfrm>
            <a:off x="425450" y="836613"/>
            <a:ext cx="2000250" cy="515937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学以致用</a:t>
            </a:r>
          </a:p>
        </p:txBody>
      </p:sp>
      <p:cxnSp>
        <p:nvCxnSpPr>
          <p:cNvPr id="33" name="直线连接符 21"/>
          <p:cNvCxnSpPr/>
          <p:nvPr/>
        </p:nvCxnSpPr>
        <p:spPr>
          <a:xfrm flipV="1">
            <a:off x="503238" y="1479550"/>
            <a:ext cx="1981200" cy="4763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48" name="Text Box 12"/>
          <p:cNvSpPr txBox="1">
            <a:spLocks noChangeArrowheads="1"/>
          </p:cNvSpPr>
          <p:nvPr/>
        </p:nvSpPr>
        <p:spPr bwMode="auto">
          <a:xfrm>
            <a:off x="404813" y="1628775"/>
            <a:ext cx="738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2</a:t>
            </a: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、</a:t>
            </a: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  <a:sym typeface="Arial" pitchFamily="34" charset="0"/>
            </a:endParaRP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3402013" y="4522788"/>
            <a:ext cx="2339975" cy="706437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noProof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63-9</a:t>
            </a:r>
          </a:p>
        </p:txBody>
      </p:sp>
    </p:spTree>
    <p:extLst>
      <p:ext uri="{BB962C8B-B14F-4D97-AF65-F5344CB8AC3E}">
        <p14:creationId xmlns:p14="http://schemas.microsoft.com/office/powerpoint/2010/main" val="10899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同侧圆角矩形 17"/>
          <p:cNvSpPr/>
          <p:nvPr/>
        </p:nvSpPr>
        <p:spPr>
          <a:xfrm>
            <a:off x="425450" y="836613"/>
            <a:ext cx="2000250" cy="515937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学以致用</a:t>
            </a:r>
          </a:p>
        </p:txBody>
      </p:sp>
      <p:cxnSp>
        <p:nvCxnSpPr>
          <p:cNvPr id="33" name="直线连接符 21"/>
          <p:cNvCxnSpPr/>
          <p:nvPr/>
        </p:nvCxnSpPr>
        <p:spPr>
          <a:xfrm flipV="1">
            <a:off x="395288" y="1479550"/>
            <a:ext cx="2071687" cy="4763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507" name="Text Box 12"/>
          <p:cNvSpPr txBox="1">
            <a:spLocks noChangeArrowheads="1"/>
          </p:cNvSpPr>
          <p:nvPr/>
        </p:nvSpPr>
        <p:spPr bwMode="auto">
          <a:xfrm>
            <a:off x="404813" y="1628775"/>
            <a:ext cx="738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3</a:t>
            </a: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、</a:t>
            </a: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  <a:sym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54088" y="2895600"/>
            <a:ext cx="556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 dirty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唐僧师徒取经徒中共经历了</a:t>
            </a:r>
            <a:r>
              <a:rPr lang="zh-CN" altLang="en-US" sz="3200" dirty="0">
                <a:solidFill>
                  <a:srgbClr val="1F497D"/>
                </a:solidFill>
                <a:latin typeface="华文新魏" pitchFamily="2" charset="-122"/>
                <a:ea typeface="华文新魏" pitchFamily="2" charset="-122"/>
              </a:rPr>
              <a:t>（         ）八十一</a:t>
            </a:r>
            <a:r>
              <a:rPr lang="zh-CN" altLang="en-US" sz="3200" dirty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难。</a:t>
            </a:r>
          </a:p>
        </p:txBody>
      </p:sp>
      <p:pic>
        <p:nvPicPr>
          <p:cNvPr id="6" name="Picture 3" descr="35738a806305abf59123d9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836613"/>
            <a:ext cx="18002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30705" y="3284990"/>
            <a:ext cx="147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九九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143000" y="1631950"/>
            <a:ext cx="54943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 dirty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孙悟空神通广大，会</a:t>
            </a:r>
            <a:r>
              <a:rPr lang="zh-CN" altLang="en-US" sz="3200" dirty="0">
                <a:solidFill>
                  <a:srgbClr val="1F497D"/>
                </a:solidFill>
                <a:latin typeface="华文新魏" pitchFamily="2" charset="-122"/>
                <a:ea typeface="华文新魏" pitchFamily="2" charset="-122"/>
              </a:rPr>
              <a:t>（        ）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 dirty="0">
                <a:solidFill>
                  <a:srgbClr val="1F497D"/>
                </a:solidFill>
                <a:latin typeface="华文新魏" pitchFamily="2" charset="-122"/>
                <a:ea typeface="华文新魏" pitchFamily="2" charset="-122"/>
              </a:rPr>
              <a:t>七十二</a:t>
            </a:r>
            <a:r>
              <a:rPr lang="zh-CN" altLang="en-US" sz="3200" dirty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变。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183188" y="1628875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八九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827088" y="4149725"/>
            <a:ext cx="56896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《</a:t>
            </a: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孙子兵法</a:t>
            </a: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》</a:t>
            </a: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一书中有这么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 一句</a:t>
            </a:r>
            <a:r>
              <a:rPr lang="zh-CN" altLang="en-US" sz="3200">
                <a:solidFill>
                  <a:srgbClr val="1F497D"/>
                </a:solidFill>
                <a:latin typeface="华文新魏" pitchFamily="2" charset="-122"/>
                <a:ea typeface="华文新魏" pitchFamily="2" charset="-122"/>
              </a:rPr>
              <a:t>（         ）三十六计，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srgbClr val="1F497D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走为上策。</a:t>
            </a:r>
          </a:p>
        </p:txBody>
      </p:sp>
      <p:pic>
        <p:nvPicPr>
          <p:cNvPr id="11" name="Picture 8" descr="sunzibing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3581400"/>
            <a:ext cx="16843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22488" y="4645025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四九</a:t>
            </a:r>
          </a:p>
        </p:txBody>
      </p:sp>
    </p:spTree>
    <p:extLst>
      <p:ext uri="{BB962C8B-B14F-4D97-AF65-F5344CB8AC3E}">
        <p14:creationId xmlns:p14="http://schemas.microsoft.com/office/powerpoint/2010/main" val="2224424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  <p:bldP spid="9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同侧圆角矩形 17"/>
          <p:cNvSpPr/>
          <p:nvPr/>
        </p:nvSpPr>
        <p:spPr>
          <a:xfrm>
            <a:off x="425450" y="836613"/>
            <a:ext cx="2000250" cy="515937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易错提醒</a:t>
            </a:r>
          </a:p>
        </p:txBody>
      </p:sp>
      <p:cxnSp>
        <p:nvCxnSpPr>
          <p:cNvPr id="33" name="直线连接符 21"/>
          <p:cNvCxnSpPr/>
          <p:nvPr/>
        </p:nvCxnSpPr>
        <p:spPr>
          <a:xfrm flipV="1">
            <a:off x="395288" y="1479550"/>
            <a:ext cx="2071687" cy="4763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459" name="Text Box 12"/>
          <p:cNvSpPr txBox="1">
            <a:spLocks noChangeArrowheads="1"/>
          </p:cNvSpPr>
          <p:nvPr/>
        </p:nvSpPr>
        <p:spPr bwMode="auto">
          <a:xfrm>
            <a:off x="404813" y="1628775"/>
            <a:ext cx="738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1</a:t>
            </a: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、</a:t>
            </a: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  <a:sym typeface="Arial" pitchFamily="34" charset="0"/>
            </a:endParaRPr>
          </a:p>
        </p:txBody>
      </p:sp>
      <p:sp>
        <p:nvSpPr>
          <p:cNvPr id="19460" name="矩形 2"/>
          <p:cNvSpPr>
            <a:spLocks noChangeArrowheads="1"/>
          </p:cNvSpPr>
          <p:nvPr/>
        </p:nvSpPr>
        <p:spPr bwMode="auto">
          <a:xfrm>
            <a:off x="923925" y="1620838"/>
            <a:ext cx="1416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zh-CN" sz="32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填空：</a:t>
            </a:r>
          </a:p>
        </p:txBody>
      </p:sp>
      <p:grpSp>
        <p:nvGrpSpPr>
          <p:cNvPr id="23" name="组合 22"/>
          <p:cNvGrpSpPr>
            <a:grpSpLocks/>
          </p:cNvGrpSpPr>
          <p:nvPr/>
        </p:nvGrpSpPr>
        <p:grpSpPr bwMode="auto">
          <a:xfrm>
            <a:off x="827088" y="2220913"/>
            <a:ext cx="3313112" cy="1144587"/>
            <a:chOff x="827584" y="2221603"/>
            <a:chExt cx="3312368" cy="1144100"/>
          </a:xfrm>
        </p:grpSpPr>
        <p:sp>
          <p:nvSpPr>
            <p:cNvPr id="19462" name="矩形 11"/>
            <p:cNvSpPr>
              <a:spLocks noChangeArrowheads="1"/>
            </p:cNvSpPr>
            <p:nvPr/>
          </p:nvSpPr>
          <p:spPr bwMode="auto">
            <a:xfrm>
              <a:off x="827584" y="2221603"/>
              <a:ext cx="3312368" cy="584775"/>
            </a:xfrm>
            <a:prstGeom prst="rect">
              <a:avLst/>
            </a:prstGeom>
            <a:solidFill>
              <a:srgbClr val="8EB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（　）×</a:t>
              </a:r>
              <a:r>
                <a:rPr lang="en-US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9</a:t>
              </a:r>
              <a:r>
                <a:rPr lang="zh-CN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＝</a:t>
              </a:r>
              <a:r>
                <a:rPr lang="en-US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72</a:t>
              </a:r>
              <a:r>
                <a:rPr lang="zh-CN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　</a:t>
              </a: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63" name="矩形 15"/>
            <p:cNvSpPr>
              <a:spLocks noChangeArrowheads="1"/>
            </p:cNvSpPr>
            <p:nvPr/>
          </p:nvSpPr>
          <p:spPr bwMode="auto">
            <a:xfrm>
              <a:off x="827584" y="2780928"/>
              <a:ext cx="3312368" cy="584775"/>
            </a:xfrm>
            <a:prstGeom prst="rect">
              <a:avLst/>
            </a:prstGeom>
            <a:solidFill>
              <a:srgbClr val="8EB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 9</a:t>
              </a:r>
              <a:r>
                <a:rPr lang="zh-CN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×（　）＝</a:t>
              </a:r>
              <a:r>
                <a:rPr lang="en-US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27</a:t>
              </a: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4643438" y="2220913"/>
            <a:ext cx="4032250" cy="1144587"/>
            <a:chOff x="4644008" y="2221603"/>
            <a:chExt cx="4032448" cy="1144100"/>
          </a:xfrm>
        </p:grpSpPr>
        <p:sp>
          <p:nvSpPr>
            <p:cNvPr id="19465" name="矩形 13"/>
            <p:cNvSpPr>
              <a:spLocks noChangeArrowheads="1"/>
            </p:cNvSpPr>
            <p:nvPr/>
          </p:nvSpPr>
          <p:spPr bwMode="auto">
            <a:xfrm>
              <a:off x="4644169" y="2221603"/>
              <a:ext cx="4032287" cy="584775"/>
            </a:xfrm>
            <a:prstGeom prst="rect">
              <a:avLst/>
            </a:prstGeom>
            <a:solidFill>
              <a:srgbClr val="8EB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         7</a:t>
              </a:r>
              <a:r>
                <a:rPr lang="zh-CN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×（　）＝</a:t>
              </a:r>
              <a:r>
                <a:rPr lang="en-US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63</a:t>
              </a: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66" name="矩形 16"/>
            <p:cNvSpPr>
              <a:spLocks noChangeArrowheads="1"/>
            </p:cNvSpPr>
            <p:nvPr/>
          </p:nvSpPr>
          <p:spPr bwMode="auto">
            <a:xfrm>
              <a:off x="4644008" y="2780928"/>
              <a:ext cx="4027680" cy="584775"/>
            </a:xfrm>
            <a:prstGeom prst="rect">
              <a:avLst/>
            </a:prstGeom>
            <a:solidFill>
              <a:srgbClr val="8EB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（　）×（　）＝</a:t>
              </a:r>
              <a:r>
                <a:rPr lang="en-US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36 </a:t>
              </a: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922338" y="4017963"/>
            <a:ext cx="3217862" cy="1147762"/>
            <a:chOff x="922119" y="4018043"/>
            <a:chExt cx="3218058" cy="1147860"/>
          </a:xfrm>
        </p:grpSpPr>
        <p:sp>
          <p:nvSpPr>
            <p:cNvPr id="19468" name="矩形 14"/>
            <p:cNvSpPr>
              <a:spLocks noChangeArrowheads="1"/>
            </p:cNvSpPr>
            <p:nvPr/>
          </p:nvSpPr>
          <p:spPr bwMode="auto">
            <a:xfrm>
              <a:off x="923981" y="4018043"/>
              <a:ext cx="3216196" cy="584775"/>
            </a:xfrm>
            <a:prstGeom prst="rect">
              <a:avLst/>
            </a:prstGeom>
            <a:solidFill>
              <a:srgbClr val="8EB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5</a:t>
              </a:r>
              <a:r>
                <a:rPr lang="zh-CN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×（　）＝</a:t>
              </a:r>
              <a:r>
                <a:rPr lang="en-US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45</a:t>
              </a:r>
              <a:endParaRPr lang="zh-CN" altLang="zh-CN" sz="32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19469" name="矩形 18"/>
            <p:cNvSpPr>
              <a:spLocks noChangeArrowheads="1"/>
            </p:cNvSpPr>
            <p:nvPr/>
          </p:nvSpPr>
          <p:spPr bwMode="auto">
            <a:xfrm>
              <a:off x="922119" y="4581128"/>
              <a:ext cx="3217833" cy="584775"/>
            </a:xfrm>
            <a:prstGeom prst="rect">
              <a:avLst/>
            </a:prstGeom>
            <a:solidFill>
              <a:srgbClr val="8EB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9</a:t>
              </a:r>
              <a:r>
                <a:rPr lang="zh-CN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×（　）＝</a:t>
              </a:r>
              <a:r>
                <a:rPr lang="en-US" altLang="zh-CN" sz="3200">
                  <a:solidFill>
                    <a:srgbClr val="000000"/>
                  </a:solidFill>
                  <a:latin typeface="华文新魏" pitchFamily="2" charset="-122"/>
                  <a:ea typeface="华文新魏" pitchFamily="2" charset="-122"/>
                </a:rPr>
                <a:t>54</a:t>
              </a:r>
              <a:endParaRPr lang="zh-CN" altLang="zh-CN" sz="32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</p:grpSp>
      <p:pic>
        <p:nvPicPr>
          <p:cNvPr id="19470" name="Picture 3" descr="F:\七彩课堂插图板式封面\排版用图标、页眉页脚\标题图（终-排版用）共29个\析字乐园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68863"/>
            <a:ext cx="25209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5076825" y="4005263"/>
            <a:ext cx="3311525" cy="1038225"/>
          </a:xfrm>
          <a:prstGeom prst="wedgeRoundRectCallout">
            <a:avLst>
              <a:gd name="adj1" fmla="val 26750"/>
              <a:gd name="adj2" fmla="val 75175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CC99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2800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注意上下两句所用的是不同的口诀。</a:t>
            </a:r>
            <a:endParaRPr lang="zh-CN" altLang="en-US" sz="2800" noProof="1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5933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同侧圆角矩形 17"/>
          <p:cNvSpPr/>
          <p:nvPr/>
        </p:nvSpPr>
        <p:spPr>
          <a:xfrm>
            <a:off x="425450" y="836613"/>
            <a:ext cx="2000250" cy="515937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易错提醒</a:t>
            </a:r>
          </a:p>
        </p:txBody>
      </p:sp>
      <p:cxnSp>
        <p:nvCxnSpPr>
          <p:cNvPr id="33" name="直线连接符 21"/>
          <p:cNvCxnSpPr/>
          <p:nvPr/>
        </p:nvCxnSpPr>
        <p:spPr>
          <a:xfrm flipV="1">
            <a:off x="395288" y="1479550"/>
            <a:ext cx="2071687" cy="4763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483" name="Text Box 12"/>
          <p:cNvSpPr txBox="1">
            <a:spLocks noChangeArrowheads="1"/>
          </p:cNvSpPr>
          <p:nvPr/>
        </p:nvSpPr>
        <p:spPr bwMode="auto">
          <a:xfrm>
            <a:off x="404813" y="1628775"/>
            <a:ext cx="738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2</a:t>
            </a: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、</a:t>
            </a: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  <a:sym typeface="Arial" pitchFamily="34" charset="0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971550" y="1620838"/>
            <a:ext cx="7345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zh-CN" sz="3200" dirty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○里填“＋”还是“－”，为什么？</a:t>
            </a:r>
          </a:p>
        </p:txBody>
      </p:sp>
      <p:pic>
        <p:nvPicPr>
          <p:cNvPr id="20485" name="Picture 3" descr="F:\七彩课堂插图板式封面\排版用图标、页眉页脚\标题图（终-排版用）共29个\析字乐园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68863"/>
            <a:ext cx="25209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2895600" y="3644900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 9</a:t>
            </a:r>
            <a:r>
              <a:rPr lang="zh-CN" altLang="zh-CN" sz="32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×</a:t>
            </a:r>
            <a:r>
              <a:rPr lang="en-US" altLang="zh-CN" sz="32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6</a:t>
            </a:r>
            <a:r>
              <a:rPr lang="zh-CN" altLang="zh-CN" sz="32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＝</a:t>
            </a:r>
            <a:r>
              <a:rPr lang="en-US" altLang="zh-CN" sz="32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9</a:t>
            </a:r>
            <a:r>
              <a:rPr lang="zh-CN" altLang="zh-CN" sz="32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×</a:t>
            </a:r>
            <a:r>
              <a:rPr lang="en-US" altLang="zh-CN" sz="32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5</a:t>
            </a:r>
            <a:r>
              <a:rPr lang="zh-CN" altLang="zh-CN" sz="32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○</a:t>
            </a:r>
            <a:r>
              <a:rPr lang="en-US" altLang="zh-CN" sz="320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9</a:t>
            </a:r>
            <a:endParaRPr lang="zh-CN" altLang="zh-CN" sz="3200">
              <a:solidFill>
                <a:srgbClr val="00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987675" y="2700338"/>
            <a:ext cx="3455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9</a:t>
            </a:r>
            <a:r>
              <a:rPr lang="zh-CN" altLang="zh-CN" sz="32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×</a:t>
            </a:r>
            <a:r>
              <a:rPr lang="en-US" altLang="zh-CN" sz="32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3</a:t>
            </a:r>
            <a:r>
              <a:rPr lang="zh-CN" altLang="zh-CN" sz="32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＝</a:t>
            </a:r>
            <a:r>
              <a:rPr lang="en-US" altLang="zh-CN" sz="32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9</a:t>
            </a:r>
            <a:r>
              <a:rPr lang="zh-CN" altLang="zh-CN" sz="32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×</a:t>
            </a:r>
            <a:r>
              <a:rPr lang="en-US" altLang="zh-CN" sz="32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4</a:t>
            </a:r>
            <a:r>
              <a:rPr lang="zh-CN" altLang="zh-CN" sz="32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○</a:t>
            </a:r>
            <a:r>
              <a:rPr lang="en-US" altLang="zh-CN" sz="32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9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3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ff2cd69fa6159eab-8294fe80da1cdbda-6262beea06bb7a5a529f73ffbdf46a1b">
            <a:hlinkClick r:id="" action="ppaction://noaction">
              <a:snd r:embed="rId3" name="群星-九九歌  - 铃声.wav"/>
            </a:hlinkClick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02920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143000" y="1828800"/>
            <a:ext cx="69342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一九二九不出手；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三九四九冰上走；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五九六九河边插柳；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七九河开，八九雁来；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九九加一九，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耕牛遍地走。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295400" y="914400"/>
            <a:ext cx="594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数</a:t>
            </a:r>
            <a:r>
              <a:rPr lang="zh-CN" altLang="en-US" sz="4400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九</a:t>
            </a:r>
            <a:r>
              <a:rPr lang="zh-CN" altLang="en-US" sz="44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歌</a:t>
            </a:r>
          </a:p>
        </p:txBody>
      </p:sp>
    </p:spTree>
    <p:extLst>
      <p:ext uri="{BB962C8B-B14F-4D97-AF65-F5344CB8AC3E}">
        <p14:creationId xmlns:p14="http://schemas.microsoft.com/office/powerpoint/2010/main" val="5311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52400" y="1143000"/>
            <a:ext cx="89916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000000"/>
                </a:solidFill>
                <a:ea typeface="楷体" pitchFamily="49" charset="-122"/>
              </a:rPr>
              <a:t>   《</a:t>
            </a:r>
            <a:r>
              <a:rPr lang="zh-CN" altLang="en-US" sz="4000">
                <a:solidFill>
                  <a:srgbClr val="000000"/>
                </a:solidFill>
                <a:ea typeface="楷体" pitchFamily="49" charset="-122"/>
              </a:rPr>
              <a:t>西游记</a:t>
            </a:r>
            <a:r>
              <a:rPr lang="en-US" altLang="zh-CN" sz="4000">
                <a:solidFill>
                  <a:srgbClr val="000000"/>
                </a:solidFill>
                <a:ea typeface="楷体" pitchFamily="49" charset="-122"/>
              </a:rPr>
              <a:t>》</a:t>
            </a:r>
            <a:r>
              <a:rPr lang="zh-CN" altLang="en-US" sz="4000">
                <a:solidFill>
                  <a:srgbClr val="000000"/>
                </a:solidFill>
                <a:ea typeface="楷体" pitchFamily="49" charset="-122"/>
              </a:rPr>
              <a:t>中的孙悟空有八九七十二变的本领，在太上老君的炼丹炉里待了七七四十九天，练了一双火眼金睛。他看到妖怪不管三七二十一就挥起金箍棒打了过去。师徒四人经历了九九八十一难</a:t>
            </a:r>
            <a:r>
              <a:rPr lang="zh-CN" altLang="en-US" sz="4000">
                <a:solidFill>
                  <a:srgbClr val="000000"/>
                </a:solidFill>
              </a:rPr>
              <a:t>（</a:t>
            </a:r>
            <a:r>
              <a:rPr lang="en-US" altLang="zh-CN" sz="4000">
                <a:solidFill>
                  <a:srgbClr val="000000"/>
                </a:solidFill>
              </a:rPr>
              <a:t>nàn</a:t>
            </a:r>
            <a:r>
              <a:rPr lang="zh-CN" altLang="en-US" sz="4000">
                <a:solidFill>
                  <a:srgbClr val="000000"/>
                </a:solidFill>
              </a:rPr>
              <a:t>）</a:t>
            </a:r>
            <a:r>
              <a:rPr lang="zh-CN" altLang="en-US" sz="4000">
                <a:solidFill>
                  <a:srgbClr val="000000"/>
                </a:solidFill>
                <a:ea typeface="楷体" pitchFamily="49" charset="-122"/>
              </a:rPr>
              <a:t>，终于取得了真经。</a:t>
            </a:r>
          </a:p>
        </p:txBody>
      </p:sp>
    </p:spTree>
    <p:extLst>
      <p:ext uri="{BB962C8B-B14F-4D97-AF65-F5344CB8AC3E}">
        <p14:creationId xmlns:p14="http://schemas.microsoft.com/office/powerpoint/2010/main" val="27153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ff2cd69fa6159eab-8294fe80da1cdbda-6262beea06bb7a5a529f73ffbdf46a1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02920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524000" y="457200"/>
            <a:ext cx="594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4400" dirty="0" smtClean="0">
                <a:solidFill>
                  <a:srgbClr val="FF0000"/>
                </a:solidFill>
                <a:ea typeface="楷体" pitchFamily="49" charset="-122"/>
              </a:rPr>
              <a:t>数九</a:t>
            </a:r>
            <a:r>
              <a:rPr lang="zh-CN" altLang="en-US" sz="4400" dirty="0">
                <a:solidFill>
                  <a:srgbClr val="FF0000"/>
                </a:solidFill>
                <a:ea typeface="楷体" pitchFamily="49" charset="-122"/>
              </a:rPr>
              <a:t>歌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762000" y="620688"/>
            <a:ext cx="777044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zh-CN" sz="3200" dirty="0" smtClean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32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、“一九”有多少天？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zh-CN" altLang="en-US" sz="3200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32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、当“三九”结束时，一共过了多少天？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zh-CN" altLang="en-US" sz="3200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sz="3200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、九九加一九是多少天呢？</a:t>
            </a:r>
            <a:endParaRPr lang="zh-CN" altLang="en-US" sz="3200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1835696" y="1916832"/>
            <a:ext cx="1163216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9</a:t>
            </a:r>
            <a:r>
              <a:rPr lang="zh-CN" altLang="en-US" sz="3200" dirty="0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天</a:t>
            </a:r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1763688" y="3429000"/>
            <a:ext cx="2895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3×9=27</a:t>
            </a:r>
            <a:r>
              <a:rPr lang="zh-CN" altLang="en-US" sz="3200" dirty="0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（天</a:t>
            </a:r>
            <a:r>
              <a:rPr lang="zh-CN" altLang="en-US" sz="3200" dirty="0" smtClean="0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）</a:t>
            </a:r>
            <a:endParaRPr lang="zh-CN" altLang="en-US" sz="3200" dirty="0">
              <a:solidFill>
                <a:srgbClr val="FF33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1752600" y="4869160"/>
            <a:ext cx="693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9</a:t>
            </a:r>
            <a:r>
              <a:rPr lang="en-US" altLang="zh-CN" sz="3200" dirty="0" smtClean="0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×9=81</a:t>
            </a:r>
            <a:r>
              <a:rPr lang="zh-CN" altLang="en-US" sz="3200" dirty="0" smtClean="0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（天）  </a:t>
            </a:r>
            <a:r>
              <a:rPr lang="en-US" altLang="zh-CN" sz="3200" dirty="0" smtClean="0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81+9=90</a:t>
            </a:r>
            <a:r>
              <a:rPr lang="zh-CN" altLang="en-US" sz="3200" dirty="0" smtClean="0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（天）</a:t>
            </a:r>
            <a:endParaRPr lang="zh-CN" altLang="en-US" sz="3200" dirty="0">
              <a:solidFill>
                <a:srgbClr val="FF3300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496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4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/>
      <p:bldP spid="104454" grpId="0"/>
      <p:bldP spid="1044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4"/>
          <p:cNvSpPr>
            <a:spLocks noChangeArrowheads="1" noChangeShapeType="1" noTextEdit="1"/>
          </p:cNvSpPr>
          <p:nvPr/>
        </p:nvSpPr>
        <p:spPr bwMode="auto">
          <a:xfrm>
            <a:off x="990600" y="1219200"/>
            <a:ext cx="3810000" cy="76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宋体"/>
              </a:rPr>
              <a:t>你知道吗？</a:t>
            </a:r>
          </a:p>
        </p:txBody>
      </p:sp>
      <p:pic>
        <p:nvPicPr>
          <p:cNvPr id="17411" name="Picture 5" descr="201395111122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9800"/>
            <a:ext cx="7992888" cy="21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38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侧圆角矩形 1"/>
          <p:cNvSpPr/>
          <p:nvPr/>
        </p:nvSpPr>
        <p:spPr>
          <a:xfrm>
            <a:off x="425450" y="835025"/>
            <a:ext cx="2000250" cy="515938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课堂小结</a:t>
            </a:r>
          </a:p>
        </p:txBody>
      </p:sp>
      <p:cxnSp>
        <p:nvCxnSpPr>
          <p:cNvPr id="3" name="直线连接符 21"/>
          <p:cNvCxnSpPr/>
          <p:nvPr/>
        </p:nvCxnSpPr>
        <p:spPr>
          <a:xfrm flipV="1">
            <a:off x="395288" y="1484313"/>
            <a:ext cx="2071687" cy="6350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12775" y="2878138"/>
            <a:ext cx="2663825" cy="595312"/>
            <a:chOff x="340" y="1434"/>
            <a:chExt cx="1678" cy="375"/>
          </a:xfrm>
        </p:grpSpPr>
        <p:sp>
          <p:nvSpPr>
            <p:cNvPr id="24580" name="AutoShape 27"/>
            <p:cNvSpPr>
              <a:spLocks noChangeArrowheads="1"/>
            </p:cNvSpPr>
            <p:nvPr/>
          </p:nvSpPr>
          <p:spPr bwMode="auto">
            <a:xfrm>
              <a:off x="340" y="1434"/>
              <a:ext cx="1542" cy="375"/>
            </a:xfrm>
            <a:prstGeom prst="wedgeRoundRectCallout">
              <a:avLst>
                <a:gd name="adj1" fmla="val 60134"/>
                <a:gd name="adj2" fmla="val -15782"/>
                <a:gd name="adj3" fmla="val 16667"/>
              </a:avLst>
            </a:prstGeom>
            <a:solidFill>
              <a:srgbClr val="FFFFFF"/>
            </a:solidFill>
            <a:ln w="19050">
              <a:solidFill>
                <a:srgbClr val="3399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en-US" sz="2000">
                <a:solidFill>
                  <a:srgbClr val="1C1C1C"/>
                </a:solidFill>
                <a:latin typeface="楷体_GB2312" pitchFamily="49" charset="-122"/>
                <a:ea typeface="楷体_GB2312" pitchFamily="49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en-US" altLang="zh-CN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4581" name="Rectangle 13"/>
            <p:cNvSpPr>
              <a:spLocks noChangeArrowheads="1"/>
            </p:cNvSpPr>
            <p:nvPr/>
          </p:nvSpPr>
          <p:spPr bwMode="auto">
            <a:xfrm>
              <a:off x="431" y="1444"/>
              <a:ext cx="1587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400" b="1" dirty="0">
                  <a:solidFill>
                    <a:prstClr val="black"/>
                  </a:solidFill>
                  <a:latin typeface="楷体_GB2312" pitchFamily="49" charset="-122"/>
                  <a:ea typeface="华文新魏" pitchFamily="2" charset="-122"/>
                </a:rPr>
                <a:t>9</a:t>
              </a:r>
              <a:r>
                <a:rPr lang="zh-CN" altLang="en-US" sz="2400" b="1" dirty="0">
                  <a:solidFill>
                    <a:prstClr val="black"/>
                  </a:solidFill>
                  <a:latin typeface="楷体_GB2312" pitchFamily="49" charset="-122"/>
                  <a:ea typeface="华文新魏" pitchFamily="2" charset="-122"/>
                </a:rPr>
                <a:t>的乘法口诀。</a:t>
              </a:r>
              <a:endParaRPr lang="zh-CN" altLang="en-US" sz="2400" dirty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</p:grpSp>
      <p:grpSp>
        <p:nvGrpSpPr>
          <p:cNvPr id="9" name="Group 21"/>
          <p:cNvGrpSpPr>
            <a:grpSpLocks/>
          </p:cNvGrpSpPr>
          <p:nvPr/>
        </p:nvGrpSpPr>
        <p:grpSpPr bwMode="auto">
          <a:xfrm>
            <a:off x="5940425" y="2500313"/>
            <a:ext cx="2736850" cy="1008062"/>
            <a:chOff x="3946" y="1434"/>
            <a:chExt cx="1772" cy="635"/>
          </a:xfrm>
        </p:grpSpPr>
        <p:sp>
          <p:nvSpPr>
            <p:cNvPr id="24583" name="AutoShape 27"/>
            <p:cNvSpPr>
              <a:spLocks noChangeArrowheads="1"/>
            </p:cNvSpPr>
            <p:nvPr/>
          </p:nvSpPr>
          <p:spPr bwMode="auto">
            <a:xfrm>
              <a:off x="3946" y="1434"/>
              <a:ext cx="1701" cy="635"/>
            </a:xfrm>
            <a:prstGeom prst="wedgeRoundRectCallout">
              <a:avLst>
                <a:gd name="adj1" fmla="val -60903"/>
                <a:gd name="adj2" fmla="val 11468"/>
                <a:gd name="adj3" fmla="val 16667"/>
              </a:avLst>
            </a:prstGeom>
            <a:solidFill>
              <a:srgbClr val="FFFFFF"/>
            </a:solidFill>
            <a:ln w="19050">
              <a:solidFill>
                <a:srgbClr val="3399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 sz="2000">
                <a:solidFill>
                  <a:prstClr val="black"/>
                </a:solidFill>
                <a:latin typeface="楷体_GB2312" pitchFamily="49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4584" name="Rectangle 17"/>
            <p:cNvSpPr>
              <a:spLocks noChangeArrowheads="1"/>
            </p:cNvSpPr>
            <p:nvPr/>
          </p:nvSpPr>
          <p:spPr bwMode="auto">
            <a:xfrm>
              <a:off x="3946" y="1524"/>
              <a:ext cx="177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zh-CN" sz="2400" b="1" dirty="0">
                  <a:solidFill>
                    <a:prstClr val="black"/>
                  </a:solidFill>
                  <a:latin typeface="楷体_GB2312" pitchFamily="49" charset="-122"/>
                  <a:ea typeface="华文新魏" pitchFamily="2" charset="-122"/>
                </a:rPr>
                <a:t>你又有了什么新的收获？</a:t>
              </a:r>
              <a:endParaRPr lang="zh-CN" altLang="en-US" sz="2400" dirty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</p:grpSp>
      <p:grpSp>
        <p:nvGrpSpPr>
          <p:cNvPr id="24585" name="Group 23"/>
          <p:cNvGrpSpPr>
            <a:grpSpLocks/>
          </p:cNvGrpSpPr>
          <p:nvPr/>
        </p:nvGrpSpPr>
        <p:grpSpPr bwMode="auto">
          <a:xfrm>
            <a:off x="3276600" y="2644775"/>
            <a:ext cx="2447925" cy="1871663"/>
            <a:chOff x="1973" y="1156"/>
            <a:chExt cx="1950" cy="1406"/>
          </a:xfrm>
        </p:grpSpPr>
        <p:pic>
          <p:nvPicPr>
            <p:cNvPr id="24586" name="Picture 10" descr="76副本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" y="1156"/>
              <a:ext cx="1031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7" name="Picture 22" descr="95副本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1253"/>
              <a:ext cx="1024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4980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文本框 55297"/>
          <p:cNvSpPr txBox="1">
            <a:spLocks noChangeArrowheads="1"/>
          </p:cNvSpPr>
          <p:nvPr/>
        </p:nvSpPr>
        <p:spPr bwMode="auto">
          <a:xfrm>
            <a:off x="2915816" y="950491"/>
            <a:ext cx="335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</a:rPr>
              <a:t>我们的发现</a:t>
            </a:r>
            <a:endParaRPr lang="zh-CN" altLang="en-US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5602" name="文本框 55298"/>
          <p:cNvSpPr txBox="1">
            <a:spLocks noChangeArrowheads="1"/>
          </p:cNvSpPr>
          <p:nvPr/>
        </p:nvSpPr>
        <p:spPr bwMode="auto">
          <a:xfrm>
            <a:off x="179388" y="1988840"/>
            <a:ext cx="914514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9</a:t>
            </a:r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的乘法口诀有</a:t>
            </a:r>
            <a:r>
              <a:rPr lang="en-US" altLang="zh-CN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9</a:t>
            </a:r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句。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、每相邻两句口诀的得数相差</a:t>
            </a:r>
            <a:r>
              <a:rPr lang="en-US" altLang="zh-CN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9</a:t>
            </a:r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lang="en-US" altLang="zh-CN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3600" b="1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、几个</a:t>
            </a:r>
            <a:r>
              <a:rPr lang="en-US" altLang="zh-CN" sz="3600" b="1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9</a:t>
            </a:r>
            <a:r>
              <a:rPr lang="zh-CN" altLang="en-US" sz="3600" b="1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就是比几十少几。</a:t>
            </a:r>
            <a:endParaRPr lang="zh-CN" altLang="en-US" sz="36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lang="en-US" altLang="zh-CN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、积的十位数字与个位数字的和都是</a:t>
            </a:r>
            <a:r>
              <a:rPr lang="en-US" altLang="zh-CN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9</a:t>
            </a:r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8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  </a:t>
            </a:r>
            <a:endParaRPr lang="zh-CN" alt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0581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reeform 93"/>
          <p:cNvSpPr>
            <a:spLocks noChangeArrowheads="1"/>
          </p:cNvSpPr>
          <p:nvPr/>
        </p:nvSpPr>
        <p:spPr bwMode="auto">
          <a:xfrm>
            <a:off x="3430588" y="2671763"/>
            <a:ext cx="2592387" cy="412750"/>
          </a:xfrm>
          <a:custGeom>
            <a:avLst/>
            <a:gdLst>
              <a:gd name="T0" fmla="*/ 1633 w 1638"/>
              <a:gd name="T1" fmla="*/ 0 h 289"/>
              <a:gd name="T2" fmla="*/ 0 w 1638"/>
              <a:gd name="T3" fmla="*/ 66 h 289"/>
              <a:gd name="T4" fmla="*/ 0 w 1638"/>
              <a:gd name="T5" fmla="*/ 289 h 289"/>
              <a:gd name="T6" fmla="*/ 1638 w 1638"/>
              <a:gd name="T7" fmla="*/ 213 h 289"/>
              <a:gd name="T8" fmla="*/ 1633 w 1638"/>
              <a:gd name="T9" fmla="*/ 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8" h="289">
                <a:moveTo>
                  <a:pt x="1633" y="0"/>
                </a:moveTo>
                <a:lnTo>
                  <a:pt x="0" y="66"/>
                </a:lnTo>
                <a:lnTo>
                  <a:pt x="0" y="289"/>
                </a:lnTo>
                <a:lnTo>
                  <a:pt x="1638" y="213"/>
                </a:lnTo>
                <a:lnTo>
                  <a:pt x="1633" y="0"/>
                </a:lnTo>
                <a:close/>
              </a:path>
            </a:pathLst>
          </a:custGeom>
          <a:solidFill>
            <a:srgbClr val="005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26" name="Freeform 94"/>
          <p:cNvSpPr>
            <a:spLocks noChangeArrowheads="1"/>
          </p:cNvSpPr>
          <p:nvPr/>
        </p:nvSpPr>
        <p:spPr bwMode="auto">
          <a:xfrm>
            <a:off x="3430588" y="2671763"/>
            <a:ext cx="2600325" cy="412750"/>
          </a:xfrm>
          <a:custGeom>
            <a:avLst/>
            <a:gdLst>
              <a:gd name="T0" fmla="*/ 1633 w 1638"/>
              <a:gd name="T1" fmla="*/ 0 h 289"/>
              <a:gd name="T2" fmla="*/ 0 w 1638"/>
              <a:gd name="T3" fmla="*/ 66 h 289"/>
              <a:gd name="T4" fmla="*/ 0 w 1638"/>
              <a:gd name="T5" fmla="*/ 289 h 289"/>
              <a:gd name="T6" fmla="*/ 1638 w 1638"/>
              <a:gd name="T7" fmla="*/ 213 h 289"/>
              <a:gd name="T8" fmla="*/ 1633 w 1638"/>
              <a:gd name="T9" fmla="*/ 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8" h="289">
                <a:moveTo>
                  <a:pt x="1633" y="0"/>
                </a:moveTo>
                <a:lnTo>
                  <a:pt x="0" y="66"/>
                </a:lnTo>
                <a:lnTo>
                  <a:pt x="0" y="289"/>
                </a:lnTo>
                <a:lnTo>
                  <a:pt x="1638" y="213"/>
                </a:lnTo>
                <a:lnTo>
                  <a:pt x="163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27" name="Freeform 95"/>
          <p:cNvSpPr>
            <a:spLocks noChangeArrowheads="1"/>
          </p:cNvSpPr>
          <p:nvPr/>
        </p:nvSpPr>
        <p:spPr bwMode="auto">
          <a:xfrm>
            <a:off x="2835275" y="3765550"/>
            <a:ext cx="2359025" cy="406400"/>
          </a:xfrm>
          <a:custGeom>
            <a:avLst/>
            <a:gdLst>
              <a:gd name="T0" fmla="*/ 1486 w 1486"/>
              <a:gd name="T1" fmla="*/ 0 h 284"/>
              <a:gd name="T2" fmla="*/ 0 w 1486"/>
              <a:gd name="T3" fmla="*/ 61 h 284"/>
              <a:gd name="T4" fmla="*/ 5 w 1486"/>
              <a:gd name="T5" fmla="*/ 284 h 284"/>
              <a:gd name="T6" fmla="*/ 1486 w 1486"/>
              <a:gd name="T7" fmla="*/ 213 h 284"/>
              <a:gd name="T8" fmla="*/ 1486 w 1486"/>
              <a:gd name="T9" fmla="*/ 0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6" h="284">
                <a:moveTo>
                  <a:pt x="1486" y="0"/>
                </a:moveTo>
                <a:lnTo>
                  <a:pt x="0" y="61"/>
                </a:lnTo>
                <a:lnTo>
                  <a:pt x="5" y="284"/>
                </a:lnTo>
                <a:lnTo>
                  <a:pt x="1486" y="213"/>
                </a:lnTo>
                <a:lnTo>
                  <a:pt x="1486" y="0"/>
                </a:lnTo>
                <a:close/>
              </a:path>
            </a:pathLst>
          </a:custGeom>
          <a:solidFill>
            <a:srgbClr val="005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28" name="Freeform 96"/>
          <p:cNvSpPr>
            <a:spLocks noChangeArrowheads="1"/>
          </p:cNvSpPr>
          <p:nvPr/>
        </p:nvSpPr>
        <p:spPr bwMode="auto">
          <a:xfrm>
            <a:off x="2825750" y="3765550"/>
            <a:ext cx="2359025" cy="406400"/>
          </a:xfrm>
          <a:custGeom>
            <a:avLst/>
            <a:gdLst>
              <a:gd name="T0" fmla="*/ 1486 w 1486"/>
              <a:gd name="T1" fmla="*/ 0 h 284"/>
              <a:gd name="T2" fmla="*/ 0 w 1486"/>
              <a:gd name="T3" fmla="*/ 61 h 284"/>
              <a:gd name="T4" fmla="*/ 5 w 1486"/>
              <a:gd name="T5" fmla="*/ 284 h 284"/>
              <a:gd name="T6" fmla="*/ 1486 w 1486"/>
              <a:gd name="T7" fmla="*/ 213 h 284"/>
              <a:gd name="T8" fmla="*/ 1486 w 1486"/>
              <a:gd name="T9" fmla="*/ 0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6" h="284">
                <a:moveTo>
                  <a:pt x="1486" y="0"/>
                </a:moveTo>
                <a:lnTo>
                  <a:pt x="0" y="61"/>
                </a:lnTo>
                <a:lnTo>
                  <a:pt x="5" y="284"/>
                </a:lnTo>
                <a:lnTo>
                  <a:pt x="1486" y="213"/>
                </a:lnTo>
                <a:lnTo>
                  <a:pt x="148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29" name="Freeform 97"/>
          <p:cNvSpPr>
            <a:spLocks noChangeArrowheads="1"/>
          </p:cNvSpPr>
          <p:nvPr/>
        </p:nvSpPr>
        <p:spPr bwMode="auto">
          <a:xfrm>
            <a:off x="3443288" y="4584700"/>
            <a:ext cx="1481137" cy="573088"/>
          </a:xfrm>
          <a:custGeom>
            <a:avLst/>
            <a:gdLst>
              <a:gd name="T0" fmla="*/ 436 w 933"/>
              <a:gd name="T1" fmla="*/ 0 h 401"/>
              <a:gd name="T2" fmla="*/ 933 w 933"/>
              <a:gd name="T3" fmla="*/ 112 h 401"/>
              <a:gd name="T4" fmla="*/ 750 w 933"/>
              <a:gd name="T5" fmla="*/ 218 h 401"/>
              <a:gd name="T6" fmla="*/ 831 w 933"/>
              <a:gd name="T7" fmla="*/ 401 h 401"/>
              <a:gd name="T8" fmla="*/ 0 w 933"/>
              <a:gd name="T9" fmla="*/ 203 h 401"/>
              <a:gd name="T10" fmla="*/ 436 w 933"/>
              <a:gd name="T11" fmla="*/ 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33" h="401">
                <a:moveTo>
                  <a:pt x="436" y="0"/>
                </a:moveTo>
                <a:lnTo>
                  <a:pt x="933" y="112"/>
                </a:lnTo>
                <a:lnTo>
                  <a:pt x="750" y="218"/>
                </a:lnTo>
                <a:lnTo>
                  <a:pt x="831" y="401"/>
                </a:lnTo>
                <a:lnTo>
                  <a:pt x="0" y="203"/>
                </a:lnTo>
                <a:lnTo>
                  <a:pt x="436" y="0"/>
                </a:lnTo>
                <a:close/>
              </a:path>
            </a:pathLst>
          </a:custGeom>
          <a:solidFill>
            <a:srgbClr val="005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30" name="Freeform 98"/>
          <p:cNvSpPr>
            <a:spLocks noChangeArrowheads="1"/>
          </p:cNvSpPr>
          <p:nvPr/>
        </p:nvSpPr>
        <p:spPr bwMode="auto">
          <a:xfrm>
            <a:off x="3430588" y="4584700"/>
            <a:ext cx="1481137" cy="573088"/>
          </a:xfrm>
          <a:custGeom>
            <a:avLst/>
            <a:gdLst>
              <a:gd name="T0" fmla="*/ 436 w 933"/>
              <a:gd name="T1" fmla="*/ 0 h 401"/>
              <a:gd name="T2" fmla="*/ 933 w 933"/>
              <a:gd name="T3" fmla="*/ 112 h 401"/>
              <a:gd name="T4" fmla="*/ 750 w 933"/>
              <a:gd name="T5" fmla="*/ 218 h 401"/>
              <a:gd name="T6" fmla="*/ 831 w 933"/>
              <a:gd name="T7" fmla="*/ 401 h 401"/>
              <a:gd name="T8" fmla="*/ 0 w 933"/>
              <a:gd name="T9" fmla="*/ 203 h 401"/>
              <a:gd name="T10" fmla="*/ 436 w 933"/>
              <a:gd name="T11" fmla="*/ 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33" h="401">
                <a:moveTo>
                  <a:pt x="436" y="0"/>
                </a:moveTo>
                <a:lnTo>
                  <a:pt x="933" y="112"/>
                </a:lnTo>
                <a:lnTo>
                  <a:pt x="750" y="218"/>
                </a:lnTo>
                <a:lnTo>
                  <a:pt x="831" y="401"/>
                </a:lnTo>
                <a:lnTo>
                  <a:pt x="0" y="203"/>
                </a:lnTo>
                <a:lnTo>
                  <a:pt x="43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31" name="Freeform 100"/>
          <p:cNvSpPr>
            <a:spLocks noChangeArrowheads="1"/>
          </p:cNvSpPr>
          <p:nvPr/>
        </p:nvSpPr>
        <p:spPr bwMode="auto">
          <a:xfrm>
            <a:off x="2825750" y="2671763"/>
            <a:ext cx="3205163" cy="1500187"/>
          </a:xfrm>
          <a:custGeom>
            <a:avLst/>
            <a:gdLst>
              <a:gd name="T0" fmla="*/ 2014 w 2019"/>
              <a:gd name="T1" fmla="*/ 0 h 1050"/>
              <a:gd name="T2" fmla="*/ 0 w 2019"/>
              <a:gd name="T3" fmla="*/ 594 h 1050"/>
              <a:gd name="T4" fmla="*/ 5 w 2019"/>
              <a:gd name="T5" fmla="*/ 1050 h 1050"/>
              <a:gd name="T6" fmla="*/ 2019 w 2019"/>
              <a:gd name="T7" fmla="*/ 457 h 1050"/>
              <a:gd name="T8" fmla="*/ 2014 w 2019"/>
              <a:gd name="T9" fmla="*/ 0 h 1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9" h="1050">
                <a:moveTo>
                  <a:pt x="2014" y="0"/>
                </a:moveTo>
                <a:lnTo>
                  <a:pt x="0" y="594"/>
                </a:lnTo>
                <a:lnTo>
                  <a:pt x="5" y="1050"/>
                </a:lnTo>
                <a:lnTo>
                  <a:pt x="2019" y="457"/>
                </a:lnTo>
                <a:lnTo>
                  <a:pt x="2014" y="0"/>
                </a:lnTo>
              </a:path>
            </a:pathLst>
          </a:custGeom>
          <a:solidFill>
            <a:srgbClr val="5790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32" name="Freeform 102"/>
          <p:cNvSpPr>
            <a:spLocks noChangeArrowheads="1"/>
          </p:cNvSpPr>
          <p:nvPr/>
        </p:nvSpPr>
        <p:spPr bwMode="auto">
          <a:xfrm>
            <a:off x="2825750" y="2671763"/>
            <a:ext cx="3197225" cy="942975"/>
          </a:xfrm>
          <a:custGeom>
            <a:avLst/>
            <a:gdLst>
              <a:gd name="T0" fmla="*/ 2014 w 2014"/>
              <a:gd name="T1" fmla="*/ 0 h 660"/>
              <a:gd name="T2" fmla="*/ 2014 w 2014"/>
              <a:gd name="T3" fmla="*/ 0 h 660"/>
              <a:gd name="T4" fmla="*/ 1162 w 2014"/>
              <a:gd name="T5" fmla="*/ 254 h 660"/>
              <a:gd name="T6" fmla="*/ 0 w 2014"/>
              <a:gd name="T7" fmla="*/ 594 h 660"/>
              <a:gd name="T8" fmla="*/ 0 w 2014"/>
              <a:gd name="T9" fmla="*/ 660 h 660"/>
              <a:gd name="T10" fmla="*/ 2014 w 2014"/>
              <a:gd name="T11" fmla="*/ 76 h 660"/>
              <a:gd name="T12" fmla="*/ 2014 w 2014"/>
              <a:gd name="T13" fmla="*/ 0 h 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4" h="660">
                <a:moveTo>
                  <a:pt x="2014" y="0"/>
                </a:moveTo>
                <a:lnTo>
                  <a:pt x="2014" y="0"/>
                </a:lnTo>
                <a:lnTo>
                  <a:pt x="1162" y="254"/>
                </a:lnTo>
                <a:lnTo>
                  <a:pt x="0" y="594"/>
                </a:lnTo>
                <a:lnTo>
                  <a:pt x="0" y="660"/>
                </a:lnTo>
                <a:lnTo>
                  <a:pt x="2014" y="76"/>
                </a:lnTo>
                <a:lnTo>
                  <a:pt x="201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33" name="Freeform 104"/>
          <p:cNvSpPr>
            <a:spLocks noChangeArrowheads="1"/>
          </p:cNvSpPr>
          <p:nvPr/>
        </p:nvSpPr>
        <p:spPr bwMode="auto">
          <a:xfrm>
            <a:off x="2825750" y="3230563"/>
            <a:ext cx="3205163" cy="941387"/>
          </a:xfrm>
          <a:custGeom>
            <a:avLst/>
            <a:gdLst>
              <a:gd name="T0" fmla="*/ 2019 w 2019"/>
              <a:gd name="T1" fmla="*/ 0 h 659"/>
              <a:gd name="T2" fmla="*/ 0 w 2019"/>
              <a:gd name="T3" fmla="*/ 598 h 659"/>
              <a:gd name="T4" fmla="*/ 5 w 2019"/>
              <a:gd name="T5" fmla="*/ 659 h 659"/>
              <a:gd name="T6" fmla="*/ 2019 w 2019"/>
              <a:gd name="T7" fmla="*/ 66 h 659"/>
              <a:gd name="T8" fmla="*/ 2019 w 2019"/>
              <a:gd name="T9" fmla="*/ 0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9" h="659">
                <a:moveTo>
                  <a:pt x="2019" y="0"/>
                </a:moveTo>
                <a:lnTo>
                  <a:pt x="0" y="598"/>
                </a:lnTo>
                <a:lnTo>
                  <a:pt x="5" y="659"/>
                </a:lnTo>
                <a:lnTo>
                  <a:pt x="2019" y="66"/>
                </a:lnTo>
                <a:lnTo>
                  <a:pt x="201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34" name="Freeform 105"/>
          <p:cNvSpPr>
            <a:spLocks noChangeArrowheads="1"/>
          </p:cNvSpPr>
          <p:nvPr/>
        </p:nvSpPr>
        <p:spPr bwMode="auto">
          <a:xfrm>
            <a:off x="2762250" y="3359150"/>
            <a:ext cx="31750" cy="160338"/>
          </a:xfrm>
          <a:custGeom>
            <a:avLst/>
            <a:gdLst>
              <a:gd name="T0" fmla="*/ 0 w 20"/>
              <a:gd name="T1" fmla="*/ 112 h 112"/>
              <a:gd name="T2" fmla="*/ 10 w 20"/>
              <a:gd name="T3" fmla="*/ 0 h 112"/>
              <a:gd name="T4" fmla="*/ 20 w 20"/>
              <a:gd name="T5" fmla="*/ 0 h 112"/>
              <a:gd name="T6" fmla="*/ 10 w 20"/>
              <a:gd name="T7" fmla="*/ 112 h 112"/>
              <a:gd name="T8" fmla="*/ 0 w 20"/>
              <a:gd name="T9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112">
                <a:moveTo>
                  <a:pt x="0" y="112"/>
                </a:moveTo>
                <a:lnTo>
                  <a:pt x="10" y="0"/>
                </a:lnTo>
                <a:lnTo>
                  <a:pt x="20" y="0"/>
                </a:lnTo>
                <a:lnTo>
                  <a:pt x="10" y="112"/>
                </a:lnTo>
                <a:lnTo>
                  <a:pt x="0" y="112"/>
                </a:lnTo>
                <a:close/>
              </a:path>
            </a:pathLst>
          </a:custGeom>
          <a:solidFill>
            <a:srgbClr val="7D4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35" name="Freeform 106"/>
          <p:cNvSpPr>
            <a:spLocks noEditPoints="1" noChangeArrowheads="1"/>
          </p:cNvSpPr>
          <p:nvPr/>
        </p:nvSpPr>
        <p:spPr bwMode="auto">
          <a:xfrm>
            <a:off x="2857500" y="3344863"/>
            <a:ext cx="73025" cy="158750"/>
          </a:xfrm>
          <a:custGeom>
            <a:avLst/>
            <a:gdLst>
              <a:gd name="T0" fmla="*/ 16 w 46"/>
              <a:gd name="T1" fmla="*/ 101 h 111"/>
              <a:gd name="T2" fmla="*/ 0 w 46"/>
              <a:gd name="T3" fmla="*/ 0 h 111"/>
              <a:gd name="T4" fmla="*/ 11 w 46"/>
              <a:gd name="T5" fmla="*/ 0 h 111"/>
              <a:gd name="T6" fmla="*/ 26 w 46"/>
              <a:gd name="T7" fmla="*/ 96 h 111"/>
              <a:gd name="T8" fmla="*/ 46 w 46"/>
              <a:gd name="T9" fmla="*/ 101 h 111"/>
              <a:gd name="T10" fmla="*/ 46 w 46"/>
              <a:gd name="T11" fmla="*/ 111 h 111"/>
              <a:gd name="T12" fmla="*/ 16 w 46"/>
              <a:gd name="T13" fmla="*/ 101 h 111"/>
              <a:gd name="T14" fmla="*/ 0 w 46"/>
              <a:gd name="T15" fmla="*/ 0 h 111"/>
              <a:gd name="T16" fmla="*/ 0 w 46"/>
              <a:gd name="T17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" h="111">
                <a:moveTo>
                  <a:pt x="16" y="101"/>
                </a:moveTo>
                <a:lnTo>
                  <a:pt x="0" y="0"/>
                </a:lnTo>
                <a:lnTo>
                  <a:pt x="11" y="0"/>
                </a:lnTo>
                <a:lnTo>
                  <a:pt x="26" y="96"/>
                </a:lnTo>
                <a:lnTo>
                  <a:pt x="46" y="101"/>
                </a:lnTo>
                <a:lnTo>
                  <a:pt x="46" y="111"/>
                </a:lnTo>
                <a:lnTo>
                  <a:pt x="16" y="101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7D4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36" name="Freeform 107"/>
          <p:cNvSpPr>
            <a:spLocks noChangeArrowheads="1"/>
          </p:cNvSpPr>
          <p:nvPr/>
        </p:nvSpPr>
        <p:spPr bwMode="auto">
          <a:xfrm>
            <a:off x="2770188" y="3503613"/>
            <a:ext cx="47625" cy="44450"/>
          </a:xfrm>
          <a:custGeom>
            <a:avLst/>
            <a:gdLst>
              <a:gd name="T0" fmla="*/ 0 w 30"/>
              <a:gd name="T1" fmla="*/ 11 h 31"/>
              <a:gd name="T2" fmla="*/ 5 w 30"/>
              <a:gd name="T3" fmla="*/ 0 h 31"/>
              <a:gd name="T4" fmla="*/ 30 w 30"/>
              <a:gd name="T5" fmla="*/ 21 h 31"/>
              <a:gd name="T6" fmla="*/ 20 w 30"/>
              <a:gd name="T7" fmla="*/ 31 h 31"/>
              <a:gd name="T8" fmla="*/ 0 w 30"/>
              <a:gd name="T9" fmla="*/ 1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31">
                <a:moveTo>
                  <a:pt x="0" y="11"/>
                </a:moveTo>
                <a:lnTo>
                  <a:pt x="5" y="0"/>
                </a:lnTo>
                <a:lnTo>
                  <a:pt x="30" y="21"/>
                </a:lnTo>
                <a:lnTo>
                  <a:pt x="20" y="31"/>
                </a:lnTo>
                <a:lnTo>
                  <a:pt x="0" y="11"/>
                </a:lnTo>
                <a:close/>
              </a:path>
            </a:pathLst>
          </a:custGeom>
          <a:solidFill>
            <a:srgbClr val="7D4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37" name="任意多边形 38"/>
          <p:cNvSpPr>
            <a:spLocks noChangeArrowheads="1"/>
          </p:cNvSpPr>
          <p:nvPr/>
        </p:nvSpPr>
        <p:spPr bwMode="auto">
          <a:xfrm>
            <a:off x="2347913" y="2887663"/>
            <a:ext cx="754062" cy="490537"/>
          </a:xfrm>
          <a:custGeom>
            <a:avLst/>
            <a:gdLst>
              <a:gd name="T0" fmla="*/ 570635 w 753252"/>
              <a:gd name="T1" fmla="*/ 682 h 544174"/>
              <a:gd name="T2" fmla="*/ 670422 w 753252"/>
              <a:gd name="T3" fmla="*/ 40937 h 544174"/>
              <a:gd name="T4" fmla="*/ 710639 w 753252"/>
              <a:gd name="T5" fmla="*/ 16784 h 544174"/>
              <a:gd name="T6" fmla="*/ 710639 w 753252"/>
              <a:gd name="T7" fmla="*/ 81191 h 544174"/>
              <a:gd name="T8" fmla="*/ 115432 w 753252"/>
              <a:gd name="T9" fmla="*/ 467635 h 544174"/>
              <a:gd name="T10" fmla="*/ 119687 w 753252"/>
              <a:gd name="T11" fmla="*/ 466730 h 544174"/>
              <a:gd name="T12" fmla="*/ 104790 w 753252"/>
              <a:gd name="T13" fmla="*/ 459986 h 544174"/>
              <a:gd name="T14" fmla="*/ 42840 w 753252"/>
              <a:gd name="T15" fmla="*/ 452024 h 544174"/>
              <a:gd name="T16" fmla="*/ 2792 w 753252"/>
              <a:gd name="T17" fmla="*/ 379225 h 544174"/>
              <a:gd name="T18" fmla="*/ 82889 w 753252"/>
              <a:gd name="T19" fmla="*/ 371137 h 544174"/>
              <a:gd name="T20" fmla="*/ 122937 w 753252"/>
              <a:gd name="T21" fmla="*/ 306427 h 544174"/>
              <a:gd name="T22" fmla="*/ 154976 w 753252"/>
              <a:gd name="T23" fmla="*/ 379225 h 544174"/>
              <a:gd name="T24" fmla="*/ 138956 w 753252"/>
              <a:gd name="T25" fmla="*/ 423713 h 544174"/>
              <a:gd name="T26" fmla="*/ 123781 w 753252"/>
              <a:gd name="T27" fmla="*/ 465859 h 544174"/>
              <a:gd name="T28" fmla="*/ 125486 w 753252"/>
              <a:gd name="T29" fmla="*/ 465496 h 544174"/>
              <a:gd name="T30" fmla="*/ 364775 w 753252"/>
              <a:gd name="T31" fmla="*/ 218056 h 544174"/>
              <a:gd name="T32" fmla="*/ 570635 w 753252"/>
              <a:gd name="T33" fmla="*/ 682 h 544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53252" h="544174">
                <a:moveTo>
                  <a:pt x="570635" y="682"/>
                </a:moveTo>
                <a:cubicBezTo>
                  <a:pt x="604065" y="3701"/>
                  <a:pt x="638249" y="16784"/>
                  <a:pt x="670422" y="40937"/>
                </a:cubicBezTo>
                <a:cubicBezTo>
                  <a:pt x="678465" y="32886"/>
                  <a:pt x="694552" y="24835"/>
                  <a:pt x="710639" y="16784"/>
                </a:cubicBezTo>
                <a:cubicBezTo>
                  <a:pt x="710639" y="32886"/>
                  <a:pt x="710639" y="57038"/>
                  <a:pt x="710639" y="81191"/>
                </a:cubicBezTo>
                <a:cubicBezTo>
                  <a:pt x="839332" y="234158"/>
                  <a:pt x="686509" y="733314"/>
                  <a:pt x="115432" y="467635"/>
                </a:cubicBezTo>
                <a:lnTo>
                  <a:pt x="119687" y="466730"/>
                </a:lnTo>
                <a:lnTo>
                  <a:pt x="104790" y="459986"/>
                </a:lnTo>
                <a:cubicBezTo>
                  <a:pt x="86393" y="455057"/>
                  <a:pt x="66869" y="458090"/>
                  <a:pt x="42840" y="452024"/>
                </a:cubicBezTo>
                <a:cubicBezTo>
                  <a:pt x="2792" y="443935"/>
                  <a:pt x="-5218" y="403491"/>
                  <a:pt x="2792" y="379225"/>
                </a:cubicBezTo>
                <a:cubicBezTo>
                  <a:pt x="18811" y="346870"/>
                  <a:pt x="58860" y="338782"/>
                  <a:pt x="82889" y="371137"/>
                </a:cubicBezTo>
                <a:cubicBezTo>
                  <a:pt x="66869" y="338782"/>
                  <a:pt x="90898" y="298338"/>
                  <a:pt x="122937" y="306427"/>
                </a:cubicBezTo>
                <a:cubicBezTo>
                  <a:pt x="146966" y="306427"/>
                  <a:pt x="170995" y="338782"/>
                  <a:pt x="154976" y="379225"/>
                </a:cubicBezTo>
                <a:cubicBezTo>
                  <a:pt x="150971" y="395403"/>
                  <a:pt x="144964" y="409558"/>
                  <a:pt x="138956" y="423713"/>
                </a:cubicBezTo>
                <a:lnTo>
                  <a:pt x="123781" y="465859"/>
                </a:lnTo>
                <a:lnTo>
                  <a:pt x="125486" y="465496"/>
                </a:lnTo>
                <a:cubicBezTo>
                  <a:pt x="170353" y="454929"/>
                  <a:pt x="350700" y="401215"/>
                  <a:pt x="364775" y="218056"/>
                </a:cubicBezTo>
                <a:cubicBezTo>
                  <a:pt x="376840" y="73140"/>
                  <a:pt x="470344" y="-8375"/>
                  <a:pt x="570635" y="682"/>
                </a:cubicBezTo>
                <a:close/>
              </a:path>
            </a:pathLst>
          </a:custGeom>
          <a:solidFill>
            <a:srgbClr val="FFC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38" name="Freeform 110"/>
          <p:cNvSpPr>
            <a:spLocks noChangeArrowheads="1"/>
          </p:cNvSpPr>
          <p:nvPr/>
        </p:nvSpPr>
        <p:spPr bwMode="auto">
          <a:xfrm>
            <a:off x="2865438" y="2960688"/>
            <a:ext cx="88900" cy="66675"/>
          </a:xfrm>
          <a:custGeom>
            <a:avLst/>
            <a:gdLst>
              <a:gd name="T0" fmla="*/ 0 w 11"/>
              <a:gd name="T1" fmla="*/ 7 h 9"/>
              <a:gd name="T2" fmla="*/ 9 w 11"/>
              <a:gd name="T3" fmla="*/ 0 h 9"/>
              <a:gd name="T4" fmla="*/ 6 w 11"/>
              <a:gd name="T5" fmla="*/ 7 h 9"/>
              <a:gd name="T6" fmla="*/ 0 w 11"/>
              <a:gd name="T7" fmla="*/ 7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9">
                <a:moveTo>
                  <a:pt x="0" y="7"/>
                </a:moveTo>
                <a:cubicBezTo>
                  <a:pt x="0" y="7"/>
                  <a:pt x="7" y="9"/>
                  <a:pt x="9" y="0"/>
                </a:cubicBezTo>
                <a:cubicBezTo>
                  <a:pt x="9" y="0"/>
                  <a:pt x="11" y="4"/>
                  <a:pt x="6" y="7"/>
                </a:cubicBezTo>
                <a:cubicBezTo>
                  <a:pt x="4" y="9"/>
                  <a:pt x="2" y="8"/>
                  <a:pt x="0" y="7"/>
                </a:cubicBezTo>
                <a:close/>
              </a:path>
            </a:pathLst>
          </a:custGeom>
          <a:solidFill>
            <a:srgbClr val="6737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39" name="Freeform 111"/>
          <p:cNvSpPr>
            <a:spLocks noChangeArrowheads="1"/>
          </p:cNvSpPr>
          <p:nvPr/>
        </p:nvSpPr>
        <p:spPr bwMode="auto">
          <a:xfrm>
            <a:off x="2882900" y="3013075"/>
            <a:ext cx="7938" cy="57150"/>
          </a:xfrm>
          <a:custGeom>
            <a:avLst/>
            <a:gdLst>
              <a:gd name="T0" fmla="*/ 0 w 1"/>
              <a:gd name="T1" fmla="*/ 1 h 8"/>
              <a:gd name="T2" fmla="*/ 1 w 1"/>
              <a:gd name="T3" fmla="*/ 1 h 8"/>
              <a:gd name="T4" fmla="*/ 0 w 1"/>
              <a:gd name="T5" fmla="*/ 0 h 8"/>
              <a:gd name="T6" fmla="*/ 0 w 1"/>
              <a:gd name="T7" fmla="*/ 1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8">
                <a:moveTo>
                  <a:pt x="0" y="1"/>
                </a:moveTo>
                <a:cubicBezTo>
                  <a:pt x="0" y="1"/>
                  <a:pt x="0" y="8"/>
                  <a:pt x="1" y="1"/>
                </a:cubicBezTo>
                <a:cubicBezTo>
                  <a:pt x="0" y="0"/>
                  <a:pt x="0" y="0"/>
                  <a:pt x="0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6737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40" name="Freeform 112"/>
          <p:cNvSpPr>
            <a:spLocks noChangeArrowheads="1"/>
          </p:cNvSpPr>
          <p:nvPr/>
        </p:nvSpPr>
        <p:spPr bwMode="auto">
          <a:xfrm>
            <a:off x="2898775" y="3013075"/>
            <a:ext cx="23813" cy="49213"/>
          </a:xfrm>
          <a:custGeom>
            <a:avLst/>
            <a:gdLst>
              <a:gd name="T0" fmla="*/ 0 w 3"/>
              <a:gd name="T1" fmla="*/ 1 h 7"/>
              <a:gd name="T2" fmla="*/ 1 w 3"/>
              <a:gd name="T3" fmla="*/ 0 h 7"/>
              <a:gd name="T4" fmla="*/ 0 w 3"/>
              <a:gd name="T5" fmla="*/ 0 h 7"/>
              <a:gd name="T6" fmla="*/ 0 w 3"/>
              <a:gd name="T7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7">
                <a:moveTo>
                  <a:pt x="0" y="1"/>
                </a:moveTo>
                <a:cubicBezTo>
                  <a:pt x="0" y="1"/>
                  <a:pt x="3" y="7"/>
                  <a:pt x="1" y="0"/>
                </a:cubicBezTo>
                <a:cubicBezTo>
                  <a:pt x="0" y="0"/>
                  <a:pt x="0" y="0"/>
                  <a:pt x="0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6737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41" name="Freeform 113"/>
          <p:cNvSpPr>
            <a:spLocks noChangeArrowheads="1"/>
          </p:cNvSpPr>
          <p:nvPr/>
        </p:nvSpPr>
        <p:spPr bwMode="auto">
          <a:xfrm>
            <a:off x="2922588" y="2997200"/>
            <a:ext cx="31750" cy="44450"/>
          </a:xfrm>
          <a:custGeom>
            <a:avLst/>
            <a:gdLst>
              <a:gd name="T0" fmla="*/ 0 w 4"/>
              <a:gd name="T1" fmla="*/ 1 h 6"/>
              <a:gd name="T2" fmla="*/ 1 w 4"/>
              <a:gd name="T3" fmla="*/ 0 h 6"/>
              <a:gd name="T4" fmla="*/ 0 w 4"/>
              <a:gd name="T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6">
                <a:moveTo>
                  <a:pt x="0" y="1"/>
                </a:moveTo>
                <a:cubicBezTo>
                  <a:pt x="0" y="1"/>
                  <a:pt x="4" y="6"/>
                  <a:pt x="1" y="0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6737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42" name="Freeform 114"/>
          <p:cNvSpPr>
            <a:spLocks noChangeArrowheads="1"/>
          </p:cNvSpPr>
          <p:nvPr/>
        </p:nvSpPr>
        <p:spPr bwMode="auto">
          <a:xfrm>
            <a:off x="2938463" y="2974975"/>
            <a:ext cx="39687" cy="38100"/>
          </a:xfrm>
          <a:custGeom>
            <a:avLst/>
            <a:gdLst>
              <a:gd name="T0" fmla="*/ 0 w 5"/>
              <a:gd name="T1" fmla="*/ 2 h 5"/>
              <a:gd name="T2" fmla="*/ 0 w 5"/>
              <a:gd name="T3" fmla="*/ 0 h 5"/>
              <a:gd name="T4" fmla="*/ 0 w 5"/>
              <a:gd name="T5" fmla="*/ 1 h 5"/>
              <a:gd name="T6" fmla="*/ 0 w 5"/>
              <a:gd name="T7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0" y="2"/>
                </a:moveTo>
                <a:cubicBezTo>
                  <a:pt x="0" y="2"/>
                  <a:pt x="5" y="5"/>
                  <a:pt x="0" y="0"/>
                </a:cubicBezTo>
                <a:cubicBezTo>
                  <a:pt x="0" y="1"/>
                  <a:pt x="0" y="1"/>
                  <a:pt x="0" y="1"/>
                </a:cubicBezTo>
                <a:lnTo>
                  <a:pt x="0" y="2"/>
                </a:lnTo>
                <a:close/>
              </a:path>
            </a:pathLst>
          </a:custGeom>
          <a:solidFill>
            <a:srgbClr val="6737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43" name="Freeform 115"/>
          <p:cNvSpPr>
            <a:spLocks noChangeArrowheads="1"/>
          </p:cNvSpPr>
          <p:nvPr/>
        </p:nvSpPr>
        <p:spPr bwMode="auto">
          <a:xfrm>
            <a:off x="2728913" y="3027363"/>
            <a:ext cx="322262" cy="231775"/>
          </a:xfrm>
          <a:custGeom>
            <a:avLst/>
            <a:gdLst>
              <a:gd name="T0" fmla="*/ 0 w 40"/>
              <a:gd name="T1" fmla="*/ 32 h 32"/>
              <a:gd name="T2" fmla="*/ 13 w 40"/>
              <a:gd name="T3" fmla="*/ 13 h 32"/>
              <a:gd name="T4" fmla="*/ 0 w 40"/>
              <a:gd name="T5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2">
                <a:moveTo>
                  <a:pt x="0" y="32"/>
                </a:moveTo>
                <a:cubicBezTo>
                  <a:pt x="0" y="32"/>
                  <a:pt x="12" y="25"/>
                  <a:pt x="13" y="13"/>
                </a:cubicBezTo>
                <a:cubicBezTo>
                  <a:pt x="13" y="0"/>
                  <a:pt x="40" y="25"/>
                  <a:pt x="0" y="3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44" name="Freeform 116"/>
          <p:cNvSpPr>
            <a:spLocks noChangeArrowheads="1"/>
          </p:cNvSpPr>
          <p:nvPr/>
        </p:nvSpPr>
        <p:spPr bwMode="auto">
          <a:xfrm>
            <a:off x="5853113" y="2570163"/>
            <a:ext cx="73025" cy="146050"/>
          </a:xfrm>
          <a:custGeom>
            <a:avLst/>
            <a:gdLst>
              <a:gd name="T0" fmla="*/ 0 w 46"/>
              <a:gd name="T1" fmla="*/ 5 h 102"/>
              <a:gd name="T2" fmla="*/ 11 w 46"/>
              <a:gd name="T3" fmla="*/ 0 h 102"/>
              <a:gd name="T4" fmla="*/ 46 w 46"/>
              <a:gd name="T5" fmla="*/ 96 h 102"/>
              <a:gd name="T6" fmla="*/ 36 w 46"/>
              <a:gd name="T7" fmla="*/ 102 h 102"/>
              <a:gd name="T8" fmla="*/ 0 w 46"/>
              <a:gd name="T9" fmla="*/ 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102">
                <a:moveTo>
                  <a:pt x="0" y="5"/>
                </a:moveTo>
                <a:lnTo>
                  <a:pt x="11" y="0"/>
                </a:lnTo>
                <a:lnTo>
                  <a:pt x="46" y="96"/>
                </a:lnTo>
                <a:lnTo>
                  <a:pt x="36" y="102"/>
                </a:lnTo>
                <a:lnTo>
                  <a:pt x="0" y="5"/>
                </a:lnTo>
                <a:close/>
              </a:path>
            </a:pathLst>
          </a:custGeom>
          <a:solidFill>
            <a:srgbClr val="7D4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45" name="Freeform 117"/>
          <p:cNvSpPr>
            <a:spLocks noChangeArrowheads="1"/>
          </p:cNvSpPr>
          <p:nvPr/>
        </p:nvSpPr>
        <p:spPr bwMode="auto">
          <a:xfrm>
            <a:off x="5765800" y="2576513"/>
            <a:ext cx="47625" cy="160337"/>
          </a:xfrm>
          <a:custGeom>
            <a:avLst/>
            <a:gdLst>
              <a:gd name="T0" fmla="*/ 0 w 30"/>
              <a:gd name="T1" fmla="*/ 107 h 112"/>
              <a:gd name="T2" fmla="*/ 15 w 30"/>
              <a:gd name="T3" fmla="*/ 91 h 112"/>
              <a:gd name="T4" fmla="*/ 5 w 30"/>
              <a:gd name="T5" fmla="*/ 0 h 112"/>
              <a:gd name="T6" fmla="*/ 15 w 30"/>
              <a:gd name="T7" fmla="*/ 0 h 112"/>
              <a:gd name="T8" fmla="*/ 30 w 30"/>
              <a:gd name="T9" fmla="*/ 97 h 112"/>
              <a:gd name="T10" fmla="*/ 5 w 30"/>
              <a:gd name="T11" fmla="*/ 112 h 112"/>
              <a:gd name="T12" fmla="*/ 0 w 30"/>
              <a:gd name="T13" fmla="*/ 107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112">
                <a:moveTo>
                  <a:pt x="0" y="107"/>
                </a:moveTo>
                <a:lnTo>
                  <a:pt x="15" y="91"/>
                </a:lnTo>
                <a:lnTo>
                  <a:pt x="5" y="0"/>
                </a:lnTo>
                <a:lnTo>
                  <a:pt x="15" y="0"/>
                </a:lnTo>
                <a:lnTo>
                  <a:pt x="30" y="97"/>
                </a:lnTo>
                <a:lnTo>
                  <a:pt x="5" y="112"/>
                </a:lnTo>
                <a:lnTo>
                  <a:pt x="0" y="107"/>
                </a:lnTo>
                <a:close/>
              </a:path>
            </a:pathLst>
          </a:custGeom>
          <a:solidFill>
            <a:srgbClr val="7D4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46" name="Freeform 118"/>
          <p:cNvSpPr>
            <a:spLocks noChangeArrowheads="1"/>
          </p:cNvSpPr>
          <p:nvPr/>
        </p:nvSpPr>
        <p:spPr bwMode="auto">
          <a:xfrm>
            <a:off x="5886450" y="2700338"/>
            <a:ext cx="39688" cy="44450"/>
          </a:xfrm>
          <a:custGeom>
            <a:avLst/>
            <a:gdLst>
              <a:gd name="T0" fmla="*/ 0 w 25"/>
              <a:gd name="T1" fmla="*/ 26 h 31"/>
              <a:gd name="T2" fmla="*/ 15 w 25"/>
              <a:gd name="T3" fmla="*/ 0 h 31"/>
              <a:gd name="T4" fmla="*/ 25 w 25"/>
              <a:gd name="T5" fmla="*/ 5 h 31"/>
              <a:gd name="T6" fmla="*/ 10 w 25"/>
              <a:gd name="T7" fmla="*/ 31 h 31"/>
              <a:gd name="T8" fmla="*/ 0 w 25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31">
                <a:moveTo>
                  <a:pt x="0" y="26"/>
                </a:moveTo>
                <a:lnTo>
                  <a:pt x="15" y="0"/>
                </a:lnTo>
                <a:lnTo>
                  <a:pt x="25" y="5"/>
                </a:lnTo>
                <a:lnTo>
                  <a:pt x="10" y="31"/>
                </a:lnTo>
                <a:lnTo>
                  <a:pt x="0" y="26"/>
                </a:lnTo>
                <a:close/>
              </a:path>
            </a:pathLst>
          </a:custGeom>
          <a:solidFill>
            <a:srgbClr val="7D4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47" name="任意多边形 37"/>
          <p:cNvSpPr>
            <a:spLocks noChangeArrowheads="1"/>
          </p:cNvSpPr>
          <p:nvPr/>
        </p:nvSpPr>
        <p:spPr bwMode="auto">
          <a:xfrm>
            <a:off x="5467350" y="2159000"/>
            <a:ext cx="760413" cy="441325"/>
          </a:xfrm>
          <a:custGeom>
            <a:avLst/>
            <a:gdLst>
              <a:gd name="T0" fmla="*/ 639381 w 760238"/>
              <a:gd name="T1" fmla="*/ 161933 h 489328"/>
              <a:gd name="T2" fmla="*/ 676885 w 760238"/>
              <a:gd name="T3" fmla="*/ 214257 h 489328"/>
              <a:gd name="T4" fmla="*/ 749622 w 760238"/>
              <a:gd name="T5" fmla="*/ 206168 h 489328"/>
              <a:gd name="T6" fmla="*/ 733458 w 760238"/>
              <a:gd name="T7" fmla="*/ 278967 h 489328"/>
              <a:gd name="T8" fmla="*/ 660722 w 760238"/>
              <a:gd name="T9" fmla="*/ 319410 h 489328"/>
              <a:gd name="T10" fmla="*/ 604149 w 760238"/>
              <a:gd name="T11" fmla="*/ 238523 h 489328"/>
              <a:gd name="T12" fmla="*/ 620313 w 760238"/>
              <a:gd name="T13" fmla="*/ 165725 h 489328"/>
              <a:gd name="T14" fmla="*/ 639381 w 760238"/>
              <a:gd name="T15" fmla="*/ 161933 h 489328"/>
              <a:gd name="T16" fmla="*/ 170779 w 760238"/>
              <a:gd name="T17" fmla="*/ 516 h 489328"/>
              <a:gd name="T18" fmla="*/ 378802 w 760238"/>
              <a:gd name="T19" fmla="*/ 158907 h 489328"/>
              <a:gd name="T20" fmla="*/ 668948 w 760238"/>
              <a:gd name="T21" fmla="*/ 319972 h 489328"/>
              <a:gd name="T22" fmla="*/ 16119 w 760238"/>
              <a:gd name="T23" fmla="*/ 126694 h 489328"/>
              <a:gd name="T24" fmla="*/ 0 w 760238"/>
              <a:gd name="T25" fmla="*/ 70321 h 489328"/>
              <a:gd name="T26" fmla="*/ 40298 w 760238"/>
              <a:gd name="T27" fmla="*/ 78374 h 489328"/>
              <a:gd name="T28" fmla="*/ 170779 w 760238"/>
              <a:gd name="T29" fmla="*/ 516 h 489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0238" h="489328">
                <a:moveTo>
                  <a:pt x="639381" y="161933"/>
                </a:moveTo>
                <a:cubicBezTo>
                  <a:pt x="658701" y="165725"/>
                  <a:pt x="676885" y="189991"/>
                  <a:pt x="676885" y="214257"/>
                </a:cubicBezTo>
                <a:cubicBezTo>
                  <a:pt x="684967" y="181902"/>
                  <a:pt x="725376" y="181902"/>
                  <a:pt x="749622" y="206168"/>
                </a:cubicBezTo>
                <a:cubicBezTo>
                  <a:pt x="765785" y="230434"/>
                  <a:pt x="765785" y="262789"/>
                  <a:pt x="733458" y="278967"/>
                </a:cubicBezTo>
                <a:cubicBezTo>
                  <a:pt x="709213" y="295144"/>
                  <a:pt x="684967" y="295144"/>
                  <a:pt x="660722" y="319410"/>
                </a:cubicBezTo>
                <a:cubicBezTo>
                  <a:pt x="644558" y="287055"/>
                  <a:pt x="620313" y="270878"/>
                  <a:pt x="604149" y="238523"/>
                </a:cubicBezTo>
                <a:cubicBezTo>
                  <a:pt x="587985" y="206168"/>
                  <a:pt x="596067" y="173813"/>
                  <a:pt x="620313" y="165725"/>
                </a:cubicBezTo>
                <a:cubicBezTo>
                  <a:pt x="626374" y="161680"/>
                  <a:pt x="632940" y="160669"/>
                  <a:pt x="639381" y="161933"/>
                </a:cubicBezTo>
                <a:close/>
                <a:moveTo>
                  <a:pt x="170779" y="516"/>
                </a:moveTo>
                <a:cubicBezTo>
                  <a:pt x="250352" y="-5933"/>
                  <a:pt x="333467" y="48174"/>
                  <a:pt x="378802" y="158907"/>
                </a:cubicBezTo>
                <a:cubicBezTo>
                  <a:pt x="451339" y="344132"/>
                  <a:pt x="668948" y="319972"/>
                  <a:pt x="668948" y="319972"/>
                </a:cubicBezTo>
                <a:cubicBezTo>
                  <a:pt x="217610" y="722635"/>
                  <a:pt x="-64477" y="303866"/>
                  <a:pt x="16119" y="126694"/>
                </a:cubicBezTo>
                <a:cubicBezTo>
                  <a:pt x="8060" y="110587"/>
                  <a:pt x="8060" y="78374"/>
                  <a:pt x="0" y="70321"/>
                </a:cubicBezTo>
                <a:cubicBezTo>
                  <a:pt x="16119" y="70321"/>
                  <a:pt x="32239" y="78374"/>
                  <a:pt x="40298" y="78374"/>
                </a:cubicBezTo>
                <a:cubicBezTo>
                  <a:pt x="76567" y="30055"/>
                  <a:pt x="123035" y="4385"/>
                  <a:pt x="170779" y="516"/>
                </a:cubicBezTo>
                <a:close/>
              </a:path>
            </a:pathLst>
          </a:custGeom>
          <a:solidFill>
            <a:srgbClr val="FFC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48" name="Freeform 121"/>
          <p:cNvSpPr>
            <a:spLocks noChangeArrowheads="1"/>
          </p:cNvSpPr>
          <p:nvPr/>
        </p:nvSpPr>
        <p:spPr bwMode="auto">
          <a:xfrm>
            <a:off x="5572125" y="2279650"/>
            <a:ext cx="306388" cy="217488"/>
          </a:xfrm>
          <a:custGeom>
            <a:avLst/>
            <a:gdLst>
              <a:gd name="T0" fmla="*/ 38 w 38"/>
              <a:gd name="T1" fmla="*/ 25 h 30"/>
              <a:gd name="T2" fmla="*/ 21 w 38"/>
              <a:gd name="T3" fmla="*/ 11 h 30"/>
              <a:gd name="T4" fmla="*/ 38 w 38"/>
              <a:gd name="T5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0">
                <a:moveTo>
                  <a:pt x="38" y="25"/>
                </a:moveTo>
                <a:cubicBezTo>
                  <a:pt x="38" y="25"/>
                  <a:pt x="25" y="22"/>
                  <a:pt x="21" y="11"/>
                </a:cubicBezTo>
                <a:cubicBezTo>
                  <a:pt x="17" y="0"/>
                  <a:pt x="0" y="30"/>
                  <a:pt x="38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49" name="Freeform 122"/>
          <p:cNvSpPr>
            <a:spLocks noChangeArrowheads="1"/>
          </p:cNvSpPr>
          <p:nvPr/>
        </p:nvSpPr>
        <p:spPr bwMode="auto">
          <a:xfrm>
            <a:off x="5588000" y="2244725"/>
            <a:ext cx="112713" cy="57150"/>
          </a:xfrm>
          <a:custGeom>
            <a:avLst/>
            <a:gdLst>
              <a:gd name="T0" fmla="*/ 0 w 14"/>
              <a:gd name="T1" fmla="*/ 0 h 8"/>
              <a:gd name="T2" fmla="*/ 14 w 14"/>
              <a:gd name="T3" fmla="*/ 2 h 8"/>
              <a:gd name="T4" fmla="*/ 6 w 14"/>
              <a:gd name="T5" fmla="*/ 6 h 8"/>
              <a:gd name="T6" fmla="*/ 0 w 14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8">
                <a:moveTo>
                  <a:pt x="0" y="0"/>
                </a:moveTo>
                <a:cubicBezTo>
                  <a:pt x="0" y="0"/>
                  <a:pt x="5" y="8"/>
                  <a:pt x="14" y="2"/>
                </a:cubicBezTo>
                <a:cubicBezTo>
                  <a:pt x="14" y="2"/>
                  <a:pt x="12" y="7"/>
                  <a:pt x="6" y="6"/>
                </a:cubicBezTo>
                <a:cubicBezTo>
                  <a:pt x="2" y="5"/>
                  <a:pt x="1" y="3"/>
                  <a:pt x="0" y="0"/>
                </a:cubicBezTo>
                <a:close/>
              </a:path>
            </a:pathLst>
          </a:custGeom>
          <a:solidFill>
            <a:srgbClr val="6737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50" name="Freeform 123"/>
          <p:cNvSpPr>
            <a:spLocks noChangeArrowheads="1"/>
          </p:cNvSpPr>
          <p:nvPr/>
        </p:nvSpPr>
        <p:spPr bwMode="auto">
          <a:xfrm>
            <a:off x="3703638" y="1641475"/>
            <a:ext cx="1481137" cy="723900"/>
          </a:xfrm>
          <a:custGeom>
            <a:avLst/>
            <a:gdLst>
              <a:gd name="T0" fmla="*/ 928 w 933"/>
              <a:gd name="T1" fmla="*/ 233 h 507"/>
              <a:gd name="T2" fmla="*/ 91 w 933"/>
              <a:gd name="T3" fmla="*/ 0 h 507"/>
              <a:gd name="T4" fmla="*/ 172 w 933"/>
              <a:gd name="T5" fmla="*/ 172 h 507"/>
              <a:gd name="T6" fmla="*/ 0 w 933"/>
              <a:gd name="T7" fmla="*/ 289 h 507"/>
              <a:gd name="T8" fmla="*/ 933 w 933"/>
              <a:gd name="T9" fmla="*/ 507 h 507"/>
              <a:gd name="T10" fmla="*/ 928 w 933"/>
              <a:gd name="T11" fmla="*/ 233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33" h="507">
                <a:moveTo>
                  <a:pt x="928" y="233"/>
                </a:moveTo>
                <a:lnTo>
                  <a:pt x="91" y="0"/>
                </a:lnTo>
                <a:lnTo>
                  <a:pt x="172" y="172"/>
                </a:lnTo>
                <a:lnTo>
                  <a:pt x="0" y="289"/>
                </a:lnTo>
                <a:lnTo>
                  <a:pt x="933" y="507"/>
                </a:lnTo>
                <a:lnTo>
                  <a:pt x="928" y="233"/>
                </a:lnTo>
                <a:close/>
              </a:path>
            </a:pathLst>
          </a:custGeom>
          <a:solidFill>
            <a:srgbClr val="005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51" name="Freeform 124"/>
          <p:cNvSpPr>
            <a:spLocks noChangeArrowheads="1"/>
          </p:cNvSpPr>
          <p:nvPr/>
        </p:nvSpPr>
        <p:spPr bwMode="auto">
          <a:xfrm>
            <a:off x="3703638" y="1649413"/>
            <a:ext cx="1481137" cy="723900"/>
          </a:xfrm>
          <a:custGeom>
            <a:avLst/>
            <a:gdLst>
              <a:gd name="T0" fmla="*/ 928 w 933"/>
              <a:gd name="T1" fmla="*/ 233 h 507"/>
              <a:gd name="T2" fmla="*/ 91 w 933"/>
              <a:gd name="T3" fmla="*/ 0 h 507"/>
              <a:gd name="T4" fmla="*/ 172 w 933"/>
              <a:gd name="T5" fmla="*/ 172 h 507"/>
              <a:gd name="T6" fmla="*/ 0 w 933"/>
              <a:gd name="T7" fmla="*/ 289 h 507"/>
              <a:gd name="T8" fmla="*/ 933 w 933"/>
              <a:gd name="T9" fmla="*/ 507 h 507"/>
              <a:gd name="T10" fmla="*/ 928 w 933"/>
              <a:gd name="T11" fmla="*/ 233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33" h="507">
                <a:moveTo>
                  <a:pt x="928" y="233"/>
                </a:moveTo>
                <a:lnTo>
                  <a:pt x="91" y="0"/>
                </a:lnTo>
                <a:lnTo>
                  <a:pt x="172" y="172"/>
                </a:lnTo>
                <a:lnTo>
                  <a:pt x="0" y="289"/>
                </a:lnTo>
                <a:lnTo>
                  <a:pt x="933" y="507"/>
                </a:lnTo>
                <a:lnTo>
                  <a:pt x="928" y="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52" name="Freeform 126"/>
          <p:cNvSpPr>
            <a:spLocks noChangeArrowheads="1"/>
          </p:cNvSpPr>
          <p:nvPr/>
        </p:nvSpPr>
        <p:spPr bwMode="auto">
          <a:xfrm>
            <a:off x="3421063" y="1974850"/>
            <a:ext cx="1771650" cy="1109663"/>
          </a:xfrm>
          <a:custGeom>
            <a:avLst/>
            <a:gdLst>
              <a:gd name="T0" fmla="*/ 1111 w 1116"/>
              <a:gd name="T1" fmla="*/ 0 h 776"/>
              <a:gd name="T2" fmla="*/ 0 w 1116"/>
              <a:gd name="T3" fmla="*/ 320 h 776"/>
              <a:gd name="T4" fmla="*/ 6 w 1116"/>
              <a:gd name="T5" fmla="*/ 776 h 776"/>
              <a:gd name="T6" fmla="*/ 1116 w 1116"/>
              <a:gd name="T7" fmla="*/ 457 h 776"/>
              <a:gd name="T8" fmla="*/ 1111 w 1116"/>
              <a:gd name="T9" fmla="*/ 0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6" h="776">
                <a:moveTo>
                  <a:pt x="1111" y="0"/>
                </a:moveTo>
                <a:lnTo>
                  <a:pt x="0" y="320"/>
                </a:lnTo>
                <a:lnTo>
                  <a:pt x="6" y="776"/>
                </a:lnTo>
                <a:lnTo>
                  <a:pt x="1116" y="457"/>
                </a:lnTo>
                <a:lnTo>
                  <a:pt x="111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53" name="Freeform 129"/>
          <p:cNvSpPr>
            <a:spLocks noChangeArrowheads="1"/>
          </p:cNvSpPr>
          <p:nvPr/>
        </p:nvSpPr>
        <p:spPr bwMode="auto">
          <a:xfrm>
            <a:off x="3430588" y="2555875"/>
            <a:ext cx="1762125" cy="528638"/>
          </a:xfrm>
          <a:custGeom>
            <a:avLst/>
            <a:gdLst>
              <a:gd name="T0" fmla="*/ 1110 w 1110"/>
              <a:gd name="T1" fmla="*/ 0 h 370"/>
              <a:gd name="T2" fmla="*/ 0 w 1110"/>
              <a:gd name="T3" fmla="*/ 314 h 370"/>
              <a:gd name="T4" fmla="*/ 0 w 1110"/>
              <a:gd name="T5" fmla="*/ 370 h 370"/>
              <a:gd name="T6" fmla="*/ 1110 w 1110"/>
              <a:gd name="T7" fmla="*/ 51 h 370"/>
              <a:gd name="T8" fmla="*/ 1110 w 1110"/>
              <a:gd name="T9" fmla="*/ 0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0" h="370">
                <a:moveTo>
                  <a:pt x="1110" y="0"/>
                </a:moveTo>
                <a:lnTo>
                  <a:pt x="0" y="314"/>
                </a:lnTo>
                <a:lnTo>
                  <a:pt x="0" y="370"/>
                </a:lnTo>
                <a:lnTo>
                  <a:pt x="1110" y="51"/>
                </a:lnTo>
                <a:lnTo>
                  <a:pt x="111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54" name="Freeform 131"/>
          <p:cNvSpPr>
            <a:spLocks noChangeArrowheads="1"/>
          </p:cNvSpPr>
          <p:nvPr/>
        </p:nvSpPr>
        <p:spPr bwMode="auto">
          <a:xfrm>
            <a:off x="3421063" y="3765550"/>
            <a:ext cx="1771650" cy="1108075"/>
          </a:xfrm>
          <a:custGeom>
            <a:avLst/>
            <a:gdLst>
              <a:gd name="T0" fmla="*/ 1111 w 1116"/>
              <a:gd name="T1" fmla="*/ 0 h 776"/>
              <a:gd name="T2" fmla="*/ 0 w 1116"/>
              <a:gd name="T3" fmla="*/ 320 h 776"/>
              <a:gd name="T4" fmla="*/ 6 w 1116"/>
              <a:gd name="T5" fmla="*/ 776 h 776"/>
              <a:gd name="T6" fmla="*/ 1116 w 1116"/>
              <a:gd name="T7" fmla="*/ 457 h 776"/>
              <a:gd name="T8" fmla="*/ 1111 w 1116"/>
              <a:gd name="T9" fmla="*/ 0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6" h="776">
                <a:moveTo>
                  <a:pt x="1111" y="0"/>
                </a:moveTo>
                <a:lnTo>
                  <a:pt x="0" y="320"/>
                </a:lnTo>
                <a:lnTo>
                  <a:pt x="6" y="776"/>
                </a:lnTo>
                <a:lnTo>
                  <a:pt x="1116" y="457"/>
                </a:lnTo>
                <a:lnTo>
                  <a:pt x="111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55" name="Freeform 133"/>
          <p:cNvSpPr>
            <a:spLocks noEditPoints="1" noChangeArrowheads="1"/>
          </p:cNvSpPr>
          <p:nvPr/>
        </p:nvSpPr>
        <p:spPr bwMode="auto">
          <a:xfrm>
            <a:off x="3421063" y="3765550"/>
            <a:ext cx="1771650" cy="1108075"/>
          </a:xfrm>
          <a:custGeom>
            <a:avLst/>
            <a:gdLst>
              <a:gd name="T0" fmla="*/ 1116 w 1116"/>
              <a:gd name="T1" fmla="*/ 406 h 776"/>
              <a:gd name="T2" fmla="*/ 6 w 1116"/>
              <a:gd name="T3" fmla="*/ 720 h 776"/>
              <a:gd name="T4" fmla="*/ 6 w 1116"/>
              <a:gd name="T5" fmla="*/ 776 h 776"/>
              <a:gd name="T6" fmla="*/ 1116 w 1116"/>
              <a:gd name="T7" fmla="*/ 457 h 776"/>
              <a:gd name="T8" fmla="*/ 1116 w 1116"/>
              <a:gd name="T9" fmla="*/ 406 h 776"/>
              <a:gd name="T10" fmla="*/ 1111 w 1116"/>
              <a:gd name="T11" fmla="*/ 0 h 776"/>
              <a:gd name="T12" fmla="*/ 1111 w 1116"/>
              <a:gd name="T13" fmla="*/ 0 h 776"/>
              <a:gd name="T14" fmla="*/ 0 w 1116"/>
              <a:gd name="T15" fmla="*/ 320 h 776"/>
              <a:gd name="T16" fmla="*/ 0 w 1116"/>
              <a:gd name="T17" fmla="*/ 345 h 776"/>
              <a:gd name="T18" fmla="*/ 0 w 1116"/>
              <a:gd name="T19" fmla="*/ 370 h 776"/>
              <a:gd name="T20" fmla="*/ 1111 w 1116"/>
              <a:gd name="T21" fmla="*/ 51 h 776"/>
              <a:gd name="T22" fmla="*/ 1111 w 1116"/>
              <a:gd name="T23" fmla="*/ 0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6" h="776">
                <a:moveTo>
                  <a:pt x="1116" y="406"/>
                </a:moveTo>
                <a:lnTo>
                  <a:pt x="6" y="720"/>
                </a:lnTo>
                <a:lnTo>
                  <a:pt x="6" y="776"/>
                </a:lnTo>
                <a:lnTo>
                  <a:pt x="1116" y="457"/>
                </a:lnTo>
                <a:lnTo>
                  <a:pt x="1116" y="406"/>
                </a:lnTo>
                <a:moveTo>
                  <a:pt x="1111" y="0"/>
                </a:moveTo>
                <a:lnTo>
                  <a:pt x="1111" y="0"/>
                </a:lnTo>
                <a:lnTo>
                  <a:pt x="0" y="320"/>
                </a:lnTo>
                <a:lnTo>
                  <a:pt x="0" y="345"/>
                </a:lnTo>
                <a:lnTo>
                  <a:pt x="0" y="370"/>
                </a:lnTo>
                <a:lnTo>
                  <a:pt x="1111" y="51"/>
                </a:lnTo>
                <a:lnTo>
                  <a:pt x="111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56" name="任意多边形 163"/>
          <p:cNvSpPr>
            <a:spLocks noChangeArrowheads="1"/>
          </p:cNvSpPr>
          <p:nvPr/>
        </p:nvSpPr>
        <p:spPr bwMode="auto">
          <a:xfrm rot="-942146">
            <a:off x="2667000" y="3087688"/>
            <a:ext cx="3522663" cy="668337"/>
          </a:xfrm>
          <a:custGeom>
            <a:avLst/>
            <a:gdLst>
              <a:gd name="T0" fmla="*/ 3525206 w 3521391"/>
              <a:gd name="T1" fmla="*/ 0 h 741516"/>
              <a:gd name="T2" fmla="*/ 3363491 w 3521391"/>
              <a:gd name="T3" fmla="*/ 488360 h 741516"/>
              <a:gd name="T4" fmla="*/ 3364682 w 3521391"/>
              <a:gd name="T5" fmla="*/ 488345 h 741516"/>
              <a:gd name="T6" fmla="*/ 3336295 w 3521391"/>
              <a:gd name="T7" fmla="*/ 570482 h 741516"/>
              <a:gd name="T8" fmla="*/ 0 w 3521391"/>
              <a:gd name="T9" fmla="*/ 603833 h 741516"/>
              <a:gd name="T10" fmla="*/ 3717 w 3521391"/>
              <a:gd name="T11" fmla="*/ 588296 h 741516"/>
              <a:gd name="T12" fmla="*/ 25216 w 3521391"/>
              <a:gd name="T13" fmla="*/ 526094 h 741516"/>
              <a:gd name="T14" fmla="*/ 25741 w 3521391"/>
              <a:gd name="T15" fmla="*/ 526088 h 741516"/>
              <a:gd name="T16" fmla="*/ 37709 w 3521391"/>
              <a:gd name="T17" fmla="*/ 489948 h 741516"/>
              <a:gd name="T18" fmla="*/ 195106 w 3521391"/>
              <a:gd name="T19" fmla="*/ 34525 h 741516"/>
              <a:gd name="T20" fmla="*/ 3525159 w 3521391"/>
              <a:gd name="T21" fmla="*/ 0 h 741516"/>
              <a:gd name="T22" fmla="*/ 3525205 w 3521391"/>
              <a:gd name="T23" fmla="*/ 0 h 7415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521391"/>
              <a:gd name="T37" fmla="*/ 0 h 741516"/>
              <a:gd name="T38" fmla="*/ 3521391 w 3521391"/>
              <a:gd name="T39" fmla="*/ 741516 h 74151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521391" h="741516">
                <a:moveTo>
                  <a:pt x="3521391" y="0"/>
                </a:moveTo>
                <a:lnTo>
                  <a:pt x="3359850" y="599714"/>
                </a:lnTo>
                <a:lnTo>
                  <a:pt x="3361041" y="599696"/>
                </a:lnTo>
                <a:lnTo>
                  <a:pt x="3332684" y="700561"/>
                </a:lnTo>
                <a:lnTo>
                  <a:pt x="0" y="741516"/>
                </a:lnTo>
                <a:lnTo>
                  <a:pt x="3714" y="722437"/>
                </a:lnTo>
                <a:lnTo>
                  <a:pt x="25189" y="646052"/>
                </a:lnTo>
                <a:lnTo>
                  <a:pt x="25714" y="646045"/>
                </a:lnTo>
                <a:lnTo>
                  <a:pt x="37668" y="601664"/>
                </a:lnTo>
                <a:lnTo>
                  <a:pt x="194896" y="42398"/>
                </a:lnTo>
                <a:lnTo>
                  <a:pt x="3521344" y="0"/>
                </a:lnTo>
                <a:lnTo>
                  <a:pt x="3521390" y="0"/>
                </a:lnTo>
                <a:lnTo>
                  <a:pt x="3521391" y="0"/>
                </a:lnTo>
                <a:close/>
              </a:path>
            </a:pathLst>
          </a:custGeom>
          <a:solidFill>
            <a:srgbClr val="00BC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4800">
                <a:solidFill>
                  <a:srgbClr val="FFFFFF"/>
                </a:solidFill>
                <a:latin typeface="华文行楷" pitchFamily="2" charset="-122"/>
                <a:ea typeface="华文行楷" pitchFamily="2" charset="-122"/>
              </a:rPr>
              <a:t>谢谢</a:t>
            </a:r>
          </a:p>
        </p:txBody>
      </p:sp>
      <p:sp>
        <p:nvSpPr>
          <p:cNvPr id="26657" name="任意多边形 167"/>
          <p:cNvSpPr>
            <a:spLocks noChangeArrowheads="1"/>
          </p:cNvSpPr>
          <p:nvPr/>
        </p:nvSpPr>
        <p:spPr bwMode="auto">
          <a:xfrm rot="-878033">
            <a:off x="3303588" y="2192338"/>
            <a:ext cx="2008187" cy="674687"/>
          </a:xfrm>
          <a:custGeom>
            <a:avLst/>
            <a:gdLst>
              <a:gd name="T0" fmla="*/ 2008511 w 2008511"/>
              <a:gd name="T1" fmla="*/ 0 h 748757"/>
              <a:gd name="T2" fmla="*/ 1832903 w 2008511"/>
              <a:gd name="T3" fmla="*/ 703958 h 748757"/>
              <a:gd name="T4" fmla="*/ 0 w 2008511"/>
              <a:gd name="T5" fmla="*/ 748757 h 748757"/>
              <a:gd name="T6" fmla="*/ 173672 w 2008511"/>
              <a:gd name="T7" fmla="*/ 45934 h 748757"/>
              <a:gd name="T8" fmla="*/ 2008511 w 2008511"/>
              <a:gd name="T9" fmla="*/ 0 h 748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08511" h="748757">
                <a:moveTo>
                  <a:pt x="2008511" y="0"/>
                </a:moveTo>
                <a:lnTo>
                  <a:pt x="1832903" y="703958"/>
                </a:lnTo>
                <a:lnTo>
                  <a:pt x="0" y="748757"/>
                </a:lnTo>
                <a:lnTo>
                  <a:pt x="173672" y="45934"/>
                </a:lnTo>
                <a:lnTo>
                  <a:pt x="2008511" y="0"/>
                </a:lnTo>
                <a:close/>
              </a:path>
            </a:pathLst>
          </a:custGeom>
          <a:solidFill>
            <a:srgbClr val="00BC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658" name="任意多边形 171"/>
          <p:cNvSpPr>
            <a:spLocks noChangeArrowheads="1"/>
          </p:cNvSpPr>
          <p:nvPr/>
        </p:nvSpPr>
        <p:spPr bwMode="auto">
          <a:xfrm rot="-750403">
            <a:off x="3330575" y="3949700"/>
            <a:ext cx="1979613" cy="739775"/>
          </a:xfrm>
          <a:custGeom>
            <a:avLst/>
            <a:gdLst>
              <a:gd name="T0" fmla="*/ 1979334 w 1979334"/>
              <a:gd name="T1" fmla="*/ 0 h 822792"/>
              <a:gd name="T2" fmla="*/ 1829976 w 1979334"/>
              <a:gd name="T3" fmla="*/ 709991 h 822792"/>
              <a:gd name="T4" fmla="*/ 0 w 1979334"/>
              <a:gd name="T5" fmla="*/ 822792 h 822792"/>
              <a:gd name="T6" fmla="*/ 147465 w 1979334"/>
              <a:gd name="T7" fmla="*/ 114007 h 822792"/>
              <a:gd name="T8" fmla="*/ 1979334 w 1979334"/>
              <a:gd name="T9" fmla="*/ 0 h 822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9334" h="822792">
                <a:moveTo>
                  <a:pt x="1979334" y="0"/>
                </a:moveTo>
                <a:lnTo>
                  <a:pt x="1829976" y="709991"/>
                </a:lnTo>
                <a:lnTo>
                  <a:pt x="0" y="822792"/>
                </a:lnTo>
                <a:lnTo>
                  <a:pt x="147465" y="114007"/>
                </a:lnTo>
                <a:lnTo>
                  <a:pt x="1979334" y="0"/>
                </a:lnTo>
                <a:close/>
              </a:path>
            </a:pathLst>
          </a:custGeom>
          <a:solidFill>
            <a:srgbClr val="00BC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68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组合 52225"/>
          <p:cNvGrpSpPr>
            <a:grpSpLocks/>
          </p:cNvGrpSpPr>
          <p:nvPr/>
        </p:nvGrpSpPr>
        <p:grpSpPr bwMode="auto">
          <a:xfrm>
            <a:off x="250825" y="1196975"/>
            <a:ext cx="1944688" cy="863600"/>
            <a:chOff x="0" y="0"/>
            <a:chExt cx="1008" cy="336"/>
          </a:xfrm>
        </p:grpSpPr>
        <p:sp>
          <p:nvSpPr>
            <p:cNvPr id="27650" name="矩形 52226"/>
            <p:cNvSpPr>
              <a:spLocks noChangeArrowheads="1"/>
            </p:cNvSpPr>
            <p:nvPr/>
          </p:nvSpPr>
          <p:spPr bwMode="auto">
            <a:xfrm>
              <a:off x="0" y="0"/>
              <a:ext cx="672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en-US" sz="3600" b="1">
                  <a:solidFill>
                    <a:prstClr val="black"/>
                  </a:solidFill>
                  <a:latin typeface="Times New Roman" pitchFamily="18" charset="0"/>
                </a:rPr>
                <a:t>聪明屋</a:t>
              </a:r>
            </a:p>
          </p:txBody>
        </p:sp>
        <p:sp>
          <p:nvSpPr>
            <p:cNvPr id="27651" name="等腰三角形 52227"/>
            <p:cNvSpPr>
              <a:spLocks noChangeArrowheads="1"/>
            </p:cNvSpPr>
            <p:nvPr/>
          </p:nvSpPr>
          <p:spPr bwMode="auto">
            <a:xfrm rot="5400000" flipH="1">
              <a:off x="656" y="-1"/>
              <a:ext cx="333" cy="33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7652" name="椭圆 52228"/>
            <p:cNvSpPr>
              <a:spLocks noChangeArrowheads="1"/>
            </p:cNvSpPr>
            <p:nvPr/>
          </p:nvSpPr>
          <p:spPr bwMode="auto">
            <a:xfrm>
              <a:off x="948" y="14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27653" name="直接连接符 52229"/>
          <p:cNvSpPr>
            <a:spLocks noChangeShapeType="1"/>
          </p:cNvSpPr>
          <p:nvPr/>
        </p:nvSpPr>
        <p:spPr bwMode="auto">
          <a:xfrm flipH="1">
            <a:off x="2819400" y="2590800"/>
            <a:ext cx="152400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654" name="直接连接符 52230"/>
          <p:cNvSpPr>
            <a:spLocks noChangeShapeType="1"/>
          </p:cNvSpPr>
          <p:nvPr/>
        </p:nvSpPr>
        <p:spPr bwMode="auto">
          <a:xfrm flipV="1">
            <a:off x="3505200" y="2590800"/>
            <a:ext cx="83820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655" name="直接连接符 52231"/>
          <p:cNvSpPr>
            <a:spLocks noChangeShapeType="1"/>
          </p:cNvSpPr>
          <p:nvPr/>
        </p:nvSpPr>
        <p:spPr bwMode="auto">
          <a:xfrm flipV="1">
            <a:off x="4191000" y="2590800"/>
            <a:ext cx="15240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656" name="直接连接符 52232"/>
          <p:cNvSpPr>
            <a:spLocks noChangeShapeType="1"/>
          </p:cNvSpPr>
          <p:nvPr/>
        </p:nvSpPr>
        <p:spPr bwMode="auto">
          <a:xfrm>
            <a:off x="4343400" y="2590800"/>
            <a:ext cx="609600" cy="1600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657" name="直接连接符 52233"/>
          <p:cNvSpPr>
            <a:spLocks noChangeShapeType="1"/>
          </p:cNvSpPr>
          <p:nvPr/>
        </p:nvSpPr>
        <p:spPr bwMode="auto">
          <a:xfrm>
            <a:off x="4343400" y="2590800"/>
            <a:ext cx="137160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658" name="直接连接符 52234"/>
          <p:cNvSpPr>
            <a:spLocks noChangeShapeType="1"/>
          </p:cNvSpPr>
          <p:nvPr/>
        </p:nvSpPr>
        <p:spPr bwMode="auto">
          <a:xfrm>
            <a:off x="4343400" y="2590800"/>
            <a:ext cx="205740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659" name="文本框 52235"/>
          <p:cNvSpPr txBox="1">
            <a:spLocks noChangeArrowheads="1"/>
          </p:cNvSpPr>
          <p:nvPr/>
        </p:nvSpPr>
        <p:spPr bwMode="auto">
          <a:xfrm>
            <a:off x="1547813" y="2420938"/>
            <a:ext cx="62642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 b="1">
                <a:solidFill>
                  <a:prstClr val="black"/>
                </a:solidFill>
                <a:latin typeface="Times New Roman" pitchFamily="18" charset="0"/>
              </a:rPr>
              <a:t>          </a:t>
            </a:r>
            <a:r>
              <a:rPr lang="zh-CN" altLang="en-US" sz="3600" b="1">
                <a:solidFill>
                  <a:prstClr val="black"/>
                </a:solidFill>
                <a:latin typeface="Times New Roman" pitchFamily="18" charset="0"/>
              </a:rPr>
              <a:t>一根木头锯成两段要</a:t>
            </a:r>
            <a:r>
              <a:rPr lang="en-US" altLang="zh-CN" sz="3600" b="1">
                <a:solidFill>
                  <a:prstClr val="black"/>
                </a:solidFill>
                <a:latin typeface="Times New Roman" pitchFamily="18" charset="0"/>
              </a:rPr>
              <a:t>9</a:t>
            </a:r>
            <a:r>
              <a:rPr lang="zh-CN" altLang="en-US" sz="3600" b="1">
                <a:solidFill>
                  <a:prstClr val="black"/>
                </a:solidFill>
                <a:latin typeface="Times New Roman" pitchFamily="18" charset="0"/>
              </a:rPr>
              <a:t>分钟，如果锯成</a:t>
            </a:r>
            <a:r>
              <a:rPr lang="en-US" altLang="zh-CN" sz="3600" b="1">
                <a:solidFill>
                  <a:prstClr val="black"/>
                </a:solidFill>
                <a:latin typeface="Times New Roman" pitchFamily="18" charset="0"/>
              </a:rPr>
              <a:t>5</a:t>
            </a:r>
            <a:r>
              <a:rPr lang="zh-CN" altLang="en-US" sz="3600" b="1">
                <a:solidFill>
                  <a:prstClr val="black"/>
                </a:solidFill>
                <a:latin typeface="Times New Roman" pitchFamily="18" charset="0"/>
              </a:rPr>
              <a:t>段要几分钟？</a:t>
            </a:r>
          </a:p>
        </p:txBody>
      </p:sp>
    </p:spTree>
    <p:extLst>
      <p:ext uri="{BB962C8B-B14F-4D97-AF65-F5344CB8AC3E}">
        <p14:creationId xmlns:p14="http://schemas.microsoft.com/office/powerpoint/2010/main" val="3449404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52400" y="1143000"/>
            <a:ext cx="89916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000000"/>
                </a:solidFill>
                <a:ea typeface="楷体" pitchFamily="49" charset="-122"/>
              </a:rPr>
              <a:t>   《</a:t>
            </a:r>
            <a:r>
              <a:rPr lang="zh-CN" altLang="en-US" sz="4000">
                <a:solidFill>
                  <a:srgbClr val="000000"/>
                </a:solidFill>
                <a:ea typeface="楷体" pitchFamily="49" charset="-122"/>
              </a:rPr>
              <a:t>西游记</a:t>
            </a:r>
            <a:r>
              <a:rPr lang="en-US" altLang="zh-CN" sz="4000">
                <a:solidFill>
                  <a:srgbClr val="000000"/>
                </a:solidFill>
                <a:ea typeface="楷体" pitchFamily="49" charset="-122"/>
              </a:rPr>
              <a:t>》</a:t>
            </a:r>
            <a:r>
              <a:rPr lang="zh-CN" altLang="en-US" sz="4000">
                <a:solidFill>
                  <a:srgbClr val="000000"/>
                </a:solidFill>
                <a:ea typeface="楷体" pitchFamily="49" charset="-122"/>
              </a:rPr>
              <a:t>中的孙悟空有</a:t>
            </a:r>
            <a:r>
              <a:rPr lang="zh-CN" altLang="en-US" sz="4000">
                <a:solidFill>
                  <a:srgbClr val="FF3300"/>
                </a:solidFill>
                <a:ea typeface="楷体" pitchFamily="49" charset="-122"/>
              </a:rPr>
              <a:t>八九七十二</a:t>
            </a:r>
            <a:r>
              <a:rPr lang="zh-CN" altLang="en-US" sz="4000">
                <a:solidFill>
                  <a:srgbClr val="000000"/>
                </a:solidFill>
                <a:ea typeface="楷体" pitchFamily="49" charset="-122"/>
              </a:rPr>
              <a:t>变的本领，在太上老君的炼丹炉里待了</a:t>
            </a:r>
            <a:r>
              <a:rPr lang="zh-CN" altLang="en-US" sz="4000">
                <a:solidFill>
                  <a:srgbClr val="FF3300"/>
                </a:solidFill>
                <a:ea typeface="楷体" pitchFamily="49" charset="-122"/>
              </a:rPr>
              <a:t>七七四十九</a:t>
            </a:r>
            <a:r>
              <a:rPr lang="zh-CN" altLang="en-US" sz="4000">
                <a:solidFill>
                  <a:srgbClr val="000000"/>
                </a:solidFill>
                <a:ea typeface="楷体" pitchFamily="49" charset="-122"/>
              </a:rPr>
              <a:t>天，练了一双火眼金睛。他看到妖怪不管</a:t>
            </a:r>
            <a:r>
              <a:rPr lang="zh-CN" altLang="en-US" sz="4000">
                <a:solidFill>
                  <a:srgbClr val="FF3300"/>
                </a:solidFill>
                <a:ea typeface="楷体" pitchFamily="49" charset="-122"/>
              </a:rPr>
              <a:t>三七二十一</a:t>
            </a:r>
            <a:r>
              <a:rPr lang="zh-CN" altLang="en-US" sz="4000">
                <a:solidFill>
                  <a:srgbClr val="000000"/>
                </a:solidFill>
                <a:ea typeface="楷体" pitchFamily="49" charset="-122"/>
              </a:rPr>
              <a:t>就挥起金箍棒打了过去。师徒四人经历了</a:t>
            </a:r>
            <a:r>
              <a:rPr lang="zh-CN" altLang="en-US" sz="4000">
                <a:solidFill>
                  <a:srgbClr val="FF3300"/>
                </a:solidFill>
                <a:ea typeface="楷体" pitchFamily="49" charset="-122"/>
              </a:rPr>
              <a:t>九九八十一</a:t>
            </a:r>
            <a:r>
              <a:rPr lang="zh-CN" altLang="en-US" sz="4000">
                <a:solidFill>
                  <a:srgbClr val="000000"/>
                </a:solidFill>
                <a:ea typeface="楷体" pitchFamily="49" charset="-122"/>
              </a:rPr>
              <a:t>难（</a:t>
            </a:r>
            <a:r>
              <a:rPr lang="en-US" altLang="zh-CN" sz="4000">
                <a:solidFill>
                  <a:srgbClr val="000000"/>
                </a:solidFill>
                <a:ea typeface="楷体" pitchFamily="49" charset="-122"/>
              </a:rPr>
              <a:t>n</a:t>
            </a:r>
            <a:r>
              <a:rPr lang="en-US" altLang="zh-CN" sz="4000">
                <a:solidFill>
                  <a:srgbClr val="000000"/>
                </a:solidFill>
              </a:rPr>
              <a:t>àn</a:t>
            </a:r>
            <a:r>
              <a:rPr lang="zh-CN" altLang="en-US" sz="4000">
                <a:solidFill>
                  <a:srgbClr val="000000"/>
                </a:solidFill>
                <a:ea typeface="楷体" pitchFamily="49" charset="-122"/>
              </a:rPr>
              <a:t>），终于取得了真经。</a:t>
            </a:r>
          </a:p>
        </p:txBody>
      </p:sp>
    </p:spTree>
    <p:extLst>
      <p:ext uri="{BB962C8B-B14F-4D97-AF65-F5344CB8AC3E}">
        <p14:creationId xmlns:p14="http://schemas.microsoft.com/office/powerpoint/2010/main" val="305644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66800" y="1371600"/>
            <a:ext cx="632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" y="762000"/>
            <a:ext cx="85344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zh-CN" sz="400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1</a:t>
            </a:r>
            <a:r>
              <a:rPr lang="zh-CN" altLang="en-US" sz="400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、“七七四十九”“ 三七二十一”是关于（   ）的乘法口诀。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zh-CN" altLang="en-US" sz="400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zh-CN" sz="400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685800" y="990600"/>
            <a:ext cx="933450" cy="5524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宋体"/>
              </a:rPr>
              <a:t>问题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09600" y="3657600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2</a:t>
            </a:r>
            <a:r>
              <a:rPr lang="zh-CN" altLang="en-US" sz="400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、“八九七十二”“九九八十一”是关于几的乘法口诀呢？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590800" y="2286000"/>
            <a:ext cx="68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1766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8716187_001751881000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6"/>
          <p:cNvSpPr>
            <a:spLocks noChangeArrowheads="1" noChangeShapeType="1" noTextEdit="1"/>
          </p:cNvSpPr>
          <p:nvPr/>
        </p:nvSpPr>
        <p:spPr bwMode="auto">
          <a:xfrm>
            <a:off x="1676400" y="2971800"/>
            <a:ext cx="5562600" cy="1219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宋体"/>
              </a:rPr>
              <a:t>9</a:t>
            </a:r>
            <a:r>
              <a:rPr lang="zh-CN" altLang="en-US" sz="40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宋体"/>
              </a:rPr>
              <a:t>的乘法口诀</a:t>
            </a:r>
          </a:p>
        </p:txBody>
      </p:sp>
    </p:spTree>
    <p:extLst>
      <p:ext uri="{BB962C8B-B14F-4D97-AF65-F5344CB8AC3E}">
        <p14:creationId xmlns:p14="http://schemas.microsoft.com/office/powerpoint/2010/main" val="154040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同侧圆角矩形 17"/>
          <p:cNvSpPr/>
          <p:nvPr/>
        </p:nvSpPr>
        <p:spPr>
          <a:xfrm>
            <a:off x="6832600" y="692150"/>
            <a:ext cx="2000250" cy="515938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探究新知</a:t>
            </a:r>
          </a:p>
        </p:txBody>
      </p:sp>
      <p:cxnSp>
        <p:nvCxnSpPr>
          <p:cNvPr id="19" name="直线连接符 21"/>
          <p:cNvCxnSpPr/>
          <p:nvPr/>
        </p:nvCxnSpPr>
        <p:spPr>
          <a:xfrm flipV="1">
            <a:off x="6659563" y="1479550"/>
            <a:ext cx="2071687" cy="4763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8780" name="Group 348"/>
          <p:cNvGraphicFramePr>
            <a:graphicFrameLocks noGrp="1"/>
          </p:cNvGraphicFramePr>
          <p:nvPr/>
        </p:nvGraphicFramePr>
        <p:xfrm>
          <a:off x="684213" y="1484313"/>
          <a:ext cx="5903912" cy="518048"/>
        </p:xfrm>
        <a:graphic>
          <a:graphicData uri="http://schemas.openxmlformats.org/drawingml/2006/table">
            <a:tbl>
              <a:tblPr/>
              <a:tblGrid>
                <a:gridCol w="590550"/>
                <a:gridCol w="590550"/>
                <a:gridCol w="590550"/>
                <a:gridCol w="590550"/>
                <a:gridCol w="590550"/>
                <a:gridCol w="588962"/>
                <a:gridCol w="590550"/>
                <a:gridCol w="588963"/>
                <a:gridCol w="592137"/>
                <a:gridCol w="590550"/>
              </a:tblGrid>
              <a:tr h="517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Group 37"/>
          <p:cNvGraphicFramePr>
            <a:graphicFrameLocks noGrp="1"/>
          </p:cNvGraphicFramePr>
          <p:nvPr/>
        </p:nvGraphicFramePr>
        <p:xfrm>
          <a:off x="684213" y="2011363"/>
          <a:ext cx="5903913" cy="517956"/>
        </p:xfrm>
        <a:graphic>
          <a:graphicData uri="http://schemas.openxmlformats.org/drawingml/2006/table">
            <a:tbl>
              <a:tblPr/>
              <a:tblGrid>
                <a:gridCol w="589965"/>
                <a:gridCol w="591386"/>
                <a:gridCol w="589965"/>
                <a:gridCol w="589965"/>
                <a:gridCol w="591386"/>
                <a:gridCol w="589965"/>
                <a:gridCol w="589965"/>
                <a:gridCol w="589965"/>
                <a:gridCol w="591386"/>
                <a:gridCol w="58996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Group 61"/>
          <p:cNvGraphicFramePr>
            <a:graphicFrameLocks noGrp="1"/>
          </p:cNvGraphicFramePr>
          <p:nvPr/>
        </p:nvGraphicFramePr>
        <p:xfrm>
          <a:off x="684213" y="2527300"/>
          <a:ext cx="5903913" cy="517956"/>
        </p:xfrm>
        <a:graphic>
          <a:graphicData uri="http://schemas.openxmlformats.org/drawingml/2006/table">
            <a:tbl>
              <a:tblPr/>
              <a:tblGrid>
                <a:gridCol w="589965"/>
                <a:gridCol w="591386"/>
                <a:gridCol w="589965"/>
                <a:gridCol w="589965"/>
                <a:gridCol w="591386"/>
                <a:gridCol w="589965"/>
                <a:gridCol w="589965"/>
                <a:gridCol w="589965"/>
                <a:gridCol w="591386"/>
                <a:gridCol w="58996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2" name="Group 85"/>
          <p:cNvGrpSpPr>
            <a:grpSpLocks/>
          </p:cNvGrpSpPr>
          <p:nvPr/>
        </p:nvGrpSpPr>
        <p:grpSpPr bwMode="auto">
          <a:xfrm>
            <a:off x="755650" y="2671763"/>
            <a:ext cx="5119688" cy="225425"/>
            <a:chOff x="1103" y="3346"/>
            <a:chExt cx="3601" cy="264"/>
          </a:xfrm>
        </p:grpSpPr>
        <p:pic>
          <p:nvPicPr>
            <p:cNvPr id="8268" name="Picture 86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69" name="Picture 87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70" name="Picture 88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71" name="Picture 89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72" name="Picture 90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73" name="Picture 91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74" name="Picture 92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75" name="Picture 93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76" name="Picture 94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09"/>
          <p:cNvGrpSpPr>
            <a:grpSpLocks/>
          </p:cNvGrpSpPr>
          <p:nvPr/>
        </p:nvGrpSpPr>
        <p:grpSpPr bwMode="auto">
          <a:xfrm>
            <a:off x="796925" y="1647825"/>
            <a:ext cx="5119688" cy="227013"/>
            <a:chOff x="1016" y="448"/>
            <a:chExt cx="3601" cy="264"/>
          </a:xfrm>
        </p:grpSpPr>
        <p:pic>
          <p:nvPicPr>
            <p:cNvPr id="8278" name="Picture 310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" y="44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79" name="Picture 311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5" y="44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80" name="Picture 312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" y="46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81" name="Picture 313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" y="46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82" name="Picture 314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9" y="46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83" name="Picture 315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" y="46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84" name="Picture 316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" y="472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85" name="Picture 317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3" y="472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86" name="Picture 318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" y="472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319"/>
          <p:cNvGrpSpPr>
            <a:grpSpLocks/>
          </p:cNvGrpSpPr>
          <p:nvPr/>
        </p:nvGrpSpPr>
        <p:grpSpPr bwMode="auto">
          <a:xfrm>
            <a:off x="755650" y="2200275"/>
            <a:ext cx="5119688" cy="225425"/>
            <a:chOff x="1103" y="3346"/>
            <a:chExt cx="3601" cy="264"/>
          </a:xfrm>
        </p:grpSpPr>
        <p:pic>
          <p:nvPicPr>
            <p:cNvPr id="8288" name="Picture 320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89" name="Picture 321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0" name="Picture 322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1" name="Picture 323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2" name="Picture 324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3" name="Picture 325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4" name="Picture 326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" name="Picture 327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" name="Picture 328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8781" name="Group 349"/>
          <p:cNvGraphicFramePr>
            <a:graphicFrameLocks noGrp="1"/>
          </p:cNvGraphicFramePr>
          <p:nvPr/>
        </p:nvGraphicFramePr>
        <p:xfrm>
          <a:off x="684213" y="3046413"/>
          <a:ext cx="5903912" cy="518048"/>
        </p:xfrm>
        <a:graphic>
          <a:graphicData uri="http://schemas.openxmlformats.org/drawingml/2006/table">
            <a:tbl>
              <a:tblPr/>
              <a:tblGrid>
                <a:gridCol w="590550"/>
                <a:gridCol w="590550"/>
                <a:gridCol w="590550"/>
                <a:gridCol w="590550"/>
                <a:gridCol w="590550"/>
                <a:gridCol w="588962"/>
                <a:gridCol w="590550"/>
                <a:gridCol w="588963"/>
                <a:gridCol w="592137"/>
                <a:gridCol w="590550"/>
              </a:tblGrid>
              <a:tr h="517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5" name="Group 371"/>
          <p:cNvGrpSpPr>
            <a:grpSpLocks/>
          </p:cNvGrpSpPr>
          <p:nvPr/>
        </p:nvGrpSpPr>
        <p:grpSpPr bwMode="auto">
          <a:xfrm>
            <a:off x="755650" y="3179763"/>
            <a:ext cx="5119688" cy="225425"/>
            <a:chOff x="1103" y="3346"/>
            <a:chExt cx="3601" cy="264"/>
          </a:xfrm>
        </p:grpSpPr>
        <p:pic>
          <p:nvPicPr>
            <p:cNvPr id="8322" name="Picture 372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23" name="Picture 373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24" name="Picture 374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25" name="Picture 375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26" name="Picture 376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27" name="Picture 377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28" name="Picture 378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29" name="Picture 379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30" name="Picture 380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75" name="Group 381"/>
          <p:cNvGraphicFramePr>
            <a:graphicFrameLocks noGrp="1"/>
          </p:cNvGraphicFramePr>
          <p:nvPr/>
        </p:nvGraphicFramePr>
        <p:xfrm>
          <a:off x="684213" y="3559175"/>
          <a:ext cx="5903913" cy="517956"/>
        </p:xfrm>
        <a:graphic>
          <a:graphicData uri="http://schemas.openxmlformats.org/drawingml/2006/table">
            <a:tbl>
              <a:tblPr/>
              <a:tblGrid>
                <a:gridCol w="589965"/>
                <a:gridCol w="591386"/>
                <a:gridCol w="589965"/>
                <a:gridCol w="589965"/>
                <a:gridCol w="591386"/>
                <a:gridCol w="589965"/>
                <a:gridCol w="589965"/>
                <a:gridCol w="589965"/>
                <a:gridCol w="591386"/>
                <a:gridCol w="58996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6" name="Group 405"/>
          <p:cNvGrpSpPr>
            <a:grpSpLocks/>
          </p:cNvGrpSpPr>
          <p:nvPr/>
        </p:nvGrpSpPr>
        <p:grpSpPr bwMode="auto">
          <a:xfrm>
            <a:off x="755650" y="3702050"/>
            <a:ext cx="5119688" cy="225425"/>
            <a:chOff x="1103" y="3346"/>
            <a:chExt cx="3601" cy="264"/>
          </a:xfrm>
        </p:grpSpPr>
        <p:pic>
          <p:nvPicPr>
            <p:cNvPr id="8356" name="Picture 406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57" name="Picture 407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58" name="Picture 408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59" name="Picture 409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60" name="Picture 410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61" name="Picture 411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62" name="Picture 412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63" name="Picture 413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64" name="Picture 414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8782" name="Group 350"/>
          <p:cNvGraphicFramePr>
            <a:graphicFrameLocks noGrp="1"/>
          </p:cNvGraphicFramePr>
          <p:nvPr/>
        </p:nvGraphicFramePr>
        <p:xfrm>
          <a:off x="684213" y="4078288"/>
          <a:ext cx="5903912" cy="518048"/>
        </p:xfrm>
        <a:graphic>
          <a:graphicData uri="http://schemas.openxmlformats.org/drawingml/2006/table">
            <a:tbl>
              <a:tblPr/>
              <a:tblGrid>
                <a:gridCol w="590550"/>
                <a:gridCol w="590550"/>
                <a:gridCol w="590550"/>
                <a:gridCol w="590550"/>
                <a:gridCol w="590550"/>
                <a:gridCol w="588962"/>
                <a:gridCol w="590550"/>
                <a:gridCol w="588963"/>
                <a:gridCol w="592137"/>
                <a:gridCol w="590550"/>
              </a:tblGrid>
              <a:tr h="517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87" name="Group 439"/>
          <p:cNvGrpSpPr>
            <a:grpSpLocks/>
          </p:cNvGrpSpPr>
          <p:nvPr/>
        </p:nvGrpSpPr>
        <p:grpSpPr bwMode="auto">
          <a:xfrm>
            <a:off x="755650" y="4222750"/>
            <a:ext cx="5119688" cy="225425"/>
            <a:chOff x="1103" y="3346"/>
            <a:chExt cx="3601" cy="264"/>
          </a:xfrm>
        </p:grpSpPr>
        <p:pic>
          <p:nvPicPr>
            <p:cNvPr id="8390" name="Picture 440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1" name="Picture 441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2" name="Picture 442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3" name="Picture 443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4" name="Picture 444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5" name="Picture 445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6" name="Picture 446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" name="Picture 447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8" name="Picture 448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97" name="Group 449"/>
          <p:cNvGraphicFramePr>
            <a:graphicFrameLocks noGrp="1"/>
          </p:cNvGraphicFramePr>
          <p:nvPr/>
        </p:nvGraphicFramePr>
        <p:xfrm>
          <a:off x="684213" y="4591050"/>
          <a:ext cx="5903913" cy="517956"/>
        </p:xfrm>
        <a:graphic>
          <a:graphicData uri="http://schemas.openxmlformats.org/drawingml/2006/table">
            <a:tbl>
              <a:tblPr/>
              <a:tblGrid>
                <a:gridCol w="589965"/>
                <a:gridCol w="591386"/>
                <a:gridCol w="589965"/>
                <a:gridCol w="589965"/>
                <a:gridCol w="591386"/>
                <a:gridCol w="589965"/>
                <a:gridCol w="589965"/>
                <a:gridCol w="589965"/>
                <a:gridCol w="591386"/>
                <a:gridCol w="58996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98" name="Group 473"/>
          <p:cNvGrpSpPr>
            <a:grpSpLocks/>
          </p:cNvGrpSpPr>
          <p:nvPr/>
        </p:nvGrpSpPr>
        <p:grpSpPr bwMode="auto">
          <a:xfrm>
            <a:off x="755650" y="4724400"/>
            <a:ext cx="5119688" cy="225425"/>
            <a:chOff x="1103" y="3346"/>
            <a:chExt cx="3601" cy="264"/>
          </a:xfrm>
        </p:grpSpPr>
        <p:pic>
          <p:nvPicPr>
            <p:cNvPr id="8424" name="Picture 474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25" name="Picture 475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26" name="Picture 476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27" name="Picture 477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28" name="Picture 478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29" name="Picture 479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30" name="Picture 480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31" name="Picture 481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32" name="Picture 482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8" name="Group 483"/>
          <p:cNvGraphicFramePr>
            <a:graphicFrameLocks noGrp="1"/>
          </p:cNvGraphicFramePr>
          <p:nvPr/>
        </p:nvGraphicFramePr>
        <p:xfrm>
          <a:off x="684213" y="5103813"/>
          <a:ext cx="5903913" cy="517956"/>
        </p:xfrm>
        <a:graphic>
          <a:graphicData uri="http://schemas.openxmlformats.org/drawingml/2006/table">
            <a:tbl>
              <a:tblPr/>
              <a:tblGrid>
                <a:gridCol w="581435"/>
                <a:gridCol w="599916"/>
                <a:gridCol w="589965"/>
                <a:gridCol w="589965"/>
                <a:gridCol w="591386"/>
                <a:gridCol w="589965"/>
                <a:gridCol w="589965"/>
                <a:gridCol w="589965"/>
                <a:gridCol w="591386"/>
                <a:gridCol w="58996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8" marR="91428"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09" name="Group 507"/>
          <p:cNvGrpSpPr>
            <a:grpSpLocks/>
          </p:cNvGrpSpPr>
          <p:nvPr/>
        </p:nvGrpSpPr>
        <p:grpSpPr bwMode="auto">
          <a:xfrm>
            <a:off x="755650" y="5281613"/>
            <a:ext cx="5119688" cy="227012"/>
            <a:chOff x="1103" y="3346"/>
            <a:chExt cx="3601" cy="264"/>
          </a:xfrm>
        </p:grpSpPr>
        <p:pic>
          <p:nvPicPr>
            <p:cNvPr id="8458" name="Picture 508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59" name="Picture 509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60" name="Picture 510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61" name="Picture 511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62" name="Picture 512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63" name="Picture 513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64" name="Picture 514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65" name="Picture 515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66" name="Picture 516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8783" name="Group 351"/>
          <p:cNvGraphicFramePr>
            <a:graphicFrameLocks noGrp="1"/>
          </p:cNvGraphicFramePr>
          <p:nvPr/>
        </p:nvGraphicFramePr>
        <p:xfrm>
          <a:off x="684213" y="5622925"/>
          <a:ext cx="5903912" cy="518048"/>
        </p:xfrm>
        <a:graphic>
          <a:graphicData uri="http://schemas.openxmlformats.org/drawingml/2006/table">
            <a:tbl>
              <a:tblPr/>
              <a:tblGrid>
                <a:gridCol w="590550"/>
                <a:gridCol w="571500"/>
                <a:gridCol w="609600"/>
                <a:gridCol w="590550"/>
                <a:gridCol w="590550"/>
                <a:gridCol w="588962"/>
                <a:gridCol w="590550"/>
                <a:gridCol w="588963"/>
                <a:gridCol w="592137"/>
                <a:gridCol w="590550"/>
              </a:tblGrid>
              <a:tr h="517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0" name="Group 541"/>
          <p:cNvGrpSpPr>
            <a:grpSpLocks/>
          </p:cNvGrpSpPr>
          <p:nvPr/>
        </p:nvGrpSpPr>
        <p:grpSpPr bwMode="auto">
          <a:xfrm>
            <a:off x="755650" y="5754688"/>
            <a:ext cx="5119688" cy="225425"/>
            <a:chOff x="1103" y="3346"/>
            <a:chExt cx="3601" cy="264"/>
          </a:xfrm>
        </p:grpSpPr>
        <p:pic>
          <p:nvPicPr>
            <p:cNvPr id="8492" name="Picture 542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3" name="Picture 543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3346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4" name="Picture 544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5" name="Picture 545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6" name="Picture 546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7" name="Picture 547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" y="3358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8" name="Picture 548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9" name="Picture 549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" name="Picture 550" descr="st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" y="3370"/>
              <a:ext cx="3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9" name="Text Box 299"/>
          <p:cNvSpPr txBox="1">
            <a:spLocks noChangeArrowheads="1"/>
          </p:cNvSpPr>
          <p:nvPr/>
        </p:nvSpPr>
        <p:spPr bwMode="auto">
          <a:xfrm>
            <a:off x="249238" y="1484313"/>
            <a:ext cx="306387" cy="461962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1</a:t>
            </a:r>
          </a:p>
        </p:txBody>
      </p:sp>
      <p:sp>
        <p:nvSpPr>
          <p:cNvPr id="150" name="Text Box 300"/>
          <p:cNvSpPr txBox="1">
            <a:spLocks noChangeArrowheads="1"/>
          </p:cNvSpPr>
          <p:nvPr/>
        </p:nvSpPr>
        <p:spPr bwMode="auto">
          <a:xfrm>
            <a:off x="249238" y="1989138"/>
            <a:ext cx="3381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2</a:t>
            </a:r>
          </a:p>
        </p:txBody>
      </p:sp>
      <p:sp>
        <p:nvSpPr>
          <p:cNvPr id="151" name="Text Box 301"/>
          <p:cNvSpPr txBox="1">
            <a:spLocks noChangeArrowheads="1"/>
          </p:cNvSpPr>
          <p:nvPr/>
        </p:nvSpPr>
        <p:spPr bwMode="auto">
          <a:xfrm>
            <a:off x="249238" y="2565400"/>
            <a:ext cx="3587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3</a:t>
            </a:r>
          </a:p>
        </p:txBody>
      </p:sp>
      <p:sp>
        <p:nvSpPr>
          <p:cNvPr id="152" name="Text Box 551"/>
          <p:cNvSpPr txBox="1">
            <a:spLocks noChangeArrowheads="1"/>
          </p:cNvSpPr>
          <p:nvPr/>
        </p:nvSpPr>
        <p:spPr bwMode="auto">
          <a:xfrm>
            <a:off x="250825" y="3068638"/>
            <a:ext cx="3587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4</a:t>
            </a:r>
          </a:p>
        </p:txBody>
      </p:sp>
      <p:sp>
        <p:nvSpPr>
          <p:cNvPr id="153" name="Text Box 552"/>
          <p:cNvSpPr txBox="1">
            <a:spLocks noChangeArrowheads="1"/>
          </p:cNvSpPr>
          <p:nvPr/>
        </p:nvSpPr>
        <p:spPr bwMode="auto">
          <a:xfrm>
            <a:off x="252413" y="3644900"/>
            <a:ext cx="3587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5</a:t>
            </a:r>
          </a:p>
        </p:txBody>
      </p:sp>
      <p:sp>
        <p:nvSpPr>
          <p:cNvPr id="154" name="Text Box 553"/>
          <p:cNvSpPr txBox="1">
            <a:spLocks noChangeArrowheads="1"/>
          </p:cNvSpPr>
          <p:nvPr/>
        </p:nvSpPr>
        <p:spPr bwMode="auto">
          <a:xfrm>
            <a:off x="250825" y="4149725"/>
            <a:ext cx="338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6</a:t>
            </a:r>
          </a:p>
        </p:txBody>
      </p:sp>
      <p:sp>
        <p:nvSpPr>
          <p:cNvPr id="155" name="Text Box 554"/>
          <p:cNvSpPr txBox="1">
            <a:spLocks noChangeArrowheads="1"/>
          </p:cNvSpPr>
          <p:nvPr/>
        </p:nvSpPr>
        <p:spPr bwMode="auto">
          <a:xfrm>
            <a:off x="252413" y="4652963"/>
            <a:ext cx="3587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7</a:t>
            </a:r>
          </a:p>
        </p:txBody>
      </p:sp>
      <p:sp>
        <p:nvSpPr>
          <p:cNvPr id="156" name="Text Box 555"/>
          <p:cNvSpPr txBox="1">
            <a:spLocks noChangeArrowheads="1"/>
          </p:cNvSpPr>
          <p:nvPr/>
        </p:nvSpPr>
        <p:spPr bwMode="auto">
          <a:xfrm>
            <a:off x="247650" y="5157788"/>
            <a:ext cx="3587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8</a:t>
            </a:r>
          </a:p>
        </p:txBody>
      </p:sp>
      <p:sp>
        <p:nvSpPr>
          <p:cNvPr id="157" name="Text Box 556"/>
          <p:cNvSpPr txBox="1">
            <a:spLocks noChangeArrowheads="1"/>
          </p:cNvSpPr>
          <p:nvPr/>
        </p:nvSpPr>
        <p:spPr bwMode="auto">
          <a:xfrm>
            <a:off x="252413" y="5630863"/>
            <a:ext cx="3587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9</a:t>
            </a:r>
          </a:p>
        </p:txBody>
      </p:sp>
      <p:sp>
        <p:nvSpPr>
          <p:cNvPr id="158" name="Text Box 3"/>
          <p:cNvSpPr txBox="1">
            <a:spLocks noChangeArrowheads="1"/>
          </p:cNvSpPr>
          <p:nvPr/>
        </p:nvSpPr>
        <p:spPr bwMode="auto">
          <a:xfrm>
            <a:off x="809625" y="1093788"/>
            <a:ext cx="3063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1</a:t>
            </a:r>
          </a:p>
        </p:txBody>
      </p:sp>
      <p:sp>
        <p:nvSpPr>
          <p:cNvPr id="159" name="Text Box 4"/>
          <p:cNvSpPr txBox="1">
            <a:spLocks noChangeArrowheads="1"/>
          </p:cNvSpPr>
          <p:nvPr/>
        </p:nvSpPr>
        <p:spPr bwMode="auto">
          <a:xfrm>
            <a:off x="1403350" y="1093788"/>
            <a:ext cx="3603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2</a:t>
            </a:r>
          </a:p>
        </p:txBody>
      </p:sp>
      <p:sp>
        <p:nvSpPr>
          <p:cNvPr id="160" name="Text Box 5"/>
          <p:cNvSpPr txBox="1">
            <a:spLocks noChangeArrowheads="1"/>
          </p:cNvSpPr>
          <p:nvPr/>
        </p:nvSpPr>
        <p:spPr bwMode="auto">
          <a:xfrm>
            <a:off x="1979613" y="1093788"/>
            <a:ext cx="3587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3</a:t>
            </a:r>
          </a:p>
        </p:txBody>
      </p:sp>
      <p:sp>
        <p:nvSpPr>
          <p:cNvPr id="161" name="Text Box 6"/>
          <p:cNvSpPr txBox="1">
            <a:spLocks noChangeArrowheads="1"/>
          </p:cNvSpPr>
          <p:nvPr/>
        </p:nvSpPr>
        <p:spPr bwMode="auto">
          <a:xfrm>
            <a:off x="2555875" y="1093788"/>
            <a:ext cx="3587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4</a:t>
            </a:r>
          </a:p>
        </p:txBody>
      </p:sp>
      <p:sp>
        <p:nvSpPr>
          <p:cNvPr id="162" name="Text Box 7"/>
          <p:cNvSpPr txBox="1">
            <a:spLocks noChangeArrowheads="1"/>
          </p:cNvSpPr>
          <p:nvPr/>
        </p:nvSpPr>
        <p:spPr bwMode="auto">
          <a:xfrm>
            <a:off x="3132138" y="1093788"/>
            <a:ext cx="3587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5</a:t>
            </a:r>
          </a:p>
        </p:txBody>
      </p:sp>
      <p:sp>
        <p:nvSpPr>
          <p:cNvPr id="163" name="Text Box 8"/>
          <p:cNvSpPr txBox="1">
            <a:spLocks noChangeArrowheads="1"/>
          </p:cNvSpPr>
          <p:nvPr/>
        </p:nvSpPr>
        <p:spPr bwMode="auto">
          <a:xfrm>
            <a:off x="3708400" y="1093788"/>
            <a:ext cx="3587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6</a:t>
            </a:r>
          </a:p>
        </p:txBody>
      </p:sp>
      <p:sp>
        <p:nvSpPr>
          <p:cNvPr id="164" name="Text Box 9"/>
          <p:cNvSpPr txBox="1">
            <a:spLocks noChangeArrowheads="1"/>
          </p:cNvSpPr>
          <p:nvPr/>
        </p:nvSpPr>
        <p:spPr bwMode="auto">
          <a:xfrm>
            <a:off x="4284663" y="1093788"/>
            <a:ext cx="3587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7</a:t>
            </a:r>
          </a:p>
        </p:txBody>
      </p:sp>
      <p:sp>
        <p:nvSpPr>
          <p:cNvPr id="165" name="Text Box 10"/>
          <p:cNvSpPr txBox="1">
            <a:spLocks noChangeArrowheads="1"/>
          </p:cNvSpPr>
          <p:nvPr/>
        </p:nvSpPr>
        <p:spPr bwMode="auto">
          <a:xfrm>
            <a:off x="4932363" y="1095375"/>
            <a:ext cx="3587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8</a:t>
            </a:r>
          </a:p>
        </p:txBody>
      </p:sp>
      <p:sp>
        <p:nvSpPr>
          <p:cNvPr id="166" name="Text Box 11"/>
          <p:cNvSpPr txBox="1">
            <a:spLocks noChangeArrowheads="1"/>
          </p:cNvSpPr>
          <p:nvPr/>
        </p:nvSpPr>
        <p:spPr bwMode="auto">
          <a:xfrm>
            <a:off x="5508625" y="1095375"/>
            <a:ext cx="3587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9</a:t>
            </a:r>
          </a:p>
        </p:txBody>
      </p:sp>
      <p:sp>
        <p:nvSpPr>
          <p:cNvPr id="167" name="Text Box 12"/>
          <p:cNvSpPr txBox="1">
            <a:spLocks noChangeArrowheads="1"/>
          </p:cNvSpPr>
          <p:nvPr/>
        </p:nvSpPr>
        <p:spPr bwMode="auto">
          <a:xfrm>
            <a:off x="6029325" y="1095375"/>
            <a:ext cx="4873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10</a:t>
            </a:r>
          </a:p>
        </p:txBody>
      </p:sp>
      <p:sp>
        <p:nvSpPr>
          <p:cNvPr id="168" name="Text Box 330"/>
          <p:cNvSpPr txBox="1">
            <a:spLocks noChangeArrowheads="1"/>
          </p:cNvSpPr>
          <p:nvPr/>
        </p:nvSpPr>
        <p:spPr bwMode="auto">
          <a:xfrm>
            <a:off x="6578600" y="1530350"/>
            <a:ext cx="17287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1</a:t>
            </a:r>
            <a:r>
              <a:rPr lang="zh-CN" altLang="en-US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行有</a:t>
            </a: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9 </a:t>
            </a:r>
            <a:r>
              <a:rPr lang="zh-CN" altLang="en-US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个</a:t>
            </a:r>
          </a:p>
        </p:txBody>
      </p:sp>
      <p:sp>
        <p:nvSpPr>
          <p:cNvPr id="169" name="Text Box 331"/>
          <p:cNvSpPr txBox="1">
            <a:spLocks noChangeArrowheads="1"/>
          </p:cNvSpPr>
          <p:nvPr/>
        </p:nvSpPr>
        <p:spPr bwMode="auto">
          <a:xfrm>
            <a:off x="6578600" y="2046288"/>
            <a:ext cx="18272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2</a:t>
            </a:r>
            <a:r>
              <a:rPr lang="zh-CN" altLang="en-US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行有</a:t>
            </a: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? </a:t>
            </a:r>
            <a:r>
              <a:rPr lang="zh-CN" altLang="en-US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个</a:t>
            </a:r>
          </a:p>
        </p:txBody>
      </p:sp>
      <p:sp>
        <p:nvSpPr>
          <p:cNvPr id="170" name="Text Box 332"/>
          <p:cNvSpPr txBox="1">
            <a:spLocks noChangeArrowheads="1"/>
          </p:cNvSpPr>
          <p:nvPr/>
        </p:nvSpPr>
        <p:spPr bwMode="auto">
          <a:xfrm>
            <a:off x="6578600" y="2562225"/>
            <a:ext cx="18002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3</a:t>
            </a:r>
            <a:r>
              <a:rPr lang="zh-CN" altLang="en-US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行有</a:t>
            </a: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? </a:t>
            </a:r>
            <a:r>
              <a:rPr lang="zh-CN" altLang="en-US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个</a:t>
            </a:r>
          </a:p>
        </p:txBody>
      </p:sp>
      <p:sp>
        <p:nvSpPr>
          <p:cNvPr id="171" name="Text Box 557"/>
          <p:cNvSpPr txBox="1">
            <a:spLocks noChangeArrowheads="1"/>
          </p:cNvSpPr>
          <p:nvPr/>
        </p:nvSpPr>
        <p:spPr bwMode="auto">
          <a:xfrm>
            <a:off x="6578600" y="3079750"/>
            <a:ext cx="1898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4</a:t>
            </a:r>
            <a:r>
              <a:rPr lang="zh-CN" altLang="en-US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行有？个</a:t>
            </a:r>
          </a:p>
        </p:txBody>
      </p:sp>
      <p:sp>
        <p:nvSpPr>
          <p:cNvPr id="172" name="Text Box 559"/>
          <p:cNvSpPr txBox="1">
            <a:spLocks noChangeArrowheads="1"/>
          </p:cNvSpPr>
          <p:nvPr/>
        </p:nvSpPr>
        <p:spPr bwMode="auto">
          <a:xfrm>
            <a:off x="6578600" y="3595688"/>
            <a:ext cx="18986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5</a:t>
            </a:r>
            <a:r>
              <a:rPr lang="zh-CN" altLang="en-US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行有？个</a:t>
            </a:r>
          </a:p>
        </p:txBody>
      </p:sp>
      <p:sp>
        <p:nvSpPr>
          <p:cNvPr id="173" name="Text Box 560"/>
          <p:cNvSpPr txBox="1">
            <a:spLocks noChangeArrowheads="1"/>
          </p:cNvSpPr>
          <p:nvPr/>
        </p:nvSpPr>
        <p:spPr bwMode="auto">
          <a:xfrm>
            <a:off x="6578600" y="4111625"/>
            <a:ext cx="1898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6</a:t>
            </a:r>
            <a:r>
              <a:rPr lang="zh-CN" altLang="en-US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行有？个</a:t>
            </a:r>
          </a:p>
        </p:txBody>
      </p:sp>
      <p:sp>
        <p:nvSpPr>
          <p:cNvPr id="174" name="Text Box 563"/>
          <p:cNvSpPr txBox="1">
            <a:spLocks noChangeArrowheads="1"/>
          </p:cNvSpPr>
          <p:nvPr/>
        </p:nvSpPr>
        <p:spPr bwMode="auto">
          <a:xfrm>
            <a:off x="6578600" y="4629150"/>
            <a:ext cx="18986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7</a:t>
            </a:r>
            <a:r>
              <a:rPr lang="zh-CN" altLang="en-US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行有？个</a:t>
            </a:r>
          </a:p>
        </p:txBody>
      </p:sp>
      <p:sp>
        <p:nvSpPr>
          <p:cNvPr id="175" name="Text Box 565"/>
          <p:cNvSpPr txBox="1">
            <a:spLocks noChangeArrowheads="1"/>
          </p:cNvSpPr>
          <p:nvPr/>
        </p:nvSpPr>
        <p:spPr bwMode="auto">
          <a:xfrm>
            <a:off x="6578600" y="5145088"/>
            <a:ext cx="18986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8</a:t>
            </a:r>
            <a:r>
              <a:rPr lang="zh-CN" altLang="en-US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行有？个</a:t>
            </a:r>
          </a:p>
        </p:txBody>
      </p:sp>
      <p:sp>
        <p:nvSpPr>
          <p:cNvPr id="176" name="Text Box 567"/>
          <p:cNvSpPr txBox="1">
            <a:spLocks noChangeArrowheads="1"/>
          </p:cNvSpPr>
          <p:nvPr/>
        </p:nvSpPr>
        <p:spPr bwMode="auto">
          <a:xfrm>
            <a:off x="6578600" y="5661025"/>
            <a:ext cx="1898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9</a:t>
            </a:r>
            <a:r>
              <a:rPr lang="zh-CN" altLang="en-US" sz="2400" noProof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行有？个</a:t>
            </a:r>
          </a:p>
        </p:txBody>
      </p:sp>
      <p:pic>
        <p:nvPicPr>
          <p:cNvPr id="132" name="Picture 329" descr="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557338"/>
            <a:ext cx="477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334" descr="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2074863"/>
            <a:ext cx="477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335" descr="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2592388"/>
            <a:ext cx="477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558" descr="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3111500"/>
            <a:ext cx="477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561" descr="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3629025"/>
            <a:ext cx="477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562" descr="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4146550"/>
            <a:ext cx="477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564" descr="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4665663"/>
            <a:ext cx="477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566" descr="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5183188"/>
            <a:ext cx="477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568" descr="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5702300"/>
            <a:ext cx="477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288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8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1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3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8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9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5" dur="500"/>
                                        <p:tgtEl>
                                          <p:spTgt spid="18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9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0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3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0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 animBg="1" advAuto="0"/>
      <p:bldP spid="150" grpId="0" build="p" advAuto="0"/>
      <p:bldP spid="151" grpId="0" build="p" advAuto="0"/>
      <p:bldP spid="152" grpId="0" build="p" advAuto="0"/>
      <p:bldP spid="153" grpId="0" build="p" advAuto="0"/>
      <p:bldP spid="154" grpId="0" build="p" advAuto="0"/>
      <p:bldP spid="155" grpId="0" build="p" advAuto="0"/>
      <p:bldP spid="156" grpId="0" build="p" advAuto="0"/>
      <p:bldP spid="157" grpId="0" build="p" advAuto="0"/>
      <p:bldP spid="158" grpId="0" build="p"/>
      <p:bldP spid="159" grpId="0" build="p" advAuto="500"/>
      <p:bldP spid="160" grpId="0" build="p" advAuto="500"/>
      <p:bldP spid="161" grpId="0" build="p" advAuto="500"/>
      <p:bldP spid="162" grpId="0" build="p" advAuto="500"/>
      <p:bldP spid="163" grpId="0" build="p" advAuto="500"/>
      <p:bldP spid="164" grpId="0" build="p" advAuto="500"/>
      <p:bldP spid="165" grpId="0" build="p" advAuto="500"/>
      <p:bldP spid="166" grpId="0" build="p" advAuto="500"/>
      <p:bldP spid="167" grpId="0" build="p" advAuto="500"/>
      <p:bldP spid="168" grpId="0" build="p"/>
      <p:bldP spid="169" grpId="0" build="p" advAuto="0"/>
      <p:bldP spid="170" grpId="0" build="p" advAuto="0"/>
      <p:bldP spid="171" grpId="0" build="p" advAuto="0"/>
      <p:bldP spid="172" grpId="0" build="p" advAuto="0"/>
      <p:bldP spid="173" grpId="0" build="p" advAuto="0"/>
      <p:bldP spid="174" grpId="0" build="p" advAuto="0"/>
      <p:bldP spid="175" grpId="0" build="p" advAuto="0"/>
      <p:bldP spid="176" grpId="0" build="p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4" descr="F:\七彩课堂插图板式封面\排版用图标、页眉页脚\标题jpg\读读背背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628650"/>
            <a:ext cx="24717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同侧圆角矩形 17"/>
          <p:cNvSpPr/>
          <p:nvPr/>
        </p:nvSpPr>
        <p:spPr>
          <a:xfrm>
            <a:off x="425450" y="836613"/>
            <a:ext cx="2000250" cy="515937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探究新知</a:t>
            </a:r>
          </a:p>
        </p:txBody>
      </p:sp>
      <p:cxnSp>
        <p:nvCxnSpPr>
          <p:cNvPr id="33" name="直线连接符 21"/>
          <p:cNvCxnSpPr/>
          <p:nvPr/>
        </p:nvCxnSpPr>
        <p:spPr>
          <a:xfrm flipV="1">
            <a:off x="395288" y="1479550"/>
            <a:ext cx="2071687" cy="4763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" name="Group 180"/>
          <p:cNvGraphicFramePr>
            <a:graphicFrameLocks noGrp="1"/>
          </p:cNvGraphicFramePr>
          <p:nvPr/>
        </p:nvGraphicFramePr>
        <p:xfrm>
          <a:off x="468313" y="3906838"/>
          <a:ext cx="8064500" cy="1609725"/>
        </p:xfrm>
        <a:graphic>
          <a:graphicData uri="http://schemas.openxmlformats.org/drawingml/2006/table">
            <a:tbl>
              <a:tblPr/>
              <a:tblGrid>
                <a:gridCol w="2016125"/>
                <a:gridCol w="673100"/>
                <a:gridCol w="669925"/>
                <a:gridCol w="673100"/>
                <a:gridCol w="673100"/>
                <a:gridCol w="693737"/>
                <a:gridCol w="649288"/>
                <a:gridCol w="673100"/>
                <a:gridCol w="669925"/>
                <a:gridCol w="673100"/>
              </a:tblGrid>
              <a:tr h="833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行数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     的个数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158" descr="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919663"/>
            <a:ext cx="4746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74"/>
          <p:cNvGrpSpPr>
            <a:grpSpLocks/>
          </p:cNvGrpSpPr>
          <p:nvPr/>
        </p:nvGrpSpPr>
        <p:grpSpPr bwMode="auto">
          <a:xfrm>
            <a:off x="865188" y="1649413"/>
            <a:ext cx="6405562" cy="1439862"/>
            <a:chOff x="1056" y="391"/>
            <a:chExt cx="4037" cy="907"/>
          </a:xfrm>
        </p:grpSpPr>
        <p:sp>
          <p:nvSpPr>
            <p:cNvPr id="9257" name="Text Box 162"/>
            <p:cNvSpPr txBox="1">
              <a:spLocks noChangeArrowheads="1"/>
            </p:cNvSpPr>
            <p:nvPr/>
          </p:nvSpPr>
          <p:spPr bwMode="auto">
            <a:xfrm>
              <a:off x="1555" y="527"/>
              <a:ext cx="331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1</a:t>
              </a: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行有</a:t>
              </a:r>
              <a:r>
                <a:rPr lang="en-US" altLang="zh-CN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9</a:t>
              </a: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个      ，</a:t>
              </a:r>
              <a:r>
                <a:rPr lang="en-US" altLang="zh-CN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2</a:t>
              </a: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行有几个？</a:t>
              </a:r>
              <a:r>
                <a:rPr lang="en-US" altLang="zh-CN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3</a:t>
              </a: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行、</a:t>
              </a:r>
              <a:r>
                <a:rPr lang="en-US" altLang="zh-CN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4</a:t>
              </a: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行</a:t>
              </a:r>
              <a:r>
                <a:rPr lang="en-US" altLang="zh-CN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……9</a:t>
              </a: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行呢？</a:t>
              </a:r>
            </a:p>
          </p:txBody>
        </p:sp>
        <p:sp>
          <p:nvSpPr>
            <p:cNvPr id="9258" name="AutoShape 163"/>
            <p:cNvSpPr>
              <a:spLocks noChangeArrowheads="1"/>
            </p:cNvSpPr>
            <p:nvPr/>
          </p:nvSpPr>
          <p:spPr bwMode="auto">
            <a:xfrm>
              <a:off x="1056" y="391"/>
              <a:ext cx="4037" cy="907"/>
            </a:xfrm>
            <a:prstGeom prst="wedgeEllipseCallout">
              <a:avLst>
                <a:gd name="adj1" fmla="val 50755"/>
                <a:gd name="adj2" fmla="val -4044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</p:grpSp>
      <p:sp>
        <p:nvSpPr>
          <p:cNvPr id="14" name="Text Box 164"/>
          <p:cNvSpPr txBox="1">
            <a:spLocks noChangeArrowheads="1"/>
          </p:cNvSpPr>
          <p:nvPr/>
        </p:nvSpPr>
        <p:spPr bwMode="auto">
          <a:xfrm>
            <a:off x="3173413" y="4800600"/>
            <a:ext cx="5826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18</a:t>
            </a:r>
          </a:p>
        </p:txBody>
      </p:sp>
      <p:sp>
        <p:nvSpPr>
          <p:cNvPr id="15" name="Text Box 165"/>
          <p:cNvSpPr txBox="1">
            <a:spLocks noChangeArrowheads="1"/>
          </p:cNvSpPr>
          <p:nvPr/>
        </p:nvSpPr>
        <p:spPr bwMode="auto">
          <a:xfrm>
            <a:off x="3865563" y="4797425"/>
            <a:ext cx="6524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27</a:t>
            </a:r>
          </a:p>
        </p:txBody>
      </p:sp>
      <p:sp>
        <p:nvSpPr>
          <p:cNvPr id="16" name="Text Box 166"/>
          <p:cNvSpPr txBox="1">
            <a:spLocks noChangeArrowheads="1"/>
          </p:cNvSpPr>
          <p:nvPr/>
        </p:nvSpPr>
        <p:spPr bwMode="auto">
          <a:xfrm>
            <a:off x="4516438" y="4800600"/>
            <a:ext cx="6524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36</a:t>
            </a:r>
          </a:p>
        </p:txBody>
      </p:sp>
      <p:sp>
        <p:nvSpPr>
          <p:cNvPr id="17" name="Text Box 167"/>
          <p:cNvSpPr txBox="1">
            <a:spLocks noChangeArrowheads="1"/>
          </p:cNvSpPr>
          <p:nvPr/>
        </p:nvSpPr>
        <p:spPr bwMode="auto">
          <a:xfrm>
            <a:off x="5191125" y="4800600"/>
            <a:ext cx="6524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45</a:t>
            </a:r>
          </a:p>
        </p:txBody>
      </p:sp>
      <p:sp>
        <p:nvSpPr>
          <p:cNvPr id="19" name="Text Box 168"/>
          <p:cNvSpPr txBox="1">
            <a:spLocks noChangeArrowheads="1"/>
          </p:cNvSpPr>
          <p:nvPr/>
        </p:nvSpPr>
        <p:spPr bwMode="auto">
          <a:xfrm>
            <a:off x="5867400" y="4800600"/>
            <a:ext cx="6524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54</a:t>
            </a:r>
          </a:p>
        </p:txBody>
      </p:sp>
      <p:sp>
        <p:nvSpPr>
          <p:cNvPr id="20" name="Text Box 169"/>
          <p:cNvSpPr txBox="1">
            <a:spLocks noChangeArrowheads="1"/>
          </p:cNvSpPr>
          <p:nvPr/>
        </p:nvSpPr>
        <p:spPr bwMode="auto">
          <a:xfrm>
            <a:off x="6516688" y="4800600"/>
            <a:ext cx="6524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63</a:t>
            </a:r>
          </a:p>
        </p:txBody>
      </p:sp>
      <p:sp>
        <p:nvSpPr>
          <p:cNvPr id="23" name="Text Box 170"/>
          <p:cNvSpPr txBox="1">
            <a:spLocks noChangeArrowheads="1"/>
          </p:cNvSpPr>
          <p:nvPr/>
        </p:nvSpPr>
        <p:spPr bwMode="auto">
          <a:xfrm>
            <a:off x="7164388" y="4800600"/>
            <a:ext cx="6524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72</a:t>
            </a:r>
          </a:p>
        </p:txBody>
      </p:sp>
      <p:sp>
        <p:nvSpPr>
          <p:cNvPr id="24" name="Text Box 171"/>
          <p:cNvSpPr txBox="1">
            <a:spLocks noChangeArrowheads="1"/>
          </p:cNvSpPr>
          <p:nvPr/>
        </p:nvSpPr>
        <p:spPr bwMode="auto">
          <a:xfrm>
            <a:off x="7937500" y="4800600"/>
            <a:ext cx="5826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noProof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81</a:t>
            </a:r>
          </a:p>
        </p:txBody>
      </p:sp>
      <p:pic>
        <p:nvPicPr>
          <p:cNvPr id="9267" name="Picture 173" descr="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1989138"/>
            <a:ext cx="477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369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9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同侧圆角矩形 17"/>
          <p:cNvSpPr/>
          <p:nvPr/>
        </p:nvSpPr>
        <p:spPr>
          <a:xfrm>
            <a:off x="425450" y="836613"/>
            <a:ext cx="2000250" cy="515937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探究新知</a:t>
            </a:r>
          </a:p>
        </p:txBody>
      </p:sp>
      <p:cxnSp>
        <p:nvCxnSpPr>
          <p:cNvPr id="33" name="直线连接符 21"/>
          <p:cNvCxnSpPr/>
          <p:nvPr/>
        </p:nvCxnSpPr>
        <p:spPr>
          <a:xfrm flipV="1">
            <a:off x="395288" y="1479550"/>
            <a:ext cx="2071687" cy="4763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539750" y="1352550"/>
            <a:ext cx="7200900" cy="1500188"/>
            <a:chOff x="539552" y="1353131"/>
            <a:chExt cx="7200577" cy="1499607"/>
          </a:xfrm>
        </p:grpSpPr>
        <p:sp>
          <p:nvSpPr>
            <p:cNvPr id="10244" name="AutoShape 3"/>
            <p:cNvSpPr>
              <a:spLocks noChangeArrowheads="1"/>
            </p:cNvSpPr>
            <p:nvPr/>
          </p:nvSpPr>
          <p:spPr bwMode="auto">
            <a:xfrm>
              <a:off x="539552" y="1353131"/>
              <a:ext cx="6913314" cy="1499607"/>
            </a:xfrm>
            <a:prstGeom prst="wedgeEllipseCallout">
              <a:avLst>
                <a:gd name="adj1" fmla="val 43815"/>
                <a:gd name="adj2" fmla="val -39009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10245" name="Text Box 4"/>
            <p:cNvSpPr txBox="1">
              <a:spLocks noChangeArrowheads="1"/>
            </p:cNvSpPr>
            <p:nvPr/>
          </p:nvSpPr>
          <p:spPr bwMode="auto">
            <a:xfrm>
              <a:off x="899592" y="1570112"/>
              <a:ext cx="6840537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你能编出</a:t>
              </a:r>
              <a:r>
                <a:rPr lang="en-US" altLang="zh-CN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9</a:t>
              </a: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的乘法口诀吗？先同桌交流，再把下面的口诀填写完整。</a:t>
              </a:r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42913" y="2997200"/>
            <a:ext cx="8202612" cy="3241675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0247" name="Text Box 15"/>
          <p:cNvSpPr txBox="1">
            <a:spLocks noChangeArrowheads="1"/>
          </p:cNvSpPr>
          <p:nvPr/>
        </p:nvSpPr>
        <p:spPr bwMode="auto">
          <a:xfrm>
            <a:off x="395288" y="3209925"/>
            <a:ext cx="2476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一九得九</a:t>
            </a:r>
          </a:p>
        </p:txBody>
      </p:sp>
      <p:sp>
        <p:nvSpPr>
          <p:cNvPr id="10248" name="Text Box 18"/>
          <p:cNvSpPr txBox="1">
            <a:spLocks noChangeArrowheads="1"/>
          </p:cNvSpPr>
          <p:nvPr/>
        </p:nvSpPr>
        <p:spPr bwMode="auto">
          <a:xfrm>
            <a:off x="3295650" y="3209925"/>
            <a:ext cx="2952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四九（           ）  </a:t>
            </a:r>
          </a:p>
        </p:txBody>
      </p:sp>
      <p:sp>
        <p:nvSpPr>
          <p:cNvPr id="10249" name="Text Box 19"/>
          <p:cNvSpPr txBox="1">
            <a:spLocks noChangeArrowheads="1"/>
          </p:cNvSpPr>
          <p:nvPr/>
        </p:nvSpPr>
        <p:spPr bwMode="auto">
          <a:xfrm>
            <a:off x="3295650" y="4362450"/>
            <a:ext cx="2952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五九（           ） </a:t>
            </a:r>
          </a:p>
        </p:txBody>
      </p:sp>
      <p:sp>
        <p:nvSpPr>
          <p:cNvPr id="10250" name="Text Box 20"/>
          <p:cNvSpPr txBox="1">
            <a:spLocks noChangeArrowheads="1"/>
          </p:cNvSpPr>
          <p:nvPr/>
        </p:nvSpPr>
        <p:spPr bwMode="auto">
          <a:xfrm>
            <a:off x="3295650" y="5513388"/>
            <a:ext cx="2952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六九（           ）</a:t>
            </a:r>
          </a:p>
        </p:txBody>
      </p:sp>
      <p:sp>
        <p:nvSpPr>
          <p:cNvPr id="10251" name="Text Box 21"/>
          <p:cNvSpPr txBox="1">
            <a:spLocks noChangeArrowheads="1"/>
          </p:cNvSpPr>
          <p:nvPr/>
        </p:nvSpPr>
        <p:spPr bwMode="auto">
          <a:xfrm>
            <a:off x="6011863" y="3209925"/>
            <a:ext cx="30241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七九（           ）</a:t>
            </a:r>
          </a:p>
        </p:txBody>
      </p:sp>
      <p:sp>
        <p:nvSpPr>
          <p:cNvPr id="10252" name="Text Box 22"/>
          <p:cNvSpPr txBox="1">
            <a:spLocks noChangeArrowheads="1"/>
          </p:cNvSpPr>
          <p:nvPr/>
        </p:nvSpPr>
        <p:spPr bwMode="auto">
          <a:xfrm>
            <a:off x="6011863" y="4362450"/>
            <a:ext cx="3024187" cy="5794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八九（           ）</a:t>
            </a:r>
          </a:p>
        </p:txBody>
      </p:sp>
      <p:sp>
        <p:nvSpPr>
          <p:cNvPr id="10253" name="Text Box 23"/>
          <p:cNvSpPr txBox="1">
            <a:spLocks noChangeArrowheads="1"/>
          </p:cNvSpPr>
          <p:nvPr/>
        </p:nvSpPr>
        <p:spPr bwMode="auto">
          <a:xfrm>
            <a:off x="6011863" y="5513388"/>
            <a:ext cx="3024187" cy="5794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九九（           ）</a:t>
            </a: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1652588" y="4365625"/>
            <a:ext cx="15509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srgbClr val="FF6600"/>
                </a:solidFill>
                <a:latin typeface="华文新魏" pitchFamily="2" charset="-122"/>
                <a:ea typeface="华文新魏" pitchFamily="2" charset="-122"/>
              </a:rPr>
              <a:t>十八  </a:t>
            </a: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1547813" y="5513388"/>
            <a:ext cx="1584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srgbClr val="FF6600"/>
                </a:solidFill>
                <a:latin typeface="华文新魏" pitchFamily="2" charset="-122"/>
                <a:ea typeface="华文新魏" pitchFamily="2" charset="-122"/>
              </a:rPr>
              <a:t>二十七</a:t>
            </a: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4416425" y="3213100"/>
            <a:ext cx="1655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srgbClr val="FF6600"/>
                </a:solidFill>
                <a:latin typeface="华文新魏" pitchFamily="2" charset="-122"/>
                <a:ea typeface="华文新魏" pitchFamily="2" charset="-122"/>
              </a:rPr>
              <a:t>三十六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4416425" y="4362450"/>
            <a:ext cx="1436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srgbClr val="FF6600"/>
                </a:solidFill>
                <a:latin typeface="华文新魏" pitchFamily="2" charset="-122"/>
                <a:ea typeface="华文新魏" pitchFamily="2" charset="-122"/>
              </a:rPr>
              <a:t>四十五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4486275" y="5513388"/>
            <a:ext cx="1441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srgbClr val="FF6600"/>
                </a:solidFill>
                <a:latin typeface="华文新魏" pitchFamily="2" charset="-122"/>
                <a:ea typeface="华文新魏" pitchFamily="2" charset="-122"/>
              </a:rPr>
              <a:t>五十四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7167563" y="3189288"/>
            <a:ext cx="1568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srgbClr val="FF6600"/>
                </a:solidFill>
                <a:latin typeface="华文新魏" pitchFamily="2" charset="-122"/>
                <a:ea typeface="华文新魏" pitchFamily="2" charset="-122"/>
              </a:rPr>
              <a:t>六十三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7107238" y="4362450"/>
            <a:ext cx="1568450" cy="5794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srgbClr val="FF6600"/>
                </a:solidFill>
                <a:latin typeface="华文新魏" pitchFamily="2" charset="-122"/>
                <a:ea typeface="华文新魏" pitchFamily="2" charset="-122"/>
              </a:rPr>
              <a:t>七十二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7167563" y="5513388"/>
            <a:ext cx="1787525" cy="5794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srgbClr val="FF6600"/>
                </a:solidFill>
                <a:latin typeface="华文新魏" pitchFamily="2" charset="-122"/>
                <a:ea typeface="华文新魏" pitchFamily="2" charset="-122"/>
              </a:rPr>
              <a:t>八十一</a:t>
            </a:r>
          </a:p>
        </p:txBody>
      </p:sp>
      <p:sp>
        <p:nvSpPr>
          <p:cNvPr id="10262" name="Text Box 35"/>
          <p:cNvSpPr txBox="1">
            <a:spLocks noChangeArrowheads="1"/>
          </p:cNvSpPr>
          <p:nvPr/>
        </p:nvSpPr>
        <p:spPr bwMode="auto">
          <a:xfrm>
            <a:off x="395288" y="4362450"/>
            <a:ext cx="2952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二九（           ）  </a:t>
            </a:r>
          </a:p>
        </p:txBody>
      </p:sp>
      <p:sp>
        <p:nvSpPr>
          <p:cNvPr id="10263" name="Text Box 36"/>
          <p:cNvSpPr txBox="1">
            <a:spLocks noChangeArrowheads="1"/>
          </p:cNvSpPr>
          <p:nvPr/>
        </p:nvSpPr>
        <p:spPr bwMode="auto">
          <a:xfrm>
            <a:off x="395288" y="5513388"/>
            <a:ext cx="2952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三九（           ）  </a:t>
            </a:r>
          </a:p>
        </p:txBody>
      </p:sp>
      <p:pic>
        <p:nvPicPr>
          <p:cNvPr id="10264" name="Picture 4" descr="F:\七彩课堂插图板式封面\排版用图标、页眉页脚\标题jpg\读读背背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628650"/>
            <a:ext cx="24717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048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同侧圆角矩形 17"/>
          <p:cNvSpPr/>
          <p:nvPr/>
        </p:nvSpPr>
        <p:spPr>
          <a:xfrm>
            <a:off x="425450" y="836613"/>
            <a:ext cx="2000250" cy="515937"/>
          </a:xfrm>
          <a:prstGeom prst="round2Same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pitchFamily="49" charset="-122"/>
                <a:sym typeface="+mn-ea"/>
              </a:rPr>
              <a:t>探究新知</a:t>
            </a:r>
          </a:p>
        </p:txBody>
      </p:sp>
      <p:cxnSp>
        <p:nvCxnSpPr>
          <p:cNvPr id="33" name="直线连接符 21"/>
          <p:cNvCxnSpPr/>
          <p:nvPr/>
        </p:nvCxnSpPr>
        <p:spPr>
          <a:xfrm flipV="1">
            <a:off x="395288" y="1479550"/>
            <a:ext cx="2071687" cy="4763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Line 129"/>
          <p:cNvSpPr>
            <a:spLocks noChangeShapeType="1"/>
          </p:cNvSpPr>
          <p:nvPr/>
        </p:nvSpPr>
        <p:spPr bwMode="auto">
          <a:xfrm>
            <a:off x="4603750" y="1628775"/>
            <a:ext cx="0" cy="46799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68" name="Freeform 130"/>
          <p:cNvSpPr>
            <a:spLocks noChangeArrowheads="1"/>
          </p:cNvSpPr>
          <p:nvPr/>
        </p:nvSpPr>
        <p:spPr bwMode="auto">
          <a:xfrm>
            <a:off x="5467350" y="1628775"/>
            <a:ext cx="96838" cy="584200"/>
          </a:xfrm>
          <a:custGeom>
            <a:avLst/>
            <a:gdLst>
              <a:gd name="T0" fmla="*/ 28 w 56"/>
              <a:gd name="T1" fmla="*/ 0 h 384"/>
              <a:gd name="T2" fmla="*/ 28 w 56"/>
              <a:gd name="T3" fmla="*/ 55 h 384"/>
              <a:gd name="T4" fmla="*/ 46 w 56"/>
              <a:gd name="T5" fmla="*/ 110 h 384"/>
              <a:gd name="T6" fmla="*/ 0 w 56"/>
              <a:gd name="T7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384">
                <a:moveTo>
                  <a:pt x="28" y="0"/>
                </a:moveTo>
                <a:cubicBezTo>
                  <a:pt x="14" y="39"/>
                  <a:pt x="15" y="17"/>
                  <a:pt x="28" y="55"/>
                </a:cubicBezTo>
                <a:cubicBezTo>
                  <a:pt x="34" y="73"/>
                  <a:pt x="46" y="110"/>
                  <a:pt x="46" y="110"/>
                </a:cubicBezTo>
                <a:cubicBezTo>
                  <a:pt x="43" y="160"/>
                  <a:pt x="56" y="328"/>
                  <a:pt x="0" y="384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4" name="Line 131"/>
          <p:cNvSpPr>
            <a:spLocks noChangeShapeType="1"/>
          </p:cNvSpPr>
          <p:nvPr/>
        </p:nvSpPr>
        <p:spPr bwMode="auto">
          <a:xfrm>
            <a:off x="5507038" y="1662113"/>
            <a:ext cx="0" cy="45720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" name="Line 132"/>
          <p:cNvSpPr>
            <a:spLocks noChangeShapeType="1"/>
          </p:cNvSpPr>
          <p:nvPr/>
        </p:nvSpPr>
        <p:spPr bwMode="auto">
          <a:xfrm>
            <a:off x="5507038" y="2271713"/>
            <a:ext cx="0" cy="45720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" name="Line 133"/>
          <p:cNvSpPr>
            <a:spLocks noChangeShapeType="1"/>
          </p:cNvSpPr>
          <p:nvPr/>
        </p:nvSpPr>
        <p:spPr bwMode="auto">
          <a:xfrm>
            <a:off x="5507038" y="2881313"/>
            <a:ext cx="0" cy="45720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" name="Line 134"/>
          <p:cNvSpPr>
            <a:spLocks noChangeShapeType="1"/>
          </p:cNvSpPr>
          <p:nvPr/>
        </p:nvSpPr>
        <p:spPr bwMode="auto">
          <a:xfrm>
            <a:off x="5507038" y="3490913"/>
            <a:ext cx="0" cy="45720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" name="Line 135"/>
          <p:cNvSpPr>
            <a:spLocks noChangeShapeType="1"/>
          </p:cNvSpPr>
          <p:nvPr/>
        </p:nvSpPr>
        <p:spPr bwMode="auto">
          <a:xfrm>
            <a:off x="5507038" y="4024313"/>
            <a:ext cx="0" cy="45720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9" name="Line 136"/>
          <p:cNvSpPr>
            <a:spLocks noChangeShapeType="1"/>
          </p:cNvSpPr>
          <p:nvPr/>
        </p:nvSpPr>
        <p:spPr bwMode="auto">
          <a:xfrm>
            <a:off x="5507038" y="4633913"/>
            <a:ext cx="0" cy="45720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0" name="Line 137"/>
          <p:cNvSpPr>
            <a:spLocks noChangeShapeType="1"/>
          </p:cNvSpPr>
          <p:nvPr/>
        </p:nvSpPr>
        <p:spPr bwMode="auto">
          <a:xfrm>
            <a:off x="5507038" y="5167313"/>
            <a:ext cx="0" cy="45720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1" name="Line 138"/>
          <p:cNvSpPr>
            <a:spLocks noChangeShapeType="1"/>
          </p:cNvSpPr>
          <p:nvPr/>
        </p:nvSpPr>
        <p:spPr bwMode="auto">
          <a:xfrm>
            <a:off x="5507038" y="5700713"/>
            <a:ext cx="0" cy="45720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2" name="Group 139"/>
          <p:cNvGrpSpPr>
            <a:grpSpLocks/>
          </p:cNvGrpSpPr>
          <p:nvPr/>
        </p:nvGrpSpPr>
        <p:grpSpPr bwMode="auto">
          <a:xfrm>
            <a:off x="5467350" y="1730375"/>
            <a:ext cx="577850" cy="4362450"/>
            <a:chOff x="3360" y="864"/>
            <a:chExt cx="336" cy="2748"/>
          </a:xfrm>
        </p:grpSpPr>
        <p:sp>
          <p:nvSpPr>
            <p:cNvPr id="11278" name="Text Box 140"/>
            <p:cNvSpPr txBox="1">
              <a:spLocks noChangeArrowheads="1"/>
            </p:cNvSpPr>
            <p:nvPr/>
          </p:nvSpPr>
          <p:spPr bwMode="auto">
            <a:xfrm>
              <a:off x="3360" y="864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000">
                  <a:solidFill>
                    <a:srgbClr val="C0504D"/>
                  </a:solidFill>
                  <a:latin typeface="华文新魏" pitchFamily="2" charset="-122"/>
                  <a:ea typeface="华文新魏" pitchFamily="2" charset="-122"/>
                </a:rPr>
                <a:t>+ 9</a:t>
              </a:r>
            </a:p>
          </p:txBody>
        </p:sp>
        <p:sp>
          <p:nvSpPr>
            <p:cNvPr id="11279" name="Text Box 141"/>
            <p:cNvSpPr txBox="1">
              <a:spLocks noChangeArrowheads="1"/>
            </p:cNvSpPr>
            <p:nvPr/>
          </p:nvSpPr>
          <p:spPr bwMode="auto">
            <a:xfrm>
              <a:off x="3360" y="1209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000">
                  <a:solidFill>
                    <a:srgbClr val="C0504D"/>
                  </a:solidFill>
                  <a:latin typeface="华文新魏" pitchFamily="2" charset="-122"/>
                  <a:ea typeface="华文新魏" pitchFamily="2" charset="-122"/>
                </a:rPr>
                <a:t>+ 9</a:t>
              </a:r>
            </a:p>
          </p:txBody>
        </p:sp>
        <p:sp>
          <p:nvSpPr>
            <p:cNvPr id="11280" name="Text Box 142"/>
            <p:cNvSpPr txBox="1">
              <a:spLocks noChangeArrowheads="1"/>
            </p:cNvSpPr>
            <p:nvPr/>
          </p:nvSpPr>
          <p:spPr bwMode="auto">
            <a:xfrm>
              <a:off x="3360" y="1584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000">
                  <a:solidFill>
                    <a:srgbClr val="C0504D"/>
                  </a:solidFill>
                  <a:latin typeface="华文新魏" pitchFamily="2" charset="-122"/>
                  <a:ea typeface="华文新魏" pitchFamily="2" charset="-122"/>
                </a:rPr>
                <a:t>+ 9</a:t>
              </a:r>
            </a:p>
          </p:txBody>
        </p:sp>
        <p:sp>
          <p:nvSpPr>
            <p:cNvPr id="11281" name="Text Box 143"/>
            <p:cNvSpPr txBox="1">
              <a:spLocks noChangeArrowheads="1"/>
            </p:cNvSpPr>
            <p:nvPr/>
          </p:nvSpPr>
          <p:spPr bwMode="auto">
            <a:xfrm>
              <a:off x="3360" y="1968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000">
                  <a:solidFill>
                    <a:srgbClr val="C0504D"/>
                  </a:solidFill>
                  <a:latin typeface="华文新魏" pitchFamily="2" charset="-122"/>
                  <a:ea typeface="华文新魏" pitchFamily="2" charset="-122"/>
                </a:rPr>
                <a:t>+ 9</a:t>
              </a:r>
            </a:p>
          </p:txBody>
        </p:sp>
        <p:sp>
          <p:nvSpPr>
            <p:cNvPr id="11282" name="Text Box 144"/>
            <p:cNvSpPr txBox="1">
              <a:spLocks noChangeArrowheads="1"/>
            </p:cNvSpPr>
            <p:nvPr/>
          </p:nvSpPr>
          <p:spPr bwMode="auto">
            <a:xfrm>
              <a:off x="3360" y="2352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000">
                  <a:solidFill>
                    <a:srgbClr val="C0504D"/>
                  </a:solidFill>
                  <a:latin typeface="华文新魏" pitchFamily="2" charset="-122"/>
                  <a:ea typeface="华文新魏" pitchFamily="2" charset="-122"/>
                </a:rPr>
                <a:t>+ 9</a:t>
              </a:r>
            </a:p>
          </p:txBody>
        </p:sp>
        <p:sp>
          <p:nvSpPr>
            <p:cNvPr id="11283" name="Text Box 145"/>
            <p:cNvSpPr txBox="1">
              <a:spLocks noChangeArrowheads="1"/>
            </p:cNvSpPr>
            <p:nvPr/>
          </p:nvSpPr>
          <p:spPr bwMode="auto">
            <a:xfrm>
              <a:off x="3360" y="2688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000">
                  <a:solidFill>
                    <a:srgbClr val="C0504D"/>
                  </a:solidFill>
                  <a:latin typeface="华文新魏" pitchFamily="2" charset="-122"/>
                  <a:ea typeface="华文新魏" pitchFamily="2" charset="-122"/>
                </a:rPr>
                <a:t>+ 9</a:t>
              </a:r>
            </a:p>
          </p:txBody>
        </p:sp>
        <p:sp>
          <p:nvSpPr>
            <p:cNvPr id="11284" name="Text Box 146"/>
            <p:cNvSpPr txBox="1">
              <a:spLocks noChangeArrowheads="1"/>
            </p:cNvSpPr>
            <p:nvPr/>
          </p:nvSpPr>
          <p:spPr bwMode="auto">
            <a:xfrm>
              <a:off x="3360" y="3024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000">
                  <a:solidFill>
                    <a:srgbClr val="C0504D"/>
                  </a:solidFill>
                  <a:latin typeface="华文新魏" pitchFamily="2" charset="-122"/>
                  <a:ea typeface="华文新魏" pitchFamily="2" charset="-122"/>
                </a:rPr>
                <a:t>+ 9</a:t>
              </a:r>
            </a:p>
          </p:txBody>
        </p:sp>
        <p:sp>
          <p:nvSpPr>
            <p:cNvPr id="11285" name="Text Box 147"/>
            <p:cNvSpPr txBox="1">
              <a:spLocks noChangeArrowheads="1"/>
            </p:cNvSpPr>
            <p:nvPr/>
          </p:nvSpPr>
          <p:spPr bwMode="auto">
            <a:xfrm>
              <a:off x="3360" y="3360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000">
                  <a:solidFill>
                    <a:srgbClr val="C0504D"/>
                  </a:solidFill>
                  <a:latin typeface="华文新魏" pitchFamily="2" charset="-122"/>
                  <a:ea typeface="华文新魏" pitchFamily="2" charset="-122"/>
                </a:rPr>
                <a:t>+ 9</a:t>
              </a:r>
            </a:p>
          </p:txBody>
        </p:sp>
      </p:grp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3306763" y="1550988"/>
            <a:ext cx="5873750" cy="4878387"/>
            <a:chOff x="3307481" y="1551459"/>
            <a:chExt cx="5873031" cy="4878127"/>
          </a:xfrm>
        </p:grpSpPr>
        <p:grpSp>
          <p:nvGrpSpPr>
            <p:cNvPr id="11287" name="Group 3"/>
            <p:cNvGrpSpPr>
              <a:grpSpLocks/>
            </p:cNvGrpSpPr>
            <p:nvPr/>
          </p:nvGrpSpPr>
          <p:grpSpPr bwMode="auto">
            <a:xfrm>
              <a:off x="3319461" y="1551459"/>
              <a:ext cx="5861051" cy="4386263"/>
              <a:chOff x="2016" y="640"/>
              <a:chExt cx="3408" cy="2763"/>
            </a:xfrm>
          </p:grpSpPr>
          <p:sp>
            <p:nvSpPr>
              <p:cNvPr id="11288" name="Text Box 4"/>
              <p:cNvSpPr txBox="1">
                <a:spLocks noChangeArrowheads="1"/>
              </p:cNvSpPr>
              <p:nvPr/>
            </p:nvSpPr>
            <p:spPr bwMode="auto">
              <a:xfrm>
                <a:off x="2016" y="640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 dirty="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1   =</a:t>
                </a:r>
              </a:p>
            </p:txBody>
          </p:sp>
          <p:sp>
            <p:nvSpPr>
              <p:cNvPr id="11289" name="Text Box 5"/>
              <p:cNvSpPr txBox="1">
                <a:spLocks noChangeArrowheads="1"/>
              </p:cNvSpPr>
              <p:nvPr/>
            </p:nvSpPr>
            <p:spPr bwMode="auto">
              <a:xfrm>
                <a:off x="2016" y="991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 dirty="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2  =</a:t>
                </a:r>
              </a:p>
            </p:txBody>
          </p:sp>
          <p:sp>
            <p:nvSpPr>
              <p:cNvPr id="11290" name="Text Box 6"/>
              <p:cNvSpPr txBox="1">
                <a:spLocks noChangeArrowheads="1"/>
              </p:cNvSpPr>
              <p:nvPr/>
            </p:nvSpPr>
            <p:spPr bwMode="auto">
              <a:xfrm>
                <a:off x="2016" y="1343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 dirty="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3  =</a:t>
                </a:r>
              </a:p>
            </p:txBody>
          </p:sp>
          <p:sp>
            <p:nvSpPr>
              <p:cNvPr id="11291" name="Text Box 7"/>
              <p:cNvSpPr txBox="1">
                <a:spLocks noChangeArrowheads="1"/>
              </p:cNvSpPr>
              <p:nvPr/>
            </p:nvSpPr>
            <p:spPr bwMode="auto">
              <a:xfrm>
                <a:off x="2016" y="2729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7  =</a:t>
                </a:r>
              </a:p>
            </p:txBody>
          </p:sp>
          <p:sp>
            <p:nvSpPr>
              <p:cNvPr id="11292" name="Text Box 8"/>
              <p:cNvSpPr txBox="1">
                <a:spLocks noChangeArrowheads="1"/>
              </p:cNvSpPr>
              <p:nvPr/>
            </p:nvSpPr>
            <p:spPr bwMode="auto">
              <a:xfrm>
                <a:off x="2016" y="1694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4  =</a:t>
                </a:r>
              </a:p>
            </p:txBody>
          </p:sp>
          <p:sp>
            <p:nvSpPr>
              <p:cNvPr id="11293" name="Text Box 9"/>
              <p:cNvSpPr txBox="1">
                <a:spLocks noChangeArrowheads="1"/>
              </p:cNvSpPr>
              <p:nvPr/>
            </p:nvSpPr>
            <p:spPr bwMode="auto">
              <a:xfrm>
                <a:off x="2016" y="2031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5  =</a:t>
                </a:r>
              </a:p>
            </p:txBody>
          </p:sp>
          <p:sp>
            <p:nvSpPr>
              <p:cNvPr id="11294" name="Text Box 10"/>
              <p:cNvSpPr txBox="1">
                <a:spLocks noChangeArrowheads="1"/>
              </p:cNvSpPr>
              <p:nvPr/>
            </p:nvSpPr>
            <p:spPr bwMode="auto">
              <a:xfrm>
                <a:off x="2016" y="2368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6  =</a:t>
                </a:r>
              </a:p>
            </p:txBody>
          </p:sp>
          <p:sp>
            <p:nvSpPr>
              <p:cNvPr id="11295" name="Text Box 11"/>
              <p:cNvSpPr txBox="1">
                <a:spLocks noChangeArrowheads="1"/>
              </p:cNvSpPr>
              <p:nvPr/>
            </p:nvSpPr>
            <p:spPr bwMode="auto">
              <a:xfrm>
                <a:off x="2016" y="3038"/>
                <a:ext cx="16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 × 8  =</a:t>
                </a:r>
              </a:p>
            </p:txBody>
          </p:sp>
          <p:sp>
            <p:nvSpPr>
              <p:cNvPr id="11296" name="Text Box 12"/>
              <p:cNvSpPr txBox="1">
                <a:spLocks noChangeArrowheads="1"/>
              </p:cNvSpPr>
              <p:nvPr/>
            </p:nvSpPr>
            <p:spPr bwMode="auto">
              <a:xfrm>
                <a:off x="2888" y="961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18</a:t>
                </a:r>
              </a:p>
            </p:txBody>
          </p:sp>
          <p:sp>
            <p:nvSpPr>
              <p:cNvPr id="11297" name="Text Box 13"/>
              <p:cNvSpPr txBox="1">
                <a:spLocks noChangeArrowheads="1"/>
              </p:cNvSpPr>
              <p:nvPr/>
            </p:nvSpPr>
            <p:spPr bwMode="auto">
              <a:xfrm>
                <a:off x="2805" y="643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 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9</a:t>
                </a:r>
              </a:p>
            </p:txBody>
          </p:sp>
          <p:sp>
            <p:nvSpPr>
              <p:cNvPr id="11298" name="Text Box 14"/>
              <p:cNvSpPr txBox="1">
                <a:spLocks noChangeArrowheads="1"/>
              </p:cNvSpPr>
              <p:nvPr/>
            </p:nvSpPr>
            <p:spPr bwMode="auto">
              <a:xfrm>
                <a:off x="2888" y="1323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27</a:t>
                </a:r>
              </a:p>
            </p:txBody>
          </p:sp>
          <p:sp>
            <p:nvSpPr>
              <p:cNvPr id="11299" name="Text Box 15"/>
              <p:cNvSpPr txBox="1">
                <a:spLocks noChangeArrowheads="1"/>
              </p:cNvSpPr>
              <p:nvPr/>
            </p:nvSpPr>
            <p:spPr bwMode="auto">
              <a:xfrm>
                <a:off x="2888" y="1677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36</a:t>
                </a:r>
              </a:p>
            </p:txBody>
          </p:sp>
          <p:sp>
            <p:nvSpPr>
              <p:cNvPr id="11300" name="Text Box 16"/>
              <p:cNvSpPr txBox="1">
                <a:spLocks noChangeArrowheads="1"/>
              </p:cNvSpPr>
              <p:nvPr/>
            </p:nvSpPr>
            <p:spPr bwMode="auto">
              <a:xfrm>
                <a:off x="2888" y="2014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45</a:t>
                </a:r>
              </a:p>
            </p:txBody>
          </p:sp>
          <p:sp>
            <p:nvSpPr>
              <p:cNvPr id="11301" name="Text Box 17"/>
              <p:cNvSpPr txBox="1">
                <a:spLocks noChangeArrowheads="1"/>
              </p:cNvSpPr>
              <p:nvPr/>
            </p:nvSpPr>
            <p:spPr bwMode="auto">
              <a:xfrm>
                <a:off x="2888" y="2351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54</a:t>
                </a:r>
              </a:p>
            </p:txBody>
          </p:sp>
          <p:sp>
            <p:nvSpPr>
              <p:cNvPr id="11302" name="Text Box 18"/>
              <p:cNvSpPr txBox="1">
                <a:spLocks noChangeArrowheads="1"/>
              </p:cNvSpPr>
              <p:nvPr/>
            </p:nvSpPr>
            <p:spPr bwMode="auto">
              <a:xfrm>
                <a:off x="2888" y="2713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63</a:t>
                </a:r>
              </a:p>
            </p:txBody>
          </p:sp>
          <p:sp>
            <p:nvSpPr>
              <p:cNvPr id="11303" name="Text Box 19"/>
              <p:cNvSpPr txBox="1">
                <a:spLocks noChangeArrowheads="1"/>
              </p:cNvSpPr>
              <p:nvPr/>
            </p:nvSpPr>
            <p:spPr bwMode="auto">
              <a:xfrm>
                <a:off x="2888" y="3026"/>
                <a:ext cx="75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 </a:t>
                </a:r>
                <a:r>
                  <a:rPr lang="en-US" altLang="zh-CN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72</a:t>
                </a:r>
              </a:p>
            </p:txBody>
          </p:sp>
          <p:sp>
            <p:nvSpPr>
              <p:cNvPr id="11304" name="Text Box 20"/>
              <p:cNvSpPr txBox="1">
                <a:spLocks noChangeArrowheads="1"/>
              </p:cNvSpPr>
              <p:nvPr/>
            </p:nvSpPr>
            <p:spPr bwMode="auto">
              <a:xfrm>
                <a:off x="4080" y="893"/>
                <a:ext cx="134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endParaRPr>
              </a:p>
            </p:txBody>
          </p:sp>
          <p:sp>
            <p:nvSpPr>
              <p:cNvPr id="11305" name="Text Box 21"/>
              <p:cNvSpPr txBox="1">
                <a:spLocks noChangeArrowheads="1"/>
              </p:cNvSpPr>
              <p:nvPr/>
            </p:nvSpPr>
            <p:spPr bwMode="auto">
              <a:xfrm>
                <a:off x="3726" y="682"/>
                <a:ext cx="11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一九得九</a:t>
                </a:r>
              </a:p>
            </p:txBody>
          </p:sp>
          <p:sp>
            <p:nvSpPr>
              <p:cNvPr id="11306" name="Text Box 22"/>
              <p:cNvSpPr txBox="1">
                <a:spLocks noChangeArrowheads="1"/>
              </p:cNvSpPr>
              <p:nvPr/>
            </p:nvSpPr>
            <p:spPr bwMode="auto">
              <a:xfrm>
                <a:off x="3726" y="1019"/>
                <a:ext cx="124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二九十八</a:t>
                </a:r>
              </a:p>
            </p:txBody>
          </p:sp>
          <p:sp>
            <p:nvSpPr>
              <p:cNvPr id="11307" name="Text Box 23"/>
              <p:cNvSpPr txBox="1">
                <a:spLocks noChangeArrowheads="1"/>
              </p:cNvSpPr>
              <p:nvPr/>
            </p:nvSpPr>
            <p:spPr bwMode="auto">
              <a:xfrm>
                <a:off x="3726" y="1364"/>
                <a:ext cx="1632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三九二十七</a:t>
                </a:r>
              </a:p>
            </p:txBody>
          </p:sp>
          <p:sp>
            <p:nvSpPr>
              <p:cNvPr id="11308" name="Text Box 24"/>
              <p:cNvSpPr txBox="1">
                <a:spLocks noChangeArrowheads="1"/>
              </p:cNvSpPr>
              <p:nvPr/>
            </p:nvSpPr>
            <p:spPr bwMode="auto">
              <a:xfrm>
                <a:off x="3726" y="1693"/>
                <a:ext cx="1632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四九三十六</a:t>
                </a:r>
              </a:p>
            </p:txBody>
          </p:sp>
          <p:sp>
            <p:nvSpPr>
              <p:cNvPr id="11309" name="Text Box 25"/>
              <p:cNvSpPr txBox="1">
                <a:spLocks noChangeArrowheads="1"/>
              </p:cNvSpPr>
              <p:nvPr/>
            </p:nvSpPr>
            <p:spPr bwMode="auto">
              <a:xfrm>
                <a:off x="3726" y="2031"/>
                <a:ext cx="158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五九四十五</a:t>
                </a:r>
              </a:p>
            </p:txBody>
          </p:sp>
          <p:sp>
            <p:nvSpPr>
              <p:cNvPr id="11310" name="Text Box 26"/>
              <p:cNvSpPr txBox="1">
                <a:spLocks noChangeArrowheads="1"/>
              </p:cNvSpPr>
              <p:nvPr/>
            </p:nvSpPr>
            <p:spPr bwMode="auto">
              <a:xfrm>
                <a:off x="3726" y="2368"/>
                <a:ext cx="158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六九五十四</a:t>
                </a:r>
              </a:p>
            </p:txBody>
          </p:sp>
          <p:sp>
            <p:nvSpPr>
              <p:cNvPr id="11311" name="Text Box 27"/>
              <p:cNvSpPr txBox="1">
                <a:spLocks noChangeArrowheads="1"/>
              </p:cNvSpPr>
              <p:nvPr/>
            </p:nvSpPr>
            <p:spPr bwMode="auto">
              <a:xfrm>
                <a:off x="3726" y="2705"/>
                <a:ext cx="158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zh-CN" altLang="en-US" sz="3200">
                    <a:solidFill>
                      <a:prstClr val="black"/>
                    </a:solidFill>
                    <a:latin typeface="华文新魏" pitchFamily="2" charset="-122"/>
                    <a:ea typeface="华文新魏" pitchFamily="2" charset="-122"/>
                  </a:rPr>
                  <a:t>七九六十三</a:t>
                </a:r>
              </a:p>
            </p:txBody>
          </p:sp>
        </p:grpSp>
        <p:sp>
          <p:nvSpPr>
            <p:cNvPr id="11312" name="Text Box 28"/>
            <p:cNvSpPr txBox="1">
              <a:spLocks noChangeArrowheads="1"/>
            </p:cNvSpPr>
            <p:nvPr/>
          </p:nvSpPr>
          <p:spPr bwMode="auto">
            <a:xfrm>
              <a:off x="6259809" y="5328178"/>
              <a:ext cx="2228850" cy="58477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八九七十二</a:t>
              </a:r>
            </a:p>
          </p:txBody>
        </p:sp>
        <p:sp>
          <p:nvSpPr>
            <p:cNvPr id="11313" name="Text Box 148"/>
            <p:cNvSpPr txBox="1">
              <a:spLocks noChangeArrowheads="1"/>
            </p:cNvSpPr>
            <p:nvPr/>
          </p:nvSpPr>
          <p:spPr bwMode="auto">
            <a:xfrm>
              <a:off x="3307481" y="5844811"/>
              <a:ext cx="28067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9 × 9  =</a:t>
              </a:r>
            </a:p>
          </p:txBody>
        </p:sp>
        <p:sp>
          <p:nvSpPr>
            <p:cNvPr id="11314" name="Text Box 149"/>
            <p:cNvSpPr txBox="1">
              <a:spLocks noChangeArrowheads="1"/>
            </p:cNvSpPr>
            <p:nvPr/>
          </p:nvSpPr>
          <p:spPr bwMode="auto">
            <a:xfrm>
              <a:off x="4819649" y="5805264"/>
              <a:ext cx="130175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 </a:t>
              </a:r>
              <a:r>
                <a:rPr lang="en-US" altLang="zh-CN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81</a:t>
              </a:r>
            </a:p>
          </p:txBody>
        </p:sp>
        <p:sp>
          <p:nvSpPr>
            <p:cNvPr id="11315" name="Text Box 150"/>
            <p:cNvSpPr txBox="1">
              <a:spLocks noChangeArrowheads="1"/>
            </p:cNvSpPr>
            <p:nvPr/>
          </p:nvSpPr>
          <p:spPr bwMode="auto">
            <a:xfrm>
              <a:off x="6282505" y="5796553"/>
              <a:ext cx="2641600" cy="58477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en-US" sz="3200">
                  <a:solidFill>
                    <a:prstClr val="black"/>
                  </a:solidFill>
                  <a:latin typeface="华文新魏" pitchFamily="2" charset="-122"/>
                  <a:ea typeface="华文新魏" pitchFamily="2" charset="-122"/>
                </a:rPr>
                <a:t>九九八十一</a:t>
              </a:r>
            </a:p>
          </p:txBody>
        </p:sp>
      </p:grpSp>
      <p:sp>
        <p:nvSpPr>
          <p:cNvPr id="54" name="AutoShape 165"/>
          <p:cNvSpPr>
            <a:spLocks noChangeArrowheads="1"/>
          </p:cNvSpPr>
          <p:nvPr/>
        </p:nvSpPr>
        <p:spPr bwMode="auto">
          <a:xfrm rot="5400000">
            <a:off x="251538" y="2140183"/>
            <a:ext cx="3159125" cy="2295065"/>
          </a:xfrm>
          <a:prstGeom prst="wedgeRectCallout">
            <a:avLst>
              <a:gd name="adj1" fmla="val 53935"/>
              <a:gd name="adj2" fmla="val 30366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z="3200">
              <a:solidFill>
                <a:prstClr val="black"/>
              </a:solidFill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11318" name="Picture 3" descr="F:\七彩课堂插图板式封面\排版用图标、页眉页脚\标题jpg\读读比比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4652963"/>
            <a:ext cx="2592388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3214688" y="900113"/>
            <a:ext cx="3733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200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9</a:t>
            </a:r>
            <a:r>
              <a:rPr lang="zh-CN" altLang="en-US" sz="3200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的乘法口诀特点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2118335"/>
            <a:ext cx="2223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9</a:t>
            </a:r>
            <a:r>
              <a:rPr lang="zh-CN" altLang="en-US" sz="2800" dirty="0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的乘法口诀有</a:t>
            </a:r>
            <a:r>
              <a:rPr lang="en-US" altLang="zh-CN" sz="2800" dirty="0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9</a:t>
            </a:r>
            <a:r>
              <a:rPr lang="zh-CN" altLang="en-US" sz="2800" dirty="0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句。</a:t>
            </a:r>
            <a:endParaRPr lang="en-US" altLang="zh-CN" sz="2800" dirty="0" smtClean="0">
              <a:solidFill>
                <a:srgbClr val="7030A0"/>
              </a:solidFill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2800" dirty="0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每相邻两句口诀的得数都相差</a:t>
            </a:r>
            <a:r>
              <a:rPr lang="en-US" altLang="zh-CN" sz="2800" dirty="0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9</a:t>
            </a:r>
            <a:r>
              <a:rPr lang="zh-CN" altLang="en-US" sz="2800" dirty="0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。</a:t>
            </a:r>
            <a:endParaRPr lang="zh-CN" altLang="en-US" sz="2800" dirty="0">
              <a:solidFill>
                <a:srgbClr val="7030A0"/>
              </a:solidFill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7376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54" grpId="0" animBg="1"/>
      <p:bldP spid="58" grpId="0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1084</Words>
  <Application>Microsoft Office PowerPoint</Application>
  <PresentationFormat>全屏显示(4:3)</PresentationFormat>
  <Paragraphs>319</Paragraphs>
  <Slides>25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9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默认设计模板</vt:lpstr>
      <vt:lpstr>1_默认设计模板</vt:lpstr>
      <vt:lpstr>2_默认设计模板</vt:lpstr>
      <vt:lpstr>3_默认设计模板</vt:lpstr>
      <vt:lpstr>4_默认设计模板</vt:lpstr>
      <vt:lpstr>Office 主题</vt:lpstr>
      <vt:lpstr>5_默认设计模板</vt:lpstr>
      <vt:lpstr>6_默认设计模板</vt:lpstr>
      <vt:lpstr>7_默认设计模板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匿名用户</dc:creator>
  <cp:lastModifiedBy>匿名用户</cp:lastModifiedBy>
  <cp:revision>15</cp:revision>
  <dcterms:created xsi:type="dcterms:W3CDTF">2020-12-02T11:12:25Z</dcterms:created>
  <dcterms:modified xsi:type="dcterms:W3CDTF">2020-12-02T12:44:02Z</dcterms:modified>
</cp:coreProperties>
</file>