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80" r:id="rId3"/>
    <p:sldId id="347" r:id="rId4"/>
    <p:sldId id="346" r:id="rId5"/>
    <p:sldId id="349" r:id="rId6"/>
    <p:sldId id="392" r:id="rId7"/>
    <p:sldId id="395" r:id="rId8"/>
    <p:sldId id="318" r:id="rId9"/>
    <p:sldId id="381" r:id="rId10"/>
    <p:sldId id="369" r:id="rId11"/>
    <p:sldId id="370" r:id="rId12"/>
    <p:sldId id="385" r:id="rId13"/>
    <p:sldId id="390" r:id="rId14"/>
    <p:sldId id="376" r:id="rId15"/>
    <p:sldId id="377" r:id="rId16"/>
    <p:sldId id="39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3" autoAdjust="0"/>
    <p:restoredTop sz="91651" autoAdjust="0"/>
  </p:normalViewPr>
  <p:slideViewPr>
    <p:cSldViewPr>
      <p:cViewPr varScale="1">
        <p:scale>
          <a:sx n="105" d="100"/>
          <a:sy n="10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E536C-9FCE-4FCC-8404-2A14C324AAA9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74811-3E43-4A62-BEDF-CE5FDAAD31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58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学生举例之后，老师出示。</a:t>
            </a:r>
            <a:r>
              <a:rPr lang="en-US" altLang="zh-CN" dirty="0" smtClean="0"/>
              <a:t>2.</a:t>
            </a:r>
            <a:r>
              <a:rPr lang="zh-CN" altLang="en-US" dirty="0" smtClean="0"/>
              <a:t>学生猜一猜，会是谁和谁</a:t>
            </a:r>
            <a:r>
              <a:rPr lang="zh-CN" altLang="en-US" baseline="0" dirty="0" smtClean="0"/>
              <a:t>的比？比是几比几？</a:t>
            </a:r>
            <a:r>
              <a:rPr lang="en-US" altLang="zh-CN" baseline="0" dirty="0" smtClean="0"/>
              <a:t>3.</a:t>
            </a:r>
            <a:r>
              <a:rPr lang="zh-CN" altLang="en-US" baseline="0" dirty="0" smtClean="0"/>
              <a:t>板书面粉和水，</a:t>
            </a:r>
            <a:r>
              <a:rPr lang="en-US" altLang="zh-CN" baseline="0" dirty="0" smtClean="0"/>
              <a:t>2:1</a:t>
            </a:r>
            <a:r>
              <a:rPr lang="zh-CN" altLang="en-US" baseline="0" dirty="0" smtClean="0"/>
              <a:t>。</a:t>
            </a:r>
            <a:r>
              <a:rPr lang="en-US" altLang="zh-CN" baseline="0" dirty="0" smtClean="0"/>
              <a:t>4.</a:t>
            </a:r>
            <a:r>
              <a:rPr lang="zh-CN" altLang="en-US" baseline="0" dirty="0" smtClean="0"/>
              <a:t>研究如何做馒头（各种情况）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74811-3E43-4A62-BEDF-CE5FDAAD31A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刚才我们研究了做馒头中的比，发现了比具有这样的特点。</a:t>
            </a:r>
            <a:r>
              <a:rPr lang="en-US" altLang="zh-CN" dirty="0" smtClean="0"/>
              <a:t>2.</a:t>
            </a:r>
            <a:r>
              <a:rPr lang="zh-CN" altLang="en-US" dirty="0" smtClean="0"/>
              <a:t>请看这三种比，它们具有这样的特点吗？为什么？</a:t>
            </a:r>
            <a:r>
              <a:rPr lang="en-US" altLang="zh-CN" dirty="0" smtClean="0"/>
              <a:t>3.</a:t>
            </a:r>
            <a:r>
              <a:rPr lang="zh-CN" altLang="en-US" dirty="0" smtClean="0"/>
              <a:t>独立思考，小组讨论，汇报交流。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74811-3E43-4A62-BEDF-CE5FDAAD31A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刚才我们研究了做馒头中的比，发现了比具有这样的特点。</a:t>
            </a:r>
            <a:r>
              <a:rPr lang="en-US" altLang="zh-CN" dirty="0" smtClean="0"/>
              <a:t>2.</a:t>
            </a:r>
            <a:r>
              <a:rPr lang="zh-CN" altLang="en-US" dirty="0" smtClean="0"/>
              <a:t>请看这三种比，它们具有这样的特点吗？为什么？</a:t>
            </a:r>
            <a:r>
              <a:rPr lang="en-US" altLang="zh-CN" dirty="0" smtClean="0"/>
              <a:t>3.</a:t>
            </a:r>
            <a:r>
              <a:rPr lang="zh-CN" altLang="en-US" dirty="0" smtClean="0"/>
              <a:t>独立思考，小组讨论，汇报交流。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74811-3E43-4A62-BEDF-CE5FDAAD31A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49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刚才我们研究了做馒头中的比，发现了比具有这样的特点。</a:t>
            </a:r>
            <a:r>
              <a:rPr lang="en-US" altLang="zh-CN" dirty="0" smtClean="0"/>
              <a:t>2.</a:t>
            </a:r>
            <a:r>
              <a:rPr lang="zh-CN" altLang="en-US" dirty="0" smtClean="0"/>
              <a:t>请看这三种比，它们具有这样的特点吗？为什么？</a:t>
            </a:r>
            <a:r>
              <a:rPr lang="en-US" altLang="zh-CN" dirty="0" smtClean="0"/>
              <a:t>3.</a:t>
            </a:r>
            <a:r>
              <a:rPr lang="zh-CN" altLang="en-US" dirty="0" smtClean="0"/>
              <a:t>独立思考，小组讨论，汇报交流。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74811-3E43-4A62-BEDF-CE5FDAAD31A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49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74811-3E43-4A62-BEDF-CE5FDAAD31A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557-B460-4BEB-80B2-B1BA4D4C6069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D300-18A3-42DE-98CC-E0F8AA67D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557-B460-4BEB-80B2-B1BA4D4C6069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D300-18A3-42DE-98CC-E0F8AA67D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557-B460-4BEB-80B2-B1BA4D4C6069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D300-18A3-42DE-98CC-E0F8AA67D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4D9A88-BFD8-4328-BD9D-5D073B4BC00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50F42E-0013-40B8-8E4D-60E09FCFD3F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557-B460-4BEB-80B2-B1BA4D4C6069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D300-18A3-42DE-98CC-E0F8AA67D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557-B460-4BEB-80B2-B1BA4D4C6069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D300-18A3-42DE-98CC-E0F8AA67D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557-B460-4BEB-80B2-B1BA4D4C6069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D300-18A3-42DE-98CC-E0F8AA67D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557-B460-4BEB-80B2-B1BA4D4C6069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D300-18A3-42DE-98CC-E0F8AA67D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557-B460-4BEB-80B2-B1BA4D4C6069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D300-18A3-42DE-98CC-E0F8AA67D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557-B460-4BEB-80B2-B1BA4D4C6069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D300-18A3-42DE-98CC-E0F8AA67D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557-B460-4BEB-80B2-B1BA4D4C6069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D300-18A3-42DE-98CC-E0F8AA67D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557-B460-4BEB-80B2-B1BA4D4C6069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D300-18A3-42DE-98CC-E0F8AA67D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1557-B460-4BEB-80B2-B1BA4D4C6069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BD300-18A3-42DE-98CC-E0F8AA67D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276872"/>
            <a:ext cx="54726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认识</a:t>
            </a:r>
            <a:r>
              <a:rPr lang="zh-CN" altLang="en-US" sz="115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比</a:t>
            </a:r>
            <a:endParaRPr lang="zh-CN" altLang="en-US" sz="115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15719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江阴市河塘中心小学：张惠芳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6064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数学苏教版六年级上册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kumimoji="1" lang="zh-CN" altLang="en-US" b="1"/>
              <a:t>比和除法、分数的联系和区别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600200"/>
            <a:ext cx="8229600" cy="4568825"/>
            <a:chOff x="288" y="1008"/>
            <a:chExt cx="5184" cy="2878"/>
          </a:xfrm>
        </p:grpSpPr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885" y="3132"/>
              <a:ext cx="587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zh-CN" altLang="zh-CN" sz="2400" b="1">
                <a:ea typeface="黑体" pitchFamily="49" charset="-122"/>
              </a:endParaRPr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4098" y="3132"/>
              <a:ext cx="787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zh-CN" altLang="zh-CN" sz="2400" b="1">
                <a:ea typeface="黑体" pitchFamily="49" charset="-122"/>
              </a:endParaRP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3063" y="3132"/>
              <a:ext cx="1035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zh-CN" altLang="zh-CN" sz="2400" b="1">
                <a:ea typeface="黑体" pitchFamily="49" charset="-122"/>
              </a:endParaRP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2090" y="3132"/>
              <a:ext cx="973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zh-CN" altLang="zh-CN" sz="2400" b="1">
                <a:ea typeface="黑体" pitchFamily="49" charset="-122"/>
              </a:endParaRP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983" y="3132"/>
              <a:ext cx="1107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zh-CN" altLang="zh-CN" sz="2400" b="1">
                <a:ea typeface="黑体" pitchFamily="49" charset="-122"/>
              </a:endParaRP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288" y="3132"/>
              <a:ext cx="695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zh-CN" altLang="en-US" sz="3200" b="1" dirty="0">
                  <a:ea typeface="黑体" pitchFamily="49" charset="-122"/>
                </a:rPr>
                <a:t>分数</a:t>
              </a: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4885" y="2377"/>
              <a:ext cx="587" cy="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zh-CN" altLang="zh-CN" sz="2400" b="1">
                <a:ea typeface="黑体" pitchFamily="49" charset="-122"/>
              </a:endParaRP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4098" y="2377"/>
              <a:ext cx="787" cy="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zh-CN" altLang="zh-CN" sz="2400" b="1">
                <a:ea typeface="黑体" pitchFamily="49" charset="-122"/>
              </a:endParaRP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3063" y="2377"/>
              <a:ext cx="1035" cy="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zh-CN" altLang="zh-CN" sz="2400" b="1">
                <a:ea typeface="黑体" pitchFamily="49" charset="-122"/>
              </a:endParaRPr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2090" y="2377"/>
              <a:ext cx="973" cy="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zh-CN" altLang="zh-CN" sz="2400" b="1">
                <a:ea typeface="黑体" pitchFamily="49" charset="-122"/>
              </a:endParaRPr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983" y="2377"/>
              <a:ext cx="1107" cy="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zh-CN" altLang="zh-CN" sz="2400" b="1">
                <a:ea typeface="黑体" pitchFamily="49" charset="-122"/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288" y="2377"/>
              <a:ext cx="695" cy="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zh-CN" altLang="en-US" sz="3200" b="1" dirty="0">
                  <a:solidFill>
                    <a:srgbClr val="FF3300"/>
                  </a:solidFill>
                  <a:ea typeface="黑体" pitchFamily="49" charset="-122"/>
                </a:rPr>
                <a:t>除法</a:t>
              </a:r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4885" y="1641"/>
              <a:ext cx="587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zh-CN" altLang="zh-CN" sz="2400" b="1">
                <a:ea typeface="黑体" pitchFamily="49" charset="-122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4098" y="1641"/>
              <a:ext cx="787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zh-CN" altLang="zh-CN" sz="2400" b="1">
                <a:ea typeface="黑体" pitchFamily="49" charset="-122"/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3063" y="1641"/>
              <a:ext cx="1035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zh-CN" altLang="zh-CN" sz="2400" b="1">
                <a:ea typeface="黑体" pitchFamily="49" charset="-122"/>
              </a:endParaRPr>
            </a:p>
          </p:txBody>
        </p:sp>
        <p:sp>
          <p:nvSpPr>
            <p:cNvPr id="32787" name="Rectangle 19"/>
            <p:cNvSpPr>
              <a:spLocks noChangeArrowheads="1"/>
            </p:cNvSpPr>
            <p:nvPr/>
          </p:nvSpPr>
          <p:spPr bwMode="auto">
            <a:xfrm>
              <a:off x="2090" y="1641"/>
              <a:ext cx="973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zh-CN" altLang="zh-CN" sz="2400" b="1">
                <a:ea typeface="黑体" pitchFamily="49" charset="-122"/>
              </a:endParaRPr>
            </a:p>
          </p:txBody>
        </p:sp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>
              <a:off x="983" y="1641"/>
              <a:ext cx="1107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zh-CN" altLang="zh-CN" sz="2400" b="1">
                <a:ea typeface="黑体" pitchFamily="49" charset="-122"/>
              </a:endParaRPr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288" y="1641"/>
              <a:ext cx="695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zh-CN" altLang="en-US" sz="3200" b="1" dirty="0">
                  <a:solidFill>
                    <a:srgbClr val="002060"/>
                  </a:solidFill>
                  <a:ea typeface="黑体" pitchFamily="49" charset="-122"/>
                </a:rPr>
                <a:t>比</a:t>
              </a:r>
            </a:p>
          </p:txBody>
        </p:sp>
        <p:sp>
          <p:nvSpPr>
            <p:cNvPr id="32790" name="Rectangle 22"/>
            <p:cNvSpPr>
              <a:spLocks noChangeArrowheads="1"/>
            </p:cNvSpPr>
            <p:nvPr/>
          </p:nvSpPr>
          <p:spPr bwMode="auto">
            <a:xfrm>
              <a:off x="4885" y="1008"/>
              <a:ext cx="587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zh-CN" altLang="en-US" sz="3000" b="1">
                  <a:ea typeface="黑体" pitchFamily="49" charset="-122"/>
                </a:rPr>
                <a:t>区别</a:t>
              </a:r>
            </a:p>
          </p:txBody>
        </p:sp>
        <p:sp>
          <p:nvSpPr>
            <p:cNvPr id="32791" name="Rectangle 23"/>
            <p:cNvSpPr>
              <a:spLocks noChangeArrowheads="1"/>
            </p:cNvSpPr>
            <p:nvPr/>
          </p:nvSpPr>
          <p:spPr bwMode="auto">
            <a:xfrm>
              <a:off x="288" y="1008"/>
              <a:ext cx="4597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zh-CN" altLang="en-US" sz="4000" b="1">
                  <a:ea typeface="黑体" pitchFamily="49" charset="-122"/>
                </a:rPr>
                <a:t>联      系（相    当    于）</a:t>
              </a:r>
            </a:p>
          </p:txBody>
        </p:sp>
        <p:sp>
          <p:nvSpPr>
            <p:cNvPr id="32792" name="Line 24"/>
            <p:cNvSpPr>
              <a:spLocks noChangeShapeType="1"/>
            </p:cNvSpPr>
            <p:nvPr/>
          </p:nvSpPr>
          <p:spPr bwMode="auto">
            <a:xfrm>
              <a:off x="288" y="1008"/>
              <a:ext cx="51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3" name="Line 25"/>
            <p:cNvSpPr>
              <a:spLocks noChangeShapeType="1"/>
            </p:cNvSpPr>
            <p:nvPr/>
          </p:nvSpPr>
          <p:spPr bwMode="auto">
            <a:xfrm>
              <a:off x="288" y="1641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4" name="Line 26"/>
            <p:cNvSpPr>
              <a:spLocks noChangeShapeType="1"/>
            </p:cNvSpPr>
            <p:nvPr/>
          </p:nvSpPr>
          <p:spPr bwMode="auto">
            <a:xfrm>
              <a:off x="288" y="2377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>
              <a:off x="288" y="3132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auto">
            <a:xfrm>
              <a:off x="288" y="3886"/>
              <a:ext cx="51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7" name="Line 29"/>
            <p:cNvSpPr>
              <a:spLocks noChangeShapeType="1"/>
            </p:cNvSpPr>
            <p:nvPr/>
          </p:nvSpPr>
          <p:spPr bwMode="auto">
            <a:xfrm>
              <a:off x="288" y="1008"/>
              <a:ext cx="0" cy="28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8" name="Line 30"/>
            <p:cNvSpPr>
              <a:spLocks noChangeShapeType="1"/>
            </p:cNvSpPr>
            <p:nvPr/>
          </p:nvSpPr>
          <p:spPr bwMode="auto">
            <a:xfrm>
              <a:off x="4885" y="1008"/>
              <a:ext cx="0" cy="28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9" name="Line 31"/>
            <p:cNvSpPr>
              <a:spLocks noChangeShapeType="1"/>
            </p:cNvSpPr>
            <p:nvPr/>
          </p:nvSpPr>
          <p:spPr bwMode="auto">
            <a:xfrm>
              <a:off x="5472" y="1008"/>
              <a:ext cx="0" cy="28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0" name="Line 32"/>
            <p:cNvSpPr>
              <a:spLocks noChangeShapeType="1"/>
            </p:cNvSpPr>
            <p:nvPr/>
          </p:nvSpPr>
          <p:spPr bwMode="auto">
            <a:xfrm>
              <a:off x="983" y="1641"/>
              <a:ext cx="0" cy="2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1" name="Line 33"/>
            <p:cNvSpPr>
              <a:spLocks noChangeShapeType="1"/>
            </p:cNvSpPr>
            <p:nvPr/>
          </p:nvSpPr>
          <p:spPr bwMode="auto">
            <a:xfrm>
              <a:off x="2090" y="1641"/>
              <a:ext cx="0" cy="2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2" name="Line 34"/>
            <p:cNvSpPr>
              <a:spLocks noChangeShapeType="1"/>
            </p:cNvSpPr>
            <p:nvPr/>
          </p:nvSpPr>
          <p:spPr bwMode="auto">
            <a:xfrm>
              <a:off x="3063" y="1641"/>
              <a:ext cx="0" cy="2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3" name="Line 35"/>
            <p:cNvSpPr>
              <a:spLocks noChangeShapeType="1"/>
            </p:cNvSpPr>
            <p:nvPr/>
          </p:nvSpPr>
          <p:spPr bwMode="auto">
            <a:xfrm>
              <a:off x="4098" y="1641"/>
              <a:ext cx="0" cy="2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1403350" y="2852738"/>
            <a:ext cx="2128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比的前项</a:t>
            </a: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3348038" y="2852738"/>
            <a:ext cx="1447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：比号</a:t>
            </a:r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4643438" y="2852738"/>
            <a:ext cx="2020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比的后项</a:t>
            </a:r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6443663" y="2852738"/>
            <a:ext cx="1252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比值</a:t>
            </a:r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1692275" y="407670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被除数</a:t>
            </a:r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3348038" y="4005263"/>
            <a:ext cx="1447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32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÷</a:t>
            </a:r>
            <a:r>
              <a:rPr kumimoji="1" lang="zh-CN" altLang="en-US" sz="32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除号</a:t>
            </a:r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4859338" y="4005263"/>
            <a:ext cx="1447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zh-CN" altLang="en-US" sz="32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除数</a:t>
            </a:r>
          </a:p>
        </p:txBody>
      </p: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6600825" y="4002088"/>
            <a:ext cx="83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商</a:t>
            </a:r>
          </a:p>
        </p:txBody>
      </p:sp>
      <p:sp>
        <p:nvSpPr>
          <p:cNvPr id="32812" name="Text Box 44"/>
          <p:cNvSpPr txBox="1">
            <a:spLocks noChangeArrowheads="1"/>
          </p:cNvSpPr>
          <p:nvPr/>
        </p:nvSpPr>
        <p:spPr bwMode="auto">
          <a:xfrm>
            <a:off x="1692275" y="5300663"/>
            <a:ext cx="1447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>
                <a:latin typeface="Times New Roman" pitchFamily="18" charset="0"/>
                <a:ea typeface="黑体" pitchFamily="49" charset="-122"/>
              </a:rPr>
              <a:t>分  子</a:t>
            </a:r>
          </a:p>
        </p:txBody>
      </p: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3276600" y="5300663"/>
            <a:ext cx="171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en-US" altLang="zh-CN" sz="2400" b="1">
                <a:latin typeface="Times New Roman" pitchFamily="18" charset="0"/>
                <a:ea typeface="黑体" pitchFamily="49" charset="-122"/>
              </a:rPr>
              <a:t>—</a:t>
            </a:r>
            <a:r>
              <a:rPr kumimoji="1" lang="zh-CN" altLang="en-US" sz="2800" b="1">
                <a:latin typeface="Times New Roman" pitchFamily="18" charset="0"/>
                <a:ea typeface="黑体" pitchFamily="49" charset="-122"/>
              </a:rPr>
              <a:t>分数线</a:t>
            </a:r>
          </a:p>
        </p:txBody>
      </p:sp>
      <p:sp>
        <p:nvSpPr>
          <p:cNvPr id="32814" name="Text Box 46"/>
          <p:cNvSpPr txBox="1">
            <a:spLocks noChangeArrowheads="1"/>
          </p:cNvSpPr>
          <p:nvPr/>
        </p:nvSpPr>
        <p:spPr bwMode="auto">
          <a:xfrm>
            <a:off x="5003800" y="5229225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zh-CN" altLang="en-US" sz="3200" b="1">
                <a:latin typeface="Times New Roman" pitchFamily="18" charset="0"/>
                <a:ea typeface="黑体" pitchFamily="49" charset="-122"/>
              </a:rPr>
              <a:t>分母</a:t>
            </a:r>
          </a:p>
        </p:txBody>
      </p:sp>
      <p:sp>
        <p:nvSpPr>
          <p:cNvPr id="32815" name="Text Box 47"/>
          <p:cNvSpPr txBox="1">
            <a:spLocks noChangeArrowheads="1"/>
          </p:cNvSpPr>
          <p:nvPr/>
        </p:nvSpPr>
        <p:spPr bwMode="auto">
          <a:xfrm>
            <a:off x="6372225" y="5229225"/>
            <a:ext cx="1439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zh-CN" altLang="en-US" sz="3200" b="1">
                <a:latin typeface="Times New Roman" pitchFamily="18" charset="0"/>
                <a:ea typeface="黑体" pitchFamily="49" charset="-122"/>
              </a:rPr>
              <a:t>分数值</a:t>
            </a:r>
          </a:p>
        </p:txBody>
      </p:sp>
      <p:sp>
        <p:nvSpPr>
          <p:cNvPr id="32816" name="Text Box 48"/>
          <p:cNvSpPr txBox="1">
            <a:spLocks noChangeArrowheads="1"/>
          </p:cNvSpPr>
          <p:nvPr/>
        </p:nvSpPr>
        <p:spPr bwMode="auto">
          <a:xfrm>
            <a:off x="7812088" y="2708275"/>
            <a:ext cx="83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002060"/>
                </a:solidFill>
                <a:latin typeface="Times New Roman" pitchFamily="18" charset="0"/>
                <a:ea typeface="黑体" pitchFamily="49" charset="-122"/>
              </a:rPr>
              <a:t>一种关系</a:t>
            </a:r>
          </a:p>
        </p:txBody>
      </p:sp>
      <p:sp>
        <p:nvSpPr>
          <p:cNvPr id="32817" name="Text Box 49"/>
          <p:cNvSpPr txBox="1">
            <a:spLocks noChangeArrowheads="1"/>
          </p:cNvSpPr>
          <p:nvPr/>
        </p:nvSpPr>
        <p:spPr bwMode="auto">
          <a:xfrm>
            <a:off x="7812088" y="3933825"/>
            <a:ext cx="83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400" b="1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一种运算</a:t>
            </a:r>
          </a:p>
        </p:txBody>
      </p:sp>
      <p:sp>
        <p:nvSpPr>
          <p:cNvPr id="32818" name="Text Box 50"/>
          <p:cNvSpPr txBox="1">
            <a:spLocks noChangeArrowheads="1"/>
          </p:cNvSpPr>
          <p:nvPr/>
        </p:nvSpPr>
        <p:spPr bwMode="auto">
          <a:xfrm>
            <a:off x="7812088" y="5084763"/>
            <a:ext cx="83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400" b="1">
                <a:latin typeface="Times New Roman" pitchFamily="18" charset="0"/>
                <a:ea typeface="黑体" pitchFamily="49" charset="-122"/>
              </a:rPr>
              <a:t>一种数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8" grpId="0"/>
      <p:bldP spid="32809" grpId="0"/>
      <p:bldP spid="32810" grpId="0"/>
      <p:bldP spid="32811" grpId="0"/>
      <p:bldP spid="32812" grpId="0"/>
      <p:bldP spid="32813" grpId="0"/>
      <p:bldP spid="32814" grpId="0"/>
      <p:bldP spid="32815" grpId="0"/>
      <p:bldP spid="32816" grpId="0"/>
      <p:bldP spid="32817" grpId="0"/>
      <p:bldP spid="328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75d0f88257a1cb800df4d27a">
            <a:hlinkHover r:id="" action="ppaction://noaction">
              <a:snd r:embed="rId2" name="chimes.wav"/>
            </a:hlinkHover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 w="9525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81000" y="11430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627540" y="404664"/>
            <a:ext cx="92333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0000FF"/>
                </a:solidFill>
              </a:rPr>
              <a:t>小小审判长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67544" y="404664"/>
            <a:ext cx="66308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/>
              <a:t> 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、</a:t>
            </a:r>
            <a:r>
              <a:rPr lang="en-US" altLang="zh-CN" sz="3600" b="1" dirty="0" smtClean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 smtClean="0">
                <a:latin typeface="+mj-ea"/>
                <a:ea typeface="+mj-ea"/>
              </a:rPr>
              <a:t>A</a:t>
            </a:r>
            <a:r>
              <a:rPr lang="zh-CN" altLang="en-US" sz="3600" b="1" dirty="0" smtClean="0">
                <a:latin typeface="+mj-ea"/>
                <a:ea typeface="+mj-ea"/>
              </a:rPr>
              <a:t>是</a:t>
            </a:r>
            <a:r>
              <a:rPr lang="en-US" altLang="zh-CN" sz="3600" b="1" dirty="0" smtClean="0">
                <a:latin typeface="+mj-ea"/>
                <a:ea typeface="+mj-ea"/>
              </a:rPr>
              <a:t>B</a:t>
            </a:r>
            <a:r>
              <a:rPr lang="zh-CN" altLang="en-US" sz="3600" b="1" dirty="0" smtClean="0">
                <a:latin typeface="+mj-ea"/>
                <a:ea typeface="+mj-ea"/>
              </a:rPr>
              <a:t>的</a:t>
            </a:r>
            <a:r>
              <a:rPr lang="en-US" altLang="zh-CN" sz="3600" b="1" dirty="0" smtClean="0">
                <a:latin typeface="+mj-ea"/>
                <a:ea typeface="+mj-ea"/>
              </a:rPr>
              <a:t>5</a:t>
            </a:r>
            <a:r>
              <a:rPr lang="zh-CN" altLang="en-US" sz="3600" b="1" dirty="0" smtClean="0">
                <a:latin typeface="+mj-ea"/>
                <a:ea typeface="+mj-ea"/>
              </a:rPr>
              <a:t>倍（</a:t>
            </a:r>
            <a:r>
              <a:rPr lang="en-US" altLang="zh-CN" sz="3600" b="1" dirty="0" smtClean="0">
                <a:latin typeface="+mj-ea"/>
                <a:ea typeface="+mj-ea"/>
              </a:rPr>
              <a:t>B</a:t>
            </a:r>
            <a:r>
              <a:rPr lang="zh-CN" altLang="en-US" sz="3600" b="1" dirty="0" smtClean="0">
                <a:latin typeface="+mj-ea"/>
                <a:ea typeface="+mj-ea"/>
              </a:rPr>
              <a:t>不为</a:t>
            </a:r>
            <a:r>
              <a:rPr lang="en-US" altLang="zh-CN" sz="3600" b="1" dirty="0" smtClean="0">
                <a:latin typeface="+mj-ea"/>
                <a:ea typeface="+mj-ea"/>
              </a:rPr>
              <a:t>0</a:t>
            </a:r>
            <a:r>
              <a:rPr lang="zh-CN" altLang="en-US" sz="3600" b="1" dirty="0" smtClean="0">
                <a:latin typeface="+mj-ea"/>
                <a:ea typeface="+mj-ea"/>
              </a:rPr>
              <a:t>）则有</a:t>
            </a:r>
            <a:r>
              <a:rPr lang="en-US" altLang="zh-CN" sz="3600" b="1" dirty="0" smtClean="0">
                <a:latin typeface="+mj-ea"/>
                <a:ea typeface="+mj-ea"/>
              </a:rPr>
              <a:t>A:B=5:1</a:t>
            </a:r>
            <a:r>
              <a:rPr lang="zh-CN" altLang="en-US" sz="3600" b="1" dirty="0" smtClean="0">
                <a:latin typeface="+mj-ea"/>
                <a:ea typeface="+mj-ea"/>
              </a:rPr>
              <a:t>。 </a:t>
            </a:r>
            <a:r>
              <a:rPr lang="en-US" altLang="zh-CN" sz="3600" b="1" dirty="0" smtClean="0"/>
              <a:t>(           </a:t>
            </a:r>
            <a:r>
              <a:rPr lang="en-US" altLang="zh-CN" sz="3600" b="1" dirty="0"/>
              <a:t>)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/>
              <a:t> </a:t>
            </a: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、长方形</a:t>
            </a:r>
            <a:r>
              <a:rPr lang="zh-CN" altLang="en-US" sz="3600" b="1" dirty="0"/>
              <a:t>的长</a:t>
            </a:r>
            <a:r>
              <a:rPr lang="en-US" altLang="zh-CN" sz="3600" b="1" dirty="0"/>
              <a:t>3</a:t>
            </a:r>
            <a:r>
              <a:rPr lang="zh-CN" altLang="en-US" sz="3600" b="1" dirty="0"/>
              <a:t>分米，宽</a:t>
            </a:r>
            <a:r>
              <a:rPr lang="en-US" altLang="zh-CN" sz="3600" b="1" dirty="0"/>
              <a:t>2</a:t>
            </a:r>
            <a:r>
              <a:rPr lang="zh-CN" altLang="en-US" sz="3600" b="1" dirty="0"/>
              <a:t>分米，长与宽比是</a:t>
            </a:r>
            <a:r>
              <a:rPr lang="en-US" altLang="zh-CN" sz="3600" b="1" dirty="0"/>
              <a:t>2∶3</a:t>
            </a:r>
            <a:r>
              <a:rPr lang="en-US" altLang="zh-CN" sz="3600" dirty="0"/>
              <a:t> </a:t>
            </a:r>
            <a:r>
              <a:rPr lang="zh-CN" altLang="en-US" sz="3600" b="1" dirty="0" smtClean="0"/>
              <a:t>。 </a:t>
            </a:r>
            <a:r>
              <a:rPr lang="en-US" altLang="zh-CN" sz="3600" b="1" dirty="0"/>
              <a:t>(   </a:t>
            </a:r>
            <a:r>
              <a:rPr lang="en-US" altLang="zh-CN" sz="3600" b="1" dirty="0" smtClean="0"/>
              <a:t>      </a:t>
            </a:r>
            <a:r>
              <a:rPr lang="en-US" altLang="zh-CN" sz="3600" b="1" dirty="0"/>
              <a:t>)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、平行四边形的面积和高能用比来表示。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(       )</a:t>
            </a:r>
            <a:endParaRPr lang="en-US" altLang="zh-CN" sz="3600" b="1" dirty="0" smtClean="0"/>
          </a:p>
          <a:p>
            <a:pPr>
              <a:spcBef>
                <a:spcPct val="50000"/>
              </a:spcBef>
            </a:pPr>
            <a:r>
              <a:rPr lang="en-US" altLang="zh-CN" sz="3600" b="1" dirty="0" smtClean="0"/>
              <a:t>4</a:t>
            </a:r>
            <a:r>
              <a:rPr lang="zh-CN" altLang="en-US" sz="3600" b="1" dirty="0" smtClean="0"/>
              <a:t>、从</a:t>
            </a:r>
            <a:r>
              <a:rPr lang="zh-CN" altLang="en-US" sz="3600" b="1" dirty="0"/>
              <a:t>学校到少年宫</a:t>
            </a:r>
            <a:r>
              <a:rPr lang="en-US" altLang="zh-CN" sz="3600" b="1" dirty="0"/>
              <a:t>,</a:t>
            </a:r>
            <a:r>
              <a:rPr lang="zh-CN" altLang="en-US" sz="3600" b="1" dirty="0"/>
              <a:t>甲用了</a:t>
            </a:r>
            <a:r>
              <a:rPr lang="en-US" altLang="zh-CN" sz="3600" b="1" dirty="0"/>
              <a:t>8</a:t>
            </a:r>
            <a:r>
              <a:rPr lang="zh-CN" altLang="en-US" sz="3600" b="1" dirty="0"/>
              <a:t>分钟</a:t>
            </a:r>
            <a:r>
              <a:rPr lang="en-US" altLang="zh-CN" sz="3600" b="1" dirty="0"/>
              <a:t>,</a:t>
            </a:r>
            <a:r>
              <a:rPr lang="zh-CN" altLang="en-US" sz="3600" b="1" dirty="0"/>
              <a:t>乙用</a:t>
            </a:r>
            <a:r>
              <a:rPr lang="en-US" altLang="zh-CN" sz="3600" b="1" dirty="0"/>
              <a:t>9</a:t>
            </a:r>
            <a:r>
              <a:rPr lang="zh-CN" altLang="en-US" sz="3600" b="1" dirty="0"/>
              <a:t>分钟</a:t>
            </a:r>
            <a:r>
              <a:rPr lang="en-US" altLang="zh-CN" sz="3600" b="1" dirty="0"/>
              <a:t>,</a:t>
            </a:r>
            <a:r>
              <a:rPr lang="zh-CN" altLang="en-US" sz="3600" b="1" dirty="0"/>
              <a:t>甲和乙每分钟所走的路程比是</a:t>
            </a:r>
            <a:r>
              <a:rPr lang="en-US" altLang="zh-CN" sz="3600" b="1" dirty="0"/>
              <a:t>8:9</a:t>
            </a:r>
            <a:r>
              <a:rPr lang="zh-CN" altLang="en-US" sz="3600" b="1" dirty="0"/>
              <a:t>。 </a:t>
            </a:r>
            <a:r>
              <a:rPr lang="zh-CN" altLang="en-US" sz="3600" b="1" dirty="0" smtClean="0"/>
              <a:t>     </a:t>
            </a:r>
            <a:r>
              <a:rPr lang="en-US" altLang="zh-CN" sz="3600" b="1" dirty="0"/>
              <a:t>( </a:t>
            </a:r>
            <a:r>
              <a:rPr lang="en-US" altLang="zh-CN" sz="3600" b="1" dirty="0" smtClean="0"/>
              <a:t>        )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644008" y="2132856"/>
            <a:ext cx="45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9832" y="764704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√</a:t>
            </a:r>
            <a:endParaRPr lang="zh-CN" altLang="en-US" sz="5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716016" y="5445224"/>
            <a:ext cx="60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×</a:t>
            </a:r>
            <a:endParaRPr lang="en-US" altLang="zh-CN" sz="5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3501008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√</a:t>
            </a:r>
            <a:endParaRPr lang="zh-CN" altLang="en-US" sz="5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/>
      <p:bldP spid="11" grpId="0"/>
      <p:bldP spid="1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文本框 80899"/>
          <p:cNvSpPr txBox="1"/>
          <p:nvPr/>
        </p:nvSpPr>
        <p:spPr>
          <a:xfrm>
            <a:off x="381000" y="304800"/>
            <a:ext cx="8223250" cy="283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吴倩身高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米，她妈妈身高是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165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厘米，吴倩和妈妈身高的比是（           ）</a:t>
            </a:r>
          </a:p>
          <a:p>
            <a:pPr lvl="0"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A.1:165            B.10:165</a:t>
            </a:r>
          </a:p>
          <a:p>
            <a:pPr lvl="0"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C.100:165       D.1000:165</a:t>
            </a:r>
          </a:p>
        </p:txBody>
      </p:sp>
      <p:sp>
        <p:nvSpPr>
          <p:cNvPr id="80901" name="文本框 80900"/>
          <p:cNvSpPr txBox="1"/>
          <p:nvPr/>
        </p:nvSpPr>
        <p:spPr>
          <a:xfrm>
            <a:off x="5780405" y="908050"/>
            <a:ext cx="100806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80902" name="文本框 80901"/>
          <p:cNvSpPr txBox="1"/>
          <p:nvPr/>
        </p:nvSpPr>
        <p:spPr>
          <a:xfrm>
            <a:off x="215900" y="3357563"/>
            <a:ext cx="8928100" cy="3113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六年级二班男生人数是女生人数</a:t>
            </a:r>
            <a:r>
              <a:rPr lang="zh-CN" altLang="en-US" sz="36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36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endParaRPr lang="en-US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男生人数与全班人数的比是（    ）</a:t>
            </a:r>
          </a:p>
          <a:p>
            <a:pPr lvl="0"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A.2:3                B.3:2</a:t>
            </a:r>
          </a:p>
          <a:p>
            <a:pPr lvl="0"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C.2:5                D.3:5</a:t>
            </a:r>
          </a:p>
        </p:txBody>
      </p:sp>
      <p:sp>
        <p:nvSpPr>
          <p:cNvPr id="80903" name="文本框 80902"/>
          <p:cNvSpPr txBox="1"/>
          <p:nvPr/>
        </p:nvSpPr>
        <p:spPr>
          <a:xfrm>
            <a:off x="6287453" y="4110038"/>
            <a:ext cx="10080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596336" y="3140968"/>
            <a:ext cx="1944216" cy="1008112"/>
            <a:chOff x="5004402" y="3808204"/>
            <a:chExt cx="1944216" cy="1008112"/>
          </a:xfrm>
        </p:grpSpPr>
        <p:sp>
          <p:nvSpPr>
            <p:cNvPr id="7" name="Text Box 16"/>
            <p:cNvSpPr txBox="1"/>
            <p:nvPr/>
          </p:nvSpPr>
          <p:spPr>
            <a:xfrm>
              <a:off x="5108437" y="3808204"/>
              <a:ext cx="1840181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Text Box 16"/>
            <p:cNvSpPr txBox="1"/>
            <p:nvPr/>
          </p:nvSpPr>
          <p:spPr>
            <a:xfrm>
              <a:off x="5108437" y="4293096"/>
              <a:ext cx="1840181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5004402" y="4312260"/>
              <a:ext cx="5760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  <p:bldP spid="809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未命名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7163"/>
            <a:ext cx="9144000" cy="414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未命名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6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1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868363"/>
            <a:ext cx="31115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11560" y="5768975"/>
            <a:ext cx="80586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成年人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的脚长和身高的比约是</a:t>
            </a:r>
            <a:r>
              <a:rPr lang="en-US" sz="36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: 7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2921000" y="1003300"/>
            <a:ext cx="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25600" y="1219200"/>
            <a:ext cx="3213100" cy="4318000"/>
            <a:chOff x="0" y="0"/>
            <a:chExt cx="2024" cy="2720"/>
          </a:xfrm>
        </p:grpSpPr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 flipH="1">
              <a:off x="208" y="0"/>
              <a:ext cx="1800" cy="0"/>
            </a:xfrm>
            <a:prstGeom prst="line">
              <a:avLst/>
            </a:pr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 flipH="1">
              <a:off x="224" y="2712"/>
              <a:ext cx="1800" cy="0"/>
            </a:xfrm>
            <a:prstGeom prst="line">
              <a:avLst/>
            </a:pr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rot="10800000">
              <a:off x="392" y="16"/>
              <a:ext cx="0" cy="1128"/>
            </a:xfrm>
            <a:prstGeom prst="line">
              <a:avLst/>
            </a:prstGeom>
            <a:noFill/>
            <a:ln w="28575" cmpd="sng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416" y="1544"/>
              <a:ext cx="0" cy="1176"/>
            </a:xfrm>
            <a:prstGeom prst="line">
              <a:avLst/>
            </a:prstGeom>
            <a:noFill/>
            <a:ln w="28575" cmpd="sng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0" y="1144"/>
              <a:ext cx="91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1" dirty="0">
                  <a:solidFill>
                    <a:srgbClr val="0000CC"/>
                  </a:solidFill>
                  <a:latin typeface="黑体" pitchFamily="2" charset="-122"/>
                  <a:ea typeface="黑体" pitchFamily="2" charset="-122"/>
                </a:rPr>
                <a:t>25</a:t>
              </a:r>
              <a:r>
                <a:rPr lang="zh-CN" altLang="en-US" sz="3200" b="1" dirty="0">
                  <a:solidFill>
                    <a:srgbClr val="0000CC"/>
                  </a:solidFill>
                  <a:latin typeface="黑体" pitchFamily="2" charset="-122"/>
                  <a:ea typeface="黑体" pitchFamily="2" charset="-122"/>
                </a:rPr>
                <a:t>厘米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3568" y="0"/>
            <a:ext cx="187220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CC"/>
                </a:solidFill>
              </a:rPr>
              <a:t>小侦探</a:t>
            </a:r>
            <a:endParaRPr lang="zh-CN" altLang="en-US" sz="24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 rot="-130995">
            <a:off x="2692400" y="4292600"/>
            <a:ext cx="3240088" cy="16573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341994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530995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拓展与探究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5288" y="0"/>
            <a:ext cx="4897437" cy="1493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4400">
                <a:solidFill>
                  <a:srgbClr val="FF3399"/>
                </a:solidFill>
                <a:ea typeface="黑体" pitchFamily="49" charset="-122"/>
              </a:rPr>
              <a:t>选做题：</a:t>
            </a:r>
          </a:p>
          <a:p>
            <a:endParaRPr lang="en-US" altLang="zh-CN" sz="3200">
              <a:solidFill>
                <a:srgbClr val="FF3399"/>
              </a:solidFill>
              <a:ea typeface="黑体" pitchFamily="49" charset="-122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0" y="549275"/>
            <a:ext cx="9144000" cy="712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1</a:t>
            </a:r>
            <a:r>
              <a:rPr kumimoji="1" lang="en-US" altLang="en-US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、小明身高1米，爸爸身高174厘米，小明与爸爸身高的比是</a:t>
            </a:r>
            <a:r>
              <a:rPr kumimoji="1" lang="zh-CN" altLang="en-US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（       ）</a:t>
            </a:r>
            <a:r>
              <a:rPr kumimoji="1"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kumimoji="1" lang="en-US" altLang="zh-CN" sz="2900" b="1" dirty="0" smtClean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</a:pPr>
            <a:endParaRPr kumimoji="1" lang="zh-CN" altLang="en-US" sz="29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kumimoji="1" lang="en-US" altLang="zh-CN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2</a:t>
            </a:r>
            <a:r>
              <a:rPr kumimoji="1" lang="zh-CN" altLang="en-US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、把</a:t>
            </a:r>
            <a:r>
              <a:rPr kumimoji="1" lang="en-US" altLang="zh-CN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kumimoji="1" lang="zh-CN" altLang="en-US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克盐溶于</a:t>
            </a:r>
            <a:r>
              <a:rPr kumimoji="1" lang="en-US" altLang="zh-CN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20</a:t>
            </a:r>
            <a:r>
              <a:rPr kumimoji="1" lang="zh-CN" altLang="en-US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克水中，盐与盐水重量的比是（         ）</a:t>
            </a:r>
            <a:r>
              <a:rPr kumimoji="1"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kumimoji="1" lang="en-US" altLang="zh-CN" sz="2900" b="1" dirty="0" smtClean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endParaRPr kumimoji="1" lang="zh-CN" altLang="en-US" sz="29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kumimoji="1" lang="en-US" altLang="zh-CN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3</a:t>
            </a:r>
            <a:r>
              <a:rPr kumimoji="1" lang="zh-CN" altLang="en-US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、如果甲数是乙数的</a:t>
            </a:r>
            <a:r>
              <a:rPr kumimoji="1" lang="en-US" altLang="zh-CN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kumimoji="1" lang="zh-CN" altLang="en-US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倍，甲数与乙数的</a:t>
            </a:r>
            <a:r>
              <a:rPr kumimoji="1"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比是（</a:t>
            </a:r>
            <a:r>
              <a:rPr kumimoji="1" lang="zh-CN" altLang="en-US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　      ）</a:t>
            </a:r>
            <a:r>
              <a:rPr kumimoji="1"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kumimoji="1" lang="en-US" altLang="zh-CN" sz="29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endParaRPr kumimoji="1" lang="en-US" altLang="zh-CN" sz="2900" b="1" dirty="0" smtClean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kumimoji="1" lang="en-US" altLang="zh-CN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4</a:t>
            </a:r>
            <a:r>
              <a:rPr kumimoji="1" lang="zh-CN" altLang="en-US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、两个正方形的边长的比是</a:t>
            </a:r>
            <a:r>
              <a:rPr kumimoji="1" lang="en-US" altLang="zh-CN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kumimoji="1" lang="zh-CN" altLang="en-US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kumimoji="1" lang="en-US" altLang="zh-CN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kumimoji="1" lang="zh-CN" altLang="en-US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，它们的周长比是（             ）</a:t>
            </a:r>
            <a:r>
              <a:rPr kumimoji="1"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kumimoji="1" lang="en-US" altLang="zh-CN" sz="2900" b="1" dirty="0" smtClean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kumimoji="1" lang="en-US" altLang="zh-CN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5</a:t>
            </a:r>
            <a:r>
              <a:rPr kumimoji="1" lang="zh-CN" altLang="en-US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、一段路，甲走完全程用</a:t>
            </a:r>
            <a:r>
              <a:rPr kumimoji="1" lang="en-US" altLang="zh-CN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7</a:t>
            </a:r>
            <a:r>
              <a:rPr kumimoji="1" lang="zh-CN" altLang="en-US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小时，乙走完全程用</a:t>
            </a:r>
            <a:r>
              <a:rPr kumimoji="1" lang="en-US" altLang="zh-CN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kumimoji="1" lang="zh-CN" altLang="en-US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小时</a:t>
            </a:r>
            <a:r>
              <a:rPr kumimoji="1"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，</a:t>
            </a:r>
            <a:endParaRPr kumimoji="1" lang="en-US" altLang="zh-CN" sz="29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endParaRPr kumimoji="1" lang="en-US" altLang="zh-CN" sz="2900" b="1" dirty="0" smtClean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endParaRPr kumimoji="1" lang="en-US" altLang="zh-CN" sz="29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kumimoji="1"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写出</a:t>
            </a:r>
            <a:r>
              <a:rPr kumimoji="1" lang="zh-CN" altLang="en-US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甲、乙的时间比是（          ），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kumimoji="1"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   甲</a:t>
            </a:r>
            <a:r>
              <a:rPr kumimoji="1" lang="zh-CN" altLang="en-US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kumimoji="1"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乙</a:t>
            </a:r>
            <a:r>
              <a:rPr kumimoji="1" lang="zh-CN" altLang="en-US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的速度比是（          </a:t>
            </a:r>
            <a:r>
              <a:rPr kumimoji="1" lang="zh-CN" altLang="en-US" sz="29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）</a:t>
            </a:r>
            <a:r>
              <a:rPr kumimoji="1" lang="zh-CN" altLang="en-US" sz="29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  <a:p>
            <a:endParaRPr kumimoji="1" lang="zh-CN" altLang="en-US" sz="28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endParaRPr kumimoji="1"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>
    <p:split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9" name="Line 21"/>
          <p:cNvSpPr>
            <a:spLocks noChangeShapeType="1"/>
          </p:cNvSpPr>
          <p:nvPr/>
        </p:nvSpPr>
        <p:spPr bwMode="auto">
          <a:xfrm>
            <a:off x="4572000" y="2420938"/>
            <a:ext cx="0" cy="2087562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1331392" y="0"/>
            <a:ext cx="1944464" cy="119062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拓展</a:t>
            </a:r>
          </a:p>
        </p:txBody>
      </p:sp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3779838" y="404664"/>
            <a:ext cx="1512242" cy="7651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华文新魏"/>
                <a:ea typeface="华文新魏"/>
              </a:rPr>
              <a:t>与</a:t>
            </a:r>
          </a:p>
        </p:txBody>
      </p:sp>
      <p:sp>
        <p:nvSpPr>
          <p:cNvPr id="43015" name="WordArt 7"/>
          <p:cNvSpPr>
            <a:spLocks noChangeArrowheads="1" noChangeShapeType="1" noTextEdit="1"/>
          </p:cNvSpPr>
          <p:nvPr/>
        </p:nvSpPr>
        <p:spPr bwMode="auto">
          <a:xfrm>
            <a:off x="6012160" y="0"/>
            <a:ext cx="2089051" cy="1169839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探究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22659" y="1514872"/>
            <a:ext cx="30972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ea typeface="黑体" pitchFamily="49" charset="-122"/>
              </a:rPr>
              <a:t>开放题：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2015678" y="1563514"/>
            <a:ext cx="73088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36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看一看，谁在图中找的比最多。</a:t>
            </a: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4572000" y="2420938"/>
            <a:ext cx="0" cy="201612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3563938" y="3429000"/>
            <a:ext cx="20161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graphicFrame>
        <p:nvGraphicFramePr>
          <p:cNvPr id="43037" name="Object 29"/>
          <p:cNvGraphicFramePr>
            <a:graphicFrameLocks noGrp="1" noChangeAspect="1"/>
          </p:cNvGraphicFramePr>
          <p:nvPr>
            <p:ph/>
          </p:nvPr>
        </p:nvGraphicFramePr>
        <p:xfrm>
          <a:off x="2771775" y="2565400"/>
          <a:ext cx="3500438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PBrush" r:id="rId4" imgW="1838095" imgH="1876190" progId="PBrush">
                  <p:embed/>
                </p:oleObj>
              </mc:Choice>
              <mc:Fallback>
                <p:oleObj name="PBrush" r:id="rId4" imgW="1838095" imgH="1876190" progId="PBrush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565400"/>
                        <a:ext cx="3500438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over dir="ru"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1412776"/>
            <a:ext cx="630421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buFontTx/>
              <a:buNone/>
            </a:pPr>
            <a:r>
              <a:rPr lang="en-US" altLang="zh-CN" sz="5400" dirty="0" smtClean="0">
                <a:ea typeface="黑体" pitchFamily="2" charset="-122"/>
              </a:rPr>
              <a:t>       </a:t>
            </a:r>
            <a:r>
              <a:rPr lang="zh-CN" altLang="zh-CN" sz="540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生活中处处有学问，只要你留心观察、细心体验，一定能感受到数学的美、生活的美。</a:t>
            </a:r>
            <a:endParaRPr lang="zh-CN" altLang="zh-CN" sz="540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45057" descr="a1d5ab55c209f0e6b645ae7c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 l="5896" r="83076" b="53148"/>
          <a:stretch>
            <a:fillRect/>
          </a:stretch>
        </p:blipFill>
        <p:spPr>
          <a:xfrm>
            <a:off x="104140" y="59690"/>
            <a:ext cx="1008380" cy="321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文本框 45058"/>
          <p:cNvSpPr txBox="1"/>
          <p:nvPr/>
        </p:nvSpPr>
        <p:spPr>
          <a:xfrm>
            <a:off x="1447165" y="432435"/>
            <a:ext cx="55626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求比值的计算方法</a:t>
            </a:r>
          </a:p>
        </p:txBody>
      </p:sp>
      <p:sp>
        <p:nvSpPr>
          <p:cNvPr id="45060" name="文本框 45059"/>
          <p:cNvSpPr txBox="1"/>
          <p:nvPr/>
        </p:nvSpPr>
        <p:spPr>
          <a:xfrm>
            <a:off x="1908175" y="1700530"/>
            <a:ext cx="1922780" cy="1310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50000"/>
              </a:spcBef>
              <a:buAutoNum type="arabicPlain" startAt="10"/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 :   5 = </a:t>
            </a:r>
          </a:p>
          <a:p>
            <a:pPr lvl="0"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0.3:0.5 =</a:t>
            </a:r>
          </a:p>
        </p:txBody>
      </p:sp>
      <p:sp>
        <p:nvSpPr>
          <p:cNvPr id="45061" name="文本框 45060"/>
          <p:cNvSpPr txBox="1"/>
          <p:nvPr/>
        </p:nvSpPr>
        <p:spPr>
          <a:xfrm>
            <a:off x="943928" y="4581128"/>
            <a:ext cx="722847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比值可以</a:t>
            </a:r>
            <a:r>
              <a:rPr lang="zh-CN" altLang="en-US" sz="36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用整数、小数或分数</a:t>
            </a:r>
            <a:r>
              <a:rPr lang="zh-CN" altLang="en-US" sz="36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表示。</a:t>
            </a:r>
          </a:p>
        </p:txBody>
      </p:sp>
      <p:sp>
        <p:nvSpPr>
          <p:cNvPr id="45062" name="文本框 45061"/>
          <p:cNvSpPr txBox="1"/>
          <p:nvPr/>
        </p:nvSpPr>
        <p:spPr>
          <a:xfrm>
            <a:off x="1115616" y="5446965"/>
            <a:ext cx="986509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求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比值：比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的前项除以比的后项。</a:t>
            </a:r>
          </a:p>
        </p:txBody>
      </p:sp>
      <p:sp>
        <p:nvSpPr>
          <p:cNvPr id="45063" name="文本框 45062"/>
          <p:cNvSpPr txBox="1"/>
          <p:nvPr/>
        </p:nvSpPr>
        <p:spPr>
          <a:xfrm>
            <a:off x="272415" y="1087755"/>
            <a:ext cx="671513" cy="19812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DFA74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求  比  值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48710" y="1700530"/>
            <a:ext cx="2734945" cy="579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>
                <a:sym typeface="+mn-ea"/>
              </a:rPr>
              <a:t>10÷5 = 2 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3648710" y="2432050"/>
            <a:ext cx="2338705" cy="5791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>
                <a:sym typeface="+mn-ea"/>
              </a:rPr>
              <a:t>0.3÷0.5=0.6</a:t>
            </a:r>
            <a:endParaRPr lang="zh-CN" altLang="en-US" sz="3200"/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83740" y="3011170"/>
          <a:ext cx="1336675" cy="1218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" r:id="rId5" imgW="431640" imgH="393480" progId="">
                  <p:embed/>
                </p:oleObj>
              </mc:Choice>
              <mc:Fallback>
                <p:oleObj r:id="rId5" imgW="431640" imgH="393480" progId="">
                  <p:embed/>
                  <p:pic>
                    <p:nvPicPr>
                      <p:cNvPr id="0" name="Object 1" descr="image2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740" y="3011170"/>
                        <a:ext cx="1336675" cy="12185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320415" y="3197225"/>
          <a:ext cx="2856865" cy="1042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7" r:id="rId7" imgW="1079280" imgH="393480" progId="">
                  <p:embed/>
                </p:oleObj>
              </mc:Choice>
              <mc:Fallback>
                <p:oleObj r:id="rId7" imgW="1079280" imgH="393480" progId="">
                  <p:embed/>
                  <p:pic>
                    <p:nvPicPr>
                      <p:cNvPr id="0" name="Object 2" descr="image2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0415" y="3197225"/>
                        <a:ext cx="2856865" cy="10420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2051720" y="1366490"/>
            <a:ext cx="4896544" cy="32866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4747791"/>
            <a:ext cx="85689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做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馒头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时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面粉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和水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的质量比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是</a:t>
            </a:r>
            <a:r>
              <a:rPr lang="en-US" altLang="zh-CN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∶</a:t>
            </a:r>
            <a:r>
              <a:rPr lang="en-US" altLang="zh-CN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3848" y="643335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latin typeface="楷体" pitchFamily="49" charset="-122"/>
                <a:ea typeface="楷体" pitchFamily="49" charset="-122"/>
              </a:rPr>
              <a:t>和 面</a:t>
            </a:r>
            <a:endParaRPr lang="zh-CN" altLang="en-US" sz="4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251937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F0000"/>
                </a:solidFill>
                <a:latin typeface="+mn-ea"/>
              </a:rPr>
              <a:t>huó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321297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499992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971600" y="1313730"/>
            <a:ext cx="2572938" cy="1727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2884" y="116632"/>
            <a:ext cx="4355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   一张照片长和宽的比是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∶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98" y="116632"/>
            <a:ext cx="428396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   做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馒头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时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面粉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和水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的质量比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是</a:t>
            </a:r>
            <a:r>
              <a:rPr lang="en-US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858492"/>
            <a:ext cx="2596442" cy="166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496" y="3284984"/>
            <a:ext cx="432048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   一场足球比赛的上半场结束了，场上比分是</a:t>
            </a:r>
            <a:r>
              <a:rPr lang="en-US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572000" y="3284984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搅拌混凝土，石子、沙子和水泥的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质量</a:t>
            </a:r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比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是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∶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∶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869160"/>
            <a:ext cx="2448272" cy="164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 descr="分数乘整数上课照片 (2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1278894"/>
            <a:ext cx="2520280" cy="17966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44" y="1239365"/>
            <a:ext cx="2520000" cy="1875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0"/>
          <p:cNvGrpSpPr/>
          <p:nvPr/>
        </p:nvGrpSpPr>
        <p:grpSpPr>
          <a:xfrm>
            <a:off x="251520" y="188640"/>
            <a:ext cx="8640960" cy="6480720"/>
            <a:chOff x="107504" y="116632"/>
            <a:chExt cx="8640960" cy="6480720"/>
          </a:xfrm>
        </p:grpSpPr>
        <p:sp>
          <p:nvSpPr>
            <p:cNvPr id="13" name="矩形 12"/>
            <p:cNvSpPr/>
            <p:nvPr/>
          </p:nvSpPr>
          <p:spPr>
            <a:xfrm>
              <a:off x="107504" y="1166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827584" y="1166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47664" y="1166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67744" y="1166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2987824" y="1166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707904" y="1166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27984" y="1166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148064" y="1166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5868144" y="1166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6588224" y="1166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308304" y="1166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8028384" y="1166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07504" y="8367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827584" y="8367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47664" y="8367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2267744" y="8367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2987824" y="8367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707904" y="8367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4427984" y="8367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5148064" y="8367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5868144" y="8367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6588224" y="8367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7308304" y="8367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8028384" y="8367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07504" y="15567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827584" y="15567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547664" y="15567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267744" y="15567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987824" y="15567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707904" y="15567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4427984" y="15567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5148064" y="15567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5868144" y="15567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6588224" y="15567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7308304" y="15567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8028384" y="15567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07504" y="22768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827584" y="22768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1547664" y="22768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2267744" y="22768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2987824" y="22768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3707904" y="22768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4427984" y="22768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5148064" y="22768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5868144" y="22768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6588224" y="22768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7308304" y="22768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8028384" y="22768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07504" y="299695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827584" y="299695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547664" y="299695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2267744" y="299695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2987824" y="299695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3707904" y="299695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4427984" y="299695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5148064" y="299695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5868144" y="299695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6588224" y="299695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7308304" y="299695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8028384" y="299695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107504" y="37170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827584" y="37170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1547664" y="37170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2267744" y="37170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>
            <a:xfrm>
              <a:off x="2987824" y="37170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3707904" y="37170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/>
            <p:cNvSpPr/>
            <p:nvPr/>
          </p:nvSpPr>
          <p:spPr>
            <a:xfrm>
              <a:off x="4427984" y="37170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5148064" y="37170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>
            <a:xfrm>
              <a:off x="5868144" y="37170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6588224" y="37170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/>
          </p:nvSpPr>
          <p:spPr>
            <a:xfrm>
              <a:off x="7308304" y="37170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 83"/>
            <p:cNvSpPr/>
            <p:nvPr/>
          </p:nvSpPr>
          <p:spPr>
            <a:xfrm>
              <a:off x="8028384" y="371703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07504" y="44371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85"/>
            <p:cNvSpPr/>
            <p:nvPr/>
          </p:nvSpPr>
          <p:spPr>
            <a:xfrm>
              <a:off x="827584" y="44371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/>
            <p:cNvSpPr/>
            <p:nvPr/>
          </p:nvSpPr>
          <p:spPr>
            <a:xfrm>
              <a:off x="1547664" y="44371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87"/>
            <p:cNvSpPr/>
            <p:nvPr/>
          </p:nvSpPr>
          <p:spPr>
            <a:xfrm>
              <a:off x="2267744" y="44371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/>
            <p:cNvSpPr/>
            <p:nvPr/>
          </p:nvSpPr>
          <p:spPr>
            <a:xfrm>
              <a:off x="2987824" y="44371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3707904" y="44371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4427984" y="44371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矩形 91"/>
            <p:cNvSpPr/>
            <p:nvPr/>
          </p:nvSpPr>
          <p:spPr>
            <a:xfrm>
              <a:off x="5148064" y="44371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92"/>
            <p:cNvSpPr/>
            <p:nvPr/>
          </p:nvSpPr>
          <p:spPr>
            <a:xfrm>
              <a:off x="5868144" y="44371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6588224" y="44371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7308304" y="44371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/>
            <p:cNvSpPr/>
            <p:nvPr/>
          </p:nvSpPr>
          <p:spPr>
            <a:xfrm>
              <a:off x="8028384" y="443711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107504" y="51571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矩形 97"/>
            <p:cNvSpPr/>
            <p:nvPr/>
          </p:nvSpPr>
          <p:spPr>
            <a:xfrm>
              <a:off x="827584" y="51571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>
            <a:xfrm>
              <a:off x="1547664" y="51571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/>
            <p:cNvSpPr/>
            <p:nvPr/>
          </p:nvSpPr>
          <p:spPr>
            <a:xfrm>
              <a:off x="2267744" y="51571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2987824" y="51571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3707904" y="51571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4427984" y="51571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5148064" y="51571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矩形 104"/>
            <p:cNvSpPr/>
            <p:nvPr/>
          </p:nvSpPr>
          <p:spPr>
            <a:xfrm>
              <a:off x="5868144" y="51571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6588224" y="51571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矩形 106"/>
            <p:cNvSpPr/>
            <p:nvPr/>
          </p:nvSpPr>
          <p:spPr>
            <a:xfrm>
              <a:off x="7308304" y="51571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8028384" y="515719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矩形 108"/>
            <p:cNvSpPr/>
            <p:nvPr/>
          </p:nvSpPr>
          <p:spPr>
            <a:xfrm>
              <a:off x="107504" y="58772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矩形 109"/>
            <p:cNvSpPr/>
            <p:nvPr/>
          </p:nvSpPr>
          <p:spPr>
            <a:xfrm>
              <a:off x="827584" y="58772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1547664" y="58772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矩形 111"/>
            <p:cNvSpPr/>
            <p:nvPr/>
          </p:nvSpPr>
          <p:spPr>
            <a:xfrm>
              <a:off x="2267744" y="58772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矩形 112"/>
            <p:cNvSpPr/>
            <p:nvPr/>
          </p:nvSpPr>
          <p:spPr>
            <a:xfrm>
              <a:off x="2987824" y="58772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矩形 113"/>
            <p:cNvSpPr/>
            <p:nvPr/>
          </p:nvSpPr>
          <p:spPr>
            <a:xfrm>
              <a:off x="3707904" y="58772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>
              <a:off x="4427984" y="58772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5148064" y="58772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/>
          </p:nvSpPr>
          <p:spPr>
            <a:xfrm>
              <a:off x="5868144" y="58772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矩形 117"/>
            <p:cNvSpPr/>
            <p:nvPr/>
          </p:nvSpPr>
          <p:spPr>
            <a:xfrm>
              <a:off x="6588224" y="58772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矩形 118"/>
            <p:cNvSpPr/>
            <p:nvPr/>
          </p:nvSpPr>
          <p:spPr>
            <a:xfrm>
              <a:off x="7308304" y="58772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矩形 119"/>
            <p:cNvSpPr/>
            <p:nvPr/>
          </p:nvSpPr>
          <p:spPr>
            <a:xfrm>
              <a:off x="8028384" y="5877272"/>
              <a:ext cx="720080" cy="7200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2880000" cy="215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913500"/>
            <a:ext cx="5760000" cy="21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56" y="913500"/>
            <a:ext cx="5760000" cy="431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321297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499992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971600" y="1313730"/>
            <a:ext cx="2572938" cy="1727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2884" y="116632"/>
            <a:ext cx="4355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   一张照片长和宽的比是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∶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98" y="116632"/>
            <a:ext cx="428396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   做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馒头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时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面粉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和水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的质量比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是</a:t>
            </a:r>
            <a:r>
              <a:rPr lang="en-US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858492"/>
            <a:ext cx="2596442" cy="166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496" y="3284984"/>
            <a:ext cx="432048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   一场足球比赛的上半场结束了，场上比分是</a:t>
            </a:r>
            <a:r>
              <a:rPr lang="en-US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572000" y="3284984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搅拌混凝土，石子、沙子和水泥的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质量</a:t>
            </a:r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比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是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∶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∶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869160"/>
            <a:ext cx="2448272" cy="164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 descr="分数乘整数上课照片 (2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1278894"/>
            <a:ext cx="2520280" cy="17966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44" y="1239365"/>
            <a:ext cx="2520000" cy="18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321297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499992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971600" y="1313730"/>
            <a:ext cx="2572938" cy="1727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2884" y="116632"/>
            <a:ext cx="4355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   一张照片长和宽的比是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∶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98" y="116632"/>
            <a:ext cx="428396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   做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馒头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时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面粉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和水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的质量比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是</a:t>
            </a:r>
            <a:r>
              <a:rPr lang="en-US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858492"/>
            <a:ext cx="2596442" cy="166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496" y="3284984"/>
            <a:ext cx="432048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   一场足球比赛的上半场结束了，场上比分是</a:t>
            </a:r>
            <a:r>
              <a:rPr lang="en-US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572000" y="3284984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搅拌混凝土，石子、沙子和水泥的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质量</a:t>
            </a:r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比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是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∶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∶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869160"/>
            <a:ext cx="2448272" cy="164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 descr="分数乘整数上课照片 (2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1278894"/>
            <a:ext cx="2520280" cy="17966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44" y="1239365"/>
            <a:ext cx="2520000" cy="18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1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1221720"/>
            <a:ext cx="396044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①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烧糖醋排骨，用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勺糖，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勺醋。</a:t>
            </a:r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79512" y="241484"/>
            <a:ext cx="9144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下面的信息中有比吗？如果有，请你写出来。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4" y="1268760"/>
            <a:ext cx="3888432" cy="1392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②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婴儿的头长约占身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高的   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4149080"/>
            <a:ext cx="396044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③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三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(1)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班男生和女生同样多。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745377" y="1775718"/>
            <a:ext cx="592578" cy="1077218"/>
            <a:chOff x="1870421" y="4500448"/>
            <a:chExt cx="592578" cy="1077216"/>
          </a:xfrm>
        </p:grpSpPr>
        <p:sp>
          <p:nvSpPr>
            <p:cNvPr id="7" name="TextBox 6"/>
            <p:cNvSpPr txBox="1"/>
            <p:nvPr/>
          </p:nvSpPr>
          <p:spPr>
            <a:xfrm>
              <a:off x="1870421" y="4500448"/>
              <a:ext cx="592578" cy="1077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latin typeface="楷体" pitchFamily="49" charset="-122"/>
                  <a:ea typeface="楷体" pitchFamily="49" charset="-122"/>
                </a:rPr>
                <a:t>1</a:t>
              </a:r>
            </a:p>
            <a:p>
              <a:pPr algn="ctr"/>
              <a:r>
                <a:rPr lang="en-US" altLang="zh-CN" sz="3200" dirty="0">
                  <a:latin typeface="楷体" pitchFamily="49" charset="-122"/>
                  <a:ea typeface="楷体" pitchFamily="49" charset="-122"/>
                </a:rPr>
                <a:t>4</a:t>
              </a:r>
              <a:endParaRPr lang="zh-CN" altLang="en-US" sz="3200" dirty="0"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922828" y="5076511"/>
              <a:ext cx="43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788024" y="4134996"/>
            <a:ext cx="3888432" cy="14542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④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爸爸用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50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元钱买了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千克苹果。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610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TextEdit="1"/>
          </p:cNvSpPr>
          <p:nvPr/>
        </p:nvSpPr>
        <p:spPr>
          <a:xfrm>
            <a:off x="899592" y="303754"/>
            <a:ext cx="3024336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eaLnBrk="0" hangingPunct="0"/>
            <a:r>
              <a:rPr lang="zh-CN" altLang="en-US" sz="4800" b="1" dirty="0" smtClean="0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不同类量的比</a:t>
            </a:r>
            <a:endParaRPr lang="zh-CN" altLang="en-US" sz="4800" b="1" dirty="0"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4" name="Rectangle 8"/>
          <p:cNvSpPr/>
          <p:nvPr/>
        </p:nvSpPr>
        <p:spPr>
          <a:xfrm>
            <a:off x="433070" y="1420813"/>
            <a:ext cx="898271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）买</a:t>
            </a:r>
            <a:r>
              <a:rPr lang="en-US" altLang="zh-CN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本笔记本用了</a:t>
            </a:r>
            <a:r>
              <a:rPr lang="en-US" altLang="zh-CN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10.5</a:t>
            </a:r>
            <a:r>
              <a:rPr lang="zh-CN" altLang="en-US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元</a:t>
            </a:r>
            <a:r>
              <a:rPr lang="zh-CN" altLang="en-US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。笔记本总价</a:t>
            </a:r>
            <a:r>
              <a:rPr lang="zh-CN" altLang="en-US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和数量的比是    （              ），比值是（        ）。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5" name="Rectangle 9"/>
          <p:cNvSpPr/>
          <p:nvPr/>
        </p:nvSpPr>
        <p:spPr>
          <a:xfrm>
            <a:off x="430798" y="3924280"/>
            <a:ext cx="8534400" cy="944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小红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小时走了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11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千米。她所走的路程和时间的比是（           </a:t>
            </a:r>
            <a:r>
              <a:rPr lang="zh-CN" altLang="en-US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），比值是（          ）。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68" name="Text Box 52"/>
          <p:cNvSpPr txBox="1"/>
          <p:nvPr/>
        </p:nvSpPr>
        <p:spPr>
          <a:xfrm>
            <a:off x="1710686" y="4365104"/>
            <a:ext cx="1565170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11:3</a:t>
            </a:r>
          </a:p>
        </p:txBody>
      </p:sp>
      <p:sp>
        <p:nvSpPr>
          <p:cNvPr id="9270" name="Rectangle 54"/>
          <p:cNvSpPr/>
          <p:nvPr/>
        </p:nvSpPr>
        <p:spPr>
          <a:xfrm>
            <a:off x="2362200" y="4692650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Text Box 16"/>
          <p:cNvSpPr txBox="1"/>
          <p:nvPr/>
        </p:nvSpPr>
        <p:spPr>
          <a:xfrm>
            <a:off x="1579691" y="1847533"/>
            <a:ext cx="184018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10.5 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Text Box 16"/>
          <p:cNvSpPr txBox="1"/>
          <p:nvPr/>
        </p:nvSpPr>
        <p:spPr>
          <a:xfrm>
            <a:off x="5180091" y="1825660"/>
            <a:ext cx="184018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3.5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85651" y="4293096"/>
            <a:ext cx="2034975" cy="883260"/>
            <a:chOff x="4985651" y="4293096"/>
            <a:chExt cx="2034975" cy="883260"/>
          </a:xfrm>
        </p:grpSpPr>
        <p:sp>
          <p:nvSpPr>
            <p:cNvPr id="22" name="Text Box 16"/>
            <p:cNvSpPr txBox="1"/>
            <p:nvPr/>
          </p:nvSpPr>
          <p:spPr>
            <a:xfrm>
              <a:off x="5076055" y="4293096"/>
              <a:ext cx="1840181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11</a:t>
              </a:r>
              <a:endPara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Text Box 16"/>
            <p:cNvSpPr txBox="1"/>
            <p:nvPr/>
          </p:nvSpPr>
          <p:spPr>
            <a:xfrm>
              <a:off x="5180445" y="4653136"/>
              <a:ext cx="1840181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4985651" y="4725144"/>
              <a:ext cx="72008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8"/>
          <p:cNvSpPr/>
          <p:nvPr/>
        </p:nvSpPr>
        <p:spPr>
          <a:xfrm>
            <a:off x="1331640" y="2527320"/>
            <a:ext cx="898271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总价   数量  ＝   单价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124670" y="2420888"/>
            <a:ext cx="7191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dirty="0" smtClean="0">
                <a:solidFill>
                  <a:srgbClr val="FF0000"/>
                </a:solidFill>
              </a:rPr>
              <a:t>÷</a:t>
            </a:r>
            <a:endParaRPr lang="en-US" altLang="zh-CN" sz="4800" dirty="0">
              <a:solidFill>
                <a:srgbClr val="FF0000"/>
              </a:solidFill>
            </a:endParaRPr>
          </a:p>
        </p:txBody>
      </p:sp>
      <p:sp>
        <p:nvSpPr>
          <p:cNvPr id="14" name="Rectangle 8"/>
          <p:cNvSpPr/>
          <p:nvPr/>
        </p:nvSpPr>
        <p:spPr>
          <a:xfrm>
            <a:off x="773866" y="5220489"/>
            <a:ext cx="898271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路程   时间 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＝   速度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763688" y="5125368"/>
            <a:ext cx="7191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dirty="0" smtClean="0">
                <a:solidFill>
                  <a:srgbClr val="FF0000"/>
                </a:solidFill>
              </a:rPr>
              <a:t>÷</a:t>
            </a:r>
            <a:endParaRPr lang="en-US" altLang="zh-CN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92" decel="1000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92" decel="100000"/>
                                        <p:tgtEl>
                                          <p:spTgt spid="92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192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192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/>
      <p:bldP spid="9268" grpId="0"/>
      <p:bldP spid="9270" grpId="0"/>
      <p:bldP spid="19" grpId="0"/>
      <p:bldP spid="2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4470</TotalTime>
  <Words>959</Words>
  <Application>Microsoft Office PowerPoint</Application>
  <PresentationFormat>全屏显示(4:3)</PresentationFormat>
  <Paragraphs>119</Paragraphs>
  <Slides>16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黑体</vt:lpstr>
      <vt:lpstr>华文行楷</vt:lpstr>
      <vt:lpstr>华文新魏</vt:lpstr>
      <vt:lpstr>楷体</vt:lpstr>
      <vt:lpstr>楷体_GB2312</vt:lpstr>
      <vt:lpstr>宋体</vt:lpstr>
      <vt:lpstr>Arial</vt:lpstr>
      <vt:lpstr>Calibri</vt:lpstr>
      <vt:lpstr>Times New Roman</vt:lpstr>
      <vt:lpstr>Office 主题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比和除法、分数的联系和区别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张炜芳</cp:lastModifiedBy>
  <cp:revision>382</cp:revision>
  <dcterms:created xsi:type="dcterms:W3CDTF">2017-09-08T12:51:55Z</dcterms:created>
  <dcterms:modified xsi:type="dcterms:W3CDTF">2021-10-12T03:36:39Z</dcterms:modified>
</cp:coreProperties>
</file>