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10" r:id="rId3"/>
    <p:sldId id="411" r:id="rId4"/>
    <p:sldId id="412" r:id="rId5"/>
    <p:sldId id="413" r:id="rId6"/>
    <p:sldId id="419" r:id="rId7"/>
    <p:sldId id="414" r:id="rId8"/>
    <p:sldId id="416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1" r:id="rId20"/>
    <p:sldId id="415" r:id="rId21"/>
    <p:sldId id="433" r:id="rId23"/>
    <p:sldId id="434" r:id="rId24"/>
    <p:sldId id="446" r:id="rId25"/>
    <p:sldId id="435" r:id="rId26"/>
    <p:sldId id="43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6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组合 7"/>
          <p:cNvGrpSpPr/>
          <p:nvPr userDrawn="1"/>
        </p:nvGrpSpPr>
        <p:grpSpPr>
          <a:xfrm>
            <a:off x="9710738" y="5846763"/>
            <a:ext cx="2301875" cy="750887"/>
            <a:chOff x="9360501" y="5734945"/>
            <a:chExt cx="2302084" cy="750572"/>
          </a:xfrm>
        </p:grpSpPr>
        <p:sp>
          <p:nvSpPr>
            <p:cNvPr id="3" name="矩形 4"/>
            <p:cNvSpPr/>
            <p:nvPr/>
          </p:nvSpPr>
          <p:spPr>
            <a:xfrm rot="10800000">
              <a:off x="9360501" y="6018663"/>
              <a:ext cx="1263508" cy="437297"/>
            </a:xfrm>
            <a:custGeom>
              <a:avLst/>
              <a:gdLst>
                <a:gd name="connsiteX0" fmla="*/ 0 w 10501745"/>
                <a:gd name="connsiteY0" fmla="*/ 0 h 2978727"/>
                <a:gd name="connsiteX1" fmla="*/ 10501745 w 10501745"/>
                <a:gd name="connsiteY1" fmla="*/ 0 h 2978727"/>
                <a:gd name="connsiteX2" fmla="*/ 10501745 w 10501745"/>
                <a:gd name="connsiteY2" fmla="*/ 2978727 h 2978727"/>
                <a:gd name="connsiteX3" fmla="*/ 0 w 10501745"/>
                <a:gd name="connsiteY3" fmla="*/ 2978727 h 2978727"/>
                <a:gd name="connsiteX4" fmla="*/ 0 w 10501745"/>
                <a:gd name="connsiteY4" fmla="*/ 0 h 2978727"/>
                <a:gd name="connsiteX0-1" fmla="*/ 0 w 10501745"/>
                <a:gd name="connsiteY0-2" fmla="*/ 0 h 2978727"/>
                <a:gd name="connsiteX1-3" fmla="*/ 10501745 w 10501745"/>
                <a:gd name="connsiteY1-4" fmla="*/ 0 h 2978727"/>
                <a:gd name="connsiteX2-5" fmla="*/ 8977745 w 10501745"/>
                <a:gd name="connsiteY2-6" fmla="*/ 2937163 h 2978727"/>
                <a:gd name="connsiteX3-7" fmla="*/ 0 w 10501745"/>
                <a:gd name="connsiteY3-8" fmla="*/ 2978727 h 2978727"/>
                <a:gd name="connsiteX4-9" fmla="*/ 0 w 10501745"/>
                <a:gd name="connsiteY4-10" fmla="*/ 0 h 2978727"/>
                <a:gd name="connsiteX0-11" fmla="*/ 0 w 10501745"/>
                <a:gd name="connsiteY0-12" fmla="*/ 0 h 2978727"/>
                <a:gd name="connsiteX1-13" fmla="*/ 10501745 w 10501745"/>
                <a:gd name="connsiteY1-14" fmla="*/ 0 h 2978727"/>
                <a:gd name="connsiteX2-15" fmla="*/ 8589818 w 10501745"/>
                <a:gd name="connsiteY2-16" fmla="*/ 2937163 h 2978727"/>
                <a:gd name="connsiteX3-17" fmla="*/ 0 w 10501745"/>
                <a:gd name="connsiteY3-18" fmla="*/ 2978727 h 2978727"/>
                <a:gd name="connsiteX4-19" fmla="*/ 0 w 10501745"/>
                <a:gd name="connsiteY4-20" fmla="*/ 0 h 2978727"/>
                <a:gd name="connsiteX0-21" fmla="*/ 0 w 10501745"/>
                <a:gd name="connsiteY0-22" fmla="*/ 0 h 2978727"/>
                <a:gd name="connsiteX1-23" fmla="*/ 10501745 w 10501745"/>
                <a:gd name="connsiteY1-24" fmla="*/ 0 h 2978727"/>
                <a:gd name="connsiteX2-25" fmla="*/ 8700654 w 10501745"/>
                <a:gd name="connsiteY2-26" fmla="*/ 2951018 h 2978727"/>
                <a:gd name="connsiteX3-27" fmla="*/ 0 w 10501745"/>
                <a:gd name="connsiteY3-28" fmla="*/ 2978727 h 2978727"/>
                <a:gd name="connsiteX4-29" fmla="*/ 0 w 10501745"/>
                <a:gd name="connsiteY4-30" fmla="*/ 0 h 29787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501745" h="2978727">
                  <a:moveTo>
                    <a:pt x="0" y="0"/>
                  </a:moveTo>
                  <a:lnTo>
                    <a:pt x="10501745" y="0"/>
                  </a:lnTo>
                  <a:lnTo>
                    <a:pt x="8700654" y="2951018"/>
                  </a:lnTo>
                  <a:lnTo>
                    <a:pt x="0" y="2978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9"/>
            <p:cNvSpPr/>
            <p:nvPr/>
          </p:nvSpPr>
          <p:spPr>
            <a:xfrm>
              <a:off x="10407799" y="5734945"/>
              <a:ext cx="432420" cy="416574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文本框 10"/>
            <p:cNvSpPr txBox="1"/>
            <p:nvPr/>
          </p:nvSpPr>
          <p:spPr>
            <a:xfrm>
              <a:off x="9730646" y="6116185"/>
              <a:ext cx="1931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2020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年 锡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慧</a:t>
              </a:r>
              <a:r>
                <a:rPr kumimoji="0" lang="zh-CN" alt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在线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3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4.jpeg"/><Relationship Id="rId7" Type="http://schemas.openxmlformats.org/officeDocument/2006/relationships/image" Target="../media/image23.png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4.jpeg"/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w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media" Target="../media/audio4.wav"/><Relationship Id="rId7" Type="http://schemas.openxmlformats.org/officeDocument/2006/relationships/audio" Target="../media/audio4.wav"/><Relationship Id="rId6" Type="http://schemas.openxmlformats.org/officeDocument/2006/relationships/image" Target="../media/image33.png"/><Relationship Id="rId5" Type="http://schemas.microsoft.com/office/2007/relationships/media" Target="../media/audio3.wav"/><Relationship Id="rId4" Type="http://schemas.openxmlformats.org/officeDocument/2006/relationships/audio" Target="../media/audio3.wav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media" Target="../media/audio6.wav"/><Relationship Id="rId7" Type="http://schemas.openxmlformats.org/officeDocument/2006/relationships/audio" Target="../media/audio6.wav"/><Relationship Id="rId6" Type="http://schemas.openxmlformats.org/officeDocument/2006/relationships/image" Target="../media/image33.png"/><Relationship Id="rId5" Type="http://schemas.microsoft.com/office/2007/relationships/media" Target="../media/audio5.wav"/><Relationship Id="rId4" Type="http://schemas.openxmlformats.org/officeDocument/2006/relationships/audio" Target="../media/audio5.wav"/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microsoft.com/office/2007/relationships/media" Target="../media/audio8.wav"/><Relationship Id="rId7" Type="http://schemas.openxmlformats.org/officeDocument/2006/relationships/audio" Target="../media/audio8.wav"/><Relationship Id="rId6" Type="http://schemas.openxmlformats.org/officeDocument/2006/relationships/image" Target="../media/image33.png"/><Relationship Id="rId5" Type="http://schemas.microsoft.com/office/2007/relationships/media" Target="../media/audio7.wav"/><Relationship Id="rId4" Type="http://schemas.openxmlformats.org/officeDocument/2006/relationships/audio" Target="../media/audio7.wav"/><Relationship Id="rId3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29.jpeg"/><Relationship Id="rId3" Type="http://schemas.openxmlformats.org/officeDocument/2006/relationships/tags" Target="../tags/tag69.xml"/><Relationship Id="rId2" Type="http://schemas.openxmlformats.org/officeDocument/2006/relationships/image" Target="../media/image36.jpeg"/><Relationship Id="rId1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0.xml"/><Relationship Id="rId2" Type="http://schemas.openxmlformats.org/officeDocument/2006/relationships/image" Target="../media/image37.wmf"/><Relationship Id="rId1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wmf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4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66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82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" y="-317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3" name="文本框 6"/>
          <p:cNvSpPr txBox="1"/>
          <p:nvPr/>
        </p:nvSpPr>
        <p:spPr>
          <a:xfrm>
            <a:off x="1809750" y="5661025"/>
            <a:ext cx="83169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Grammar time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＆</a:t>
            </a:r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Fun time</a:t>
            </a:r>
            <a:endParaRPr lang="en-US" altLang="zh-CN" sz="32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2884" name="文本框 5"/>
          <p:cNvSpPr txBox="1"/>
          <p:nvPr/>
        </p:nvSpPr>
        <p:spPr>
          <a:xfrm>
            <a:off x="1555750" y="4683125"/>
            <a:ext cx="90138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5400" b="1">
                <a:solidFill>
                  <a:srgbClr val="0000FF"/>
                </a:solidFill>
                <a:latin typeface="Comic Sans MS" panose="030F0702030302020204" pitchFamily="66" charset="0"/>
              </a:rPr>
              <a:t>Unit4  Seeing the doctor</a:t>
            </a:r>
            <a:endParaRPr lang="zh-CN" altLang="en-US" sz="5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8873" name="圆角矩形 78872"/>
          <p:cNvSpPr/>
          <p:nvPr/>
        </p:nvSpPr>
        <p:spPr>
          <a:xfrm>
            <a:off x="471488" y="3854450"/>
            <a:ext cx="8169275" cy="24939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</a:endParaRPr>
          </a:p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8863" name="圆角矩形 78862"/>
          <p:cNvSpPr/>
          <p:nvPr/>
        </p:nvSpPr>
        <p:spPr>
          <a:xfrm>
            <a:off x="498475" y="895350"/>
            <a:ext cx="8169275" cy="24939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</a:endParaRPr>
          </a:p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8853" name="TextBox 19"/>
          <p:cNvSpPr txBox="1"/>
          <p:nvPr/>
        </p:nvSpPr>
        <p:spPr>
          <a:xfrm>
            <a:off x="856933" y="1482408"/>
            <a:ext cx="1133475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What should      </a:t>
            </a:r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I   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      do    ?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          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54" name="椭圆 20"/>
          <p:cNvSpPr/>
          <p:nvPr/>
        </p:nvSpPr>
        <p:spPr>
          <a:xfrm>
            <a:off x="8667750" y="4497388"/>
            <a:ext cx="1428750" cy="928687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2F528F"/>
            </a:solidFill>
            <a:prstDash val="solid"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r>
              <a:rPr lang="zh-CN" altLang="en-US" sz="27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等线" panose="02010600030101010101" charset="-122"/>
              </a:rPr>
              <a:t>动词原形</a:t>
            </a:r>
            <a:endParaRPr lang="zh-CN" altLang="en-US" sz="2700" b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等线" panose="02010600030101010101" charset="-122"/>
            </a:endParaRPr>
          </a:p>
        </p:txBody>
      </p:sp>
      <p:sp>
        <p:nvSpPr>
          <p:cNvPr id="78855" name="Text Box 14"/>
          <p:cNvSpPr txBox="1"/>
          <p:nvPr/>
        </p:nvSpPr>
        <p:spPr>
          <a:xfrm>
            <a:off x="3570288" y="5675313"/>
            <a:ext cx="5561012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take</a:t>
            </a:r>
            <a:r>
              <a:rPr lang="en-US" altLang="zh-CN" sz="3600">
                <a:latin typeface="Cooper Black" panose="0208090404030B020404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some medicine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56" name="Text Box 14"/>
          <p:cNvSpPr txBox="1"/>
          <p:nvPr/>
        </p:nvSpPr>
        <p:spPr>
          <a:xfrm>
            <a:off x="3971925" y="4859338"/>
            <a:ext cx="443230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drink</a:t>
            </a:r>
            <a:r>
              <a:rPr lang="en-US" altLang="zh-CN" sz="4000" b="1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warm water.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57" name="Text Box 14"/>
          <p:cNvSpPr txBox="1"/>
          <p:nvPr/>
        </p:nvSpPr>
        <p:spPr>
          <a:xfrm>
            <a:off x="3525838" y="3914775"/>
            <a:ext cx="3971925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have</a:t>
            </a:r>
            <a:r>
              <a:rPr lang="en-US" altLang="zh-CN" sz="3200">
                <a:latin typeface="Cooper Black" panose="0208090404030B020404"/>
              </a:rPr>
              <a:t> 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a rest.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59" name="椭圆 11"/>
          <p:cNvSpPr/>
          <p:nvPr/>
        </p:nvSpPr>
        <p:spPr>
          <a:xfrm>
            <a:off x="3914775" y="3794125"/>
            <a:ext cx="1543050" cy="2854325"/>
          </a:xfrm>
          <a:prstGeom prst="ellipse">
            <a:avLst/>
          </a:prstGeom>
          <a:noFill/>
          <a:ln w="25400" cap="flat" cmpd="sng">
            <a:solidFill>
              <a:srgbClr val="CC00FF"/>
            </a:solidFill>
            <a:prstDash val="solid"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endParaRPr lang="zh-CN" altLang="en-US" sz="2400" dirty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78860" name="矩形 14"/>
          <p:cNvSpPr/>
          <p:nvPr/>
        </p:nvSpPr>
        <p:spPr>
          <a:xfrm>
            <a:off x="1966913" y="4572000"/>
            <a:ext cx="1905000" cy="857250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endParaRPr lang="zh-CN" altLang="en-US" sz="2400" dirty="0">
              <a:solidFill>
                <a:srgbClr val="FFFFFF"/>
              </a:solidFill>
              <a:latin typeface="等线" panose="02010600030101010101" charset="-122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115888" y="168275"/>
            <a:ext cx="3328988" cy="6461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4400" b="1" i="1">
                <a:latin typeface="Vijaya" panose="020B0604020202020204" pitchFamily="34" charset="0"/>
              </a:rPr>
              <a:t>Grammar time</a:t>
            </a:r>
            <a:endParaRPr lang="zh-CN" altLang="en-US" sz="4400" b="1" i="1" dirty="0">
              <a:latin typeface="Vijaya" panose="020B0604020202020204" pitchFamily="34" charset="0"/>
            </a:endParaRPr>
          </a:p>
        </p:txBody>
      </p:sp>
      <p:sp>
        <p:nvSpPr>
          <p:cNvPr id="78864" name="直接连接符 78863"/>
          <p:cNvSpPr/>
          <p:nvPr/>
        </p:nvSpPr>
        <p:spPr>
          <a:xfrm>
            <a:off x="4167188" y="860425"/>
            <a:ext cx="3175" cy="2528888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65" name="直接连接符 78864"/>
          <p:cNvSpPr/>
          <p:nvPr/>
        </p:nvSpPr>
        <p:spPr>
          <a:xfrm>
            <a:off x="5929313" y="895350"/>
            <a:ext cx="30162" cy="2493963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66" name="文本框 78865"/>
          <p:cNvSpPr txBox="1"/>
          <p:nvPr/>
        </p:nvSpPr>
        <p:spPr>
          <a:xfrm>
            <a:off x="4681538" y="781050"/>
            <a:ext cx="1247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he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67" name="直接连接符 78866"/>
          <p:cNvSpPr/>
          <p:nvPr/>
        </p:nvSpPr>
        <p:spPr>
          <a:xfrm>
            <a:off x="4167188" y="1444625"/>
            <a:ext cx="1762125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69" name="直接连接符 78868"/>
          <p:cNvSpPr/>
          <p:nvPr/>
        </p:nvSpPr>
        <p:spPr>
          <a:xfrm>
            <a:off x="4197350" y="2032000"/>
            <a:ext cx="1762125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70" name="直接连接符 78869"/>
          <p:cNvSpPr/>
          <p:nvPr/>
        </p:nvSpPr>
        <p:spPr>
          <a:xfrm>
            <a:off x="4170363" y="2676525"/>
            <a:ext cx="1762125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71" name="文本框 78870"/>
          <p:cNvSpPr txBox="1"/>
          <p:nvPr/>
        </p:nvSpPr>
        <p:spPr>
          <a:xfrm>
            <a:off x="4483100" y="2011363"/>
            <a:ext cx="1247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she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72" name="文本框 78871"/>
          <p:cNvSpPr txBox="1"/>
          <p:nvPr/>
        </p:nvSpPr>
        <p:spPr>
          <a:xfrm>
            <a:off x="4470400" y="2713038"/>
            <a:ext cx="14890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they</a:t>
            </a:r>
            <a:endParaRPr lang="en-US" altLang="zh-CN" sz="4000" b="1">
              <a:solidFill>
                <a:srgbClr val="C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74" name="直接连接符 78873"/>
          <p:cNvSpPr/>
          <p:nvPr/>
        </p:nvSpPr>
        <p:spPr>
          <a:xfrm>
            <a:off x="1827213" y="3868738"/>
            <a:ext cx="3175" cy="25288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75" name="直接连接符 78874"/>
          <p:cNvSpPr/>
          <p:nvPr/>
        </p:nvSpPr>
        <p:spPr>
          <a:xfrm>
            <a:off x="4024313" y="3878263"/>
            <a:ext cx="3175" cy="25288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76" name="直接连接符 78875"/>
          <p:cNvSpPr/>
          <p:nvPr/>
        </p:nvSpPr>
        <p:spPr>
          <a:xfrm flipV="1">
            <a:off x="471488" y="4498975"/>
            <a:ext cx="1355725" cy="14288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77" name="直接连接符 78876"/>
          <p:cNvSpPr/>
          <p:nvPr/>
        </p:nvSpPr>
        <p:spPr>
          <a:xfrm flipV="1">
            <a:off x="441325" y="5087938"/>
            <a:ext cx="1355725" cy="142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78" name="直接连接符 78877"/>
          <p:cNvSpPr/>
          <p:nvPr/>
        </p:nvSpPr>
        <p:spPr>
          <a:xfrm flipV="1">
            <a:off x="471488" y="5681663"/>
            <a:ext cx="1355725" cy="142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80" name="文本框 78879"/>
          <p:cNvSpPr txBox="1"/>
          <p:nvPr/>
        </p:nvSpPr>
        <p:spPr>
          <a:xfrm>
            <a:off x="576263" y="3822700"/>
            <a:ext cx="1247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He</a:t>
            </a:r>
            <a:endParaRPr lang="en-US" altLang="zh-CN" sz="4000" b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81" name="文本框 78880"/>
          <p:cNvSpPr txBox="1"/>
          <p:nvPr/>
        </p:nvSpPr>
        <p:spPr>
          <a:xfrm>
            <a:off x="506413" y="4481513"/>
            <a:ext cx="12477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You</a:t>
            </a:r>
            <a:endParaRPr lang="en-US" altLang="zh-CN" sz="4000" b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82" name="文本框 78881"/>
          <p:cNvSpPr txBox="1"/>
          <p:nvPr/>
        </p:nvSpPr>
        <p:spPr>
          <a:xfrm>
            <a:off x="506413" y="5053013"/>
            <a:ext cx="1247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She</a:t>
            </a:r>
            <a:endParaRPr lang="en-US" altLang="zh-CN" sz="4000" b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83" name="文本框 78882"/>
          <p:cNvSpPr txBox="1"/>
          <p:nvPr/>
        </p:nvSpPr>
        <p:spPr>
          <a:xfrm>
            <a:off x="434975" y="5657850"/>
            <a:ext cx="14890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They</a:t>
            </a:r>
            <a:endParaRPr lang="en-US" altLang="zh-CN" sz="4000" b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84" name="文本框 78883"/>
          <p:cNvSpPr txBox="1"/>
          <p:nvPr/>
        </p:nvSpPr>
        <p:spPr>
          <a:xfrm>
            <a:off x="1927225" y="4678363"/>
            <a:ext cx="21574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should</a:t>
            </a:r>
            <a:endParaRPr lang="en-US" altLang="zh-CN" sz="4000" b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8886" name="直接连接符 78885"/>
          <p:cNvSpPr/>
          <p:nvPr/>
        </p:nvSpPr>
        <p:spPr>
          <a:xfrm>
            <a:off x="4056063" y="4684713"/>
            <a:ext cx="4556125" cy="1587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8887" name="直接连接符 78886"/>
          <p:cNvSpPr/>
          <p:nvPr/>
        </p:nvSpPr>
        <p:spPr>
          <a:xfrm>
            <a:off x="4056063" y="5553075"/>
            <a:ext cx="4556125" cy="1588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" name="椭圆 20"/>
          <p:cNvSpPr/>
          <p:nvPr/>
        </p:nvSpPr>
        <p:spPr>
          <a:xfrm>
            <a:off x="4392295" y="26988"/>
            <a:ext cx="1428750" cy="928687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2F528F"/>
            </a:solidFill>
            <a:prstDash val="solid"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r>
              <a:rPr lang="zh-CN" altLang="en-US" sz="27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等线" panose="02010600030101010101" charset="-122"/>
              </a:rPr>
              <a:t>主语</a:t>
            </a:r>
            <a:endParaRPr lang="zh-CN" altLang="en-US" sz="2700" b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等线" panose="02010600030101010101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7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7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888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4" grpId="0" bldLvl="0" animBg="1"/>
      <p:bldP spid="78855" grpId="0"/>
      <p:bldP spid="78856" grpId="0"/>
      <p:bldP spid="78857" grpId="0"/>
      <p:bldP spid="78859" grpId="0" bldLvl="0" animBg="1"/>
      <p:bldP spid="78860" grpId="0" bldLvl="0" animBg="1"/>
      <p:bldP spid="78866" grpId="0"/>
      <p:bldP spid="78880" grpId="0"/>
      <p:bldP spid="78881" grpId="0"/>
      <p:bldP spid="78883" grpId="0"/>
      <p:bldP spid="78884" grpId="0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5" name="AutoShape 5"/>
          <p:cNvSpPr/>
          <p:nvPr/>
        </p:nvSpPr>
        <p:spPr>
          <a:xfrm>
            <a:off x="0" y="38100"/>
            <a:ext cx="11990070" cy="6819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noFill/>
          </a:ln>
        </p:spPr>
        <p:txBody>
          <a:bodyPr lIns="121917" tIns="60958" rIns="121917" bIns="60958" anchor="ctr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4573" y="920469"/>
            <a:ext cx="9344377" cy="76830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p>
            <a:pPr algn="ctr" defTabSz="1219200"/>
            <a:r>
              <a:rPr lang="en-US" altLang="zh-CN" sz="4400" b="1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 patients (</a:t>
            </a:r>
            <a:r>
              <a:rPr lang="en-US" altLang="zh-CN" sz="4400" b="1" err="1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新病人</a:t>
            </a:r>
            <a:r>
              <a:rPr lang="en-US" altLang="zh-CN" sz="4400" b="1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4400" b="1">
              <a:solidFill>
                <a:srgbClr val="FF66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0599" name="Picture 7" descr="16b1OOOPIC5b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92" r="37975" b="19093"/>
          <a:stretch>
            <a:fillRect/>
          </a:stretch>
        </p:blipFill>
        <p:spPr>
          <a:xfrm>
            <a:off x="2152650" y="979488"/>
            <a:ext cx="1363663" cy="1516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0600" name="Group 11"/>
          <p:cNvGrpSpPr/>
          <p:nvPr/>
        </p:nvGrpSpPr>
        <p:grpSpPr>
          <a:xfrm>
            <a:off x="1982788" y="2495550"/>
            <a:ext cx="2378075" cy="2590800"/>
            <a:chOff x="290" y="799"/>
            <a:chExt cx="2681" cy="2450"/>
          </a:xfrm>
        </p:grpSpPr>
        <p:pic>
          <p:nvPicPr>
            <p:cNvPr id="110601" name="Picture 9" descr="44673835-c3ce-46c0-ae09-0b688f96e496"/>
            <p:cNvPicPr>
              <a:picLocks noChangeAspect="1"/>
            </p:cNvPicPr>
            <p:nvPr/>
          </p:nvPicPr>
          <p:blipFill>
            <a:blip r:embed="rId2"/>
            <a:srcRect t="19011" r="49736" b="10956"/>
            <a:stretch>
              <a:fillRect/>
            </a:stretch>
          </p:blipFill>
          <p:spPr>
            <a:xfrm>
              <a:off x="290" y="935"/>
              <a:ext cx="2454" cy="23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0602" name="Rectangle 10"/>
            <p:cNvSpPr/>
            <p:nvPr/>
          </p:nvSpPr>
          <p:spPr>
            <a:xfrm>
              <a:off x="2018" y="799"/>
              <a:ext cx="953" cy="3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/>
              <a:endParaRPr lang="zh-CN" altLang="en-US" sz="17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49884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8600" y="2538413"/>
            <a:ext cx="1579563" cy="218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85" name="Picture 29" descr="DC3BE4516359E3A5FA67240921BADB1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788" y="2493963"/>
            <a:ext cx="1406525" cy="220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86" name="Picture 30" descr="图片2"/>
          <p:cNvPicPr>
            <a:picLocks noChangeAspect="1"/>
          </p:cNvPicPr>
          <p:nvPr/>
        </p:nvPicPr>
        <p:blipFill>
          <a:blip r:embed="rId5"/>
          <a:srcRect b="7918"/>
          <a:stretch>
            <a:fillRect/>
          </a:stretch>
        </p:blipFill>
        <p:spPr>
          <a:xfrm>
            <a:off x="8737600" y="2781300"/>
            <a:ext cx="1751013" cy="215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4" descr="图片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1150" y="2832100"/>
            <a:ext cx="1398588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9883" name="Picture 27" descr="t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213" y="2344738"/>
            <a:ext cx="1514475" cy="21637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22"/>
          <p:cNvGrpSpPr/>
          <p:nvPr/>
        </p:nvGrpSpPr>
        <p:grpSpPr>
          <a:xfrm>
            <a:off x="3516839" y="2118852"/>
            <a:ext cx="5186899" cy="2966516"/>
            <a:chOff x="1426" y="1344"/>
            <a:chExt cx="3268" cy="2086"/>
          </a:xfrm>
          <a:solidFill>
            <a:srgbClr val="F9CAE3"/>
          </a:solidFill>
        </p:grpSpPr>
        <p:sp>
          <p:nvSpPr>
            <p:cNvPr id="23566" name="AutoShape 19"/>
            <p:cNvSpPr/>
            <p:nvPr/>
          </p:nvSpPr>
          <p:spPr>
            <a:xfrm>
              <a:off x="1426" y="1344"/>
              <a:ext cx="3268" cy="2086"/>
            </a:xfrm>
            <a:prstGeom prst="roundRect">
              <a:avLst>
                <a:gd name="adj" fmla="val 16667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567" name="Picture 20" descr="psds1076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243" t="48102"/>
            <a:stretch>
              <a:fillRect/>
            </a:stretch>
          </p:blipFill>
          <p:spPr>
            <a:xfrm>
              <a:off x="1624" y="1798"/>
              <a:ext cx="965" cy="1170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23568" name="Text Box 21"/>
            <p:cNvSpPr txBox="1"/>
            <p:nvPr/>
          </p:nvSpPr>
          <p:spPr>
            <a:xfrm>
              <a:off x="2589" y="2030"/>
              <a:ext cx="1950" cy="864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Help me,</a:t>
              </a:r>
              <a:br>
                <a:rPr kumimoji="0" lang="en-US" altLang="zh-CN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zh-CN" sz="2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please!</a:t>
              </a:r>
              <a:endPara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73025"/>
            <a:ext cx="12191365" cy="6785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51986" y="72744"/>
            <a:ext cx="9344377" cy="76830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68580" tIns="34290" rIns="68580" bIns="34290">
            <a:spAutoFit/>
          </a:bodyPr>
          <a:p>
            <a:pPr algn="ctr" defTabSz="1219200"/>
            <a:r>
              <a:rPr lang="en-US" altLang="zh-CN" sz="4400" b="1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 </a:t>
            </a:r>
            <a:r>
              <a:rPr lang="en-US" altLang="zh-CN" sz="4400" b="1" err="1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patients(新病人</a:t>
            </a:r>
            <a:r>
              <a:rPr lang="en-US" altLang="zh-CN" sz="4400" b="1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en-US" altLang="zh-CN" sz="4400" b="1">
              <a:solidFill>
                <a:srgbClr val="FF66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0839" name="AutoShape 3" descr="4b01"/>
          <p:cNvSpPr>
            <a:spLocks noChangeAspect="1"/>
          </p:cNvSpPr>
          <p:nvPr/>
        </p:nvSpPr>
        <p:spPr>
          <a:xfrm>
            <a:off x="5948363" y="3556000"/>
            <a:ext cx="298450" cy="2968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20840" name="AutoShape 4" descr="4b01"/>
          <p:cNvSpPr>
            <a:spLocks noChangeAspect="1"/>
          </p:cNvSpPr>
          <p:nvPr/>
        </p:nvSpPr>
        <p:spPr>
          <a:xfrm>
            <a:off x="6075363" y="3683000"/>
            <a:ext cx="298450" cy="2968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20841" name="AutoShape 5" descr="4b01"/>
          <p:cNvSpPr>
            <a:spLocks noChangeAspect="1"/>
          </p:cNvSpPr>
          <p:nvPr/>
        </p:nvSpPr>
        <p:spPr>
          <a:xfrm>
            <a:off x="6202363" y="3810000"/>
            <a:ext cx="298450" cy="2968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20842" name="AutoShape 6" descr="4b01"/>
          <p:cNvSpPr>
            <a:spLocks noChangeAspect="1"/>
          </p:cNvSpPr>
          <p:nvPr/>
        </p:nvSpPr>
        <p:spPr>
          <a:xfrm>
            <a:off x="6329363" y="3937000"/>
            <a:ext cx="298450" cy="2968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grpSp>
        <p:nvGrpSpPr>
          <p:cNvPr id="120843" name="Group 23"/>
          <p:cNvGrpSpPr/>
          <p:nvPr/>
        </p:nvGrpSpPr>
        <p:grpSpPr>
          <a:xfrm>
            <a:off x="1847850" y="1270000"/>
            <a:ext cx="1979613" cy="2101850"/>
            <a:chOff x="290" y="799"/>
            <a:chExt cx="2681" cy="2450"/>
          </a:xfrm>
        </p:grpSpPr>
        <p:pic>
          <p:nvPicPr>
            <p:cNvPr id="120844" name="Picture 24" descr="44673835-c3ce-46c0-ae09-0b688f96e496"/>
            <p:cNvPicPr>
              <a:picLocks noChangeAspect="1"/>
            </p:cNvPicPr>
            <p:nvPr/>
          </p:nvPicPr>
          <p:blipFill>
            <a:blip r:embed="rId1"/>
            <a:srcRect t="19011" r="49736" b="10956"/>
            <a:stretch>
              <a:fillRect/>
            </a:stretch>
          </p:blipFill>
          <p:spPr>
            <a:xfrm>
              <a:off x="290" y="935"/>
              <a:ext cx="2454" cy="23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0845" name="Rectangle 25"/>
            <p:cNvSpPr/>
            <p:nvPr/>
          </p:nvSpPr>
          <p:spPr>
            <a:xfrm>
              <a:off x="2018" y="799"/>
              <a:ext cx="953" cy="3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/>
              <a:endParaRPr lang="zh-CN" altLang="en-US" sz="1700" dirty="0"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4" descr="图片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7563" y="1479550"/>
            <a:ext cx="1082675" cy="1614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47" name="AutoShape 27"/>
          <p:cNvSpPr/>
          <p:nvPr/>
        </p:nvSpPr>
        <p:spPr>
          <a:xfrm>
            <a:off x="3430588" y="728663"/>
            <a:ext cx="4251325" cy="498475"/>
          </a:xfrm>
          <a:prstGeom prst="wedgeRoundRectCallout">
            <a:avLst>
              <a:gd name="adj1" fmla="val -43685"/>
              <a:gd name="adj2" fmla="val 10335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20848" name="Text Box 28"/>
          <p:cNvSpPr txBox="1"/>
          <p:nvPr/>
        </p:nvSpPr>
        <p:spPr>
          <a:xfrm>
            <a:off x="3503613" y="735013"/>
            <a:ext cx="4318635" cy="551180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What’s wrong with you?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0849" name="AutoShape 29"/>
          <p:cNvSpPr/>
          <p:nvPr/>
        </p:nvSpPr>
        <p:spPr>
          <a:xfrm>
            <a:off x="4583113" y="1446213"/>
            <a:ext cx="3384550" cy="1119187"/>
          </a:xfrm>
          <a:prstGeom prst="wedgeRoundRectCallout">
            <a:avLst>
              <a:gd name="adj1" fmla="val 57926"/>
              <a:gd name="adj2" fmla="val 495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20850" name="Text Box 30"/>
          <p:cNvSpPr txBox="1"/>
          <p:nvPr/>
        </p:nvSpPr>
        <p:spPr>
          <a:xfrm>
            <a:off x="5016500" y="1485900"/>
            <a:ext cx="2811145" cy="551180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I have a cough.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0851" name="Text Box 31"/>
          <p:cNvSpPr txBox="1"/>
          <p:nvPr/>
        </p:nvSpPr>
        <p:spPr>
          <a:xfrm>
            <a:off x="4738688" y="1931988"/>
            <a:ext cx="3324225" cy="551180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What should I do?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0852" name="Text Box 40"/>
          <p:cNvSpPr txBox="1"/>
          <p:nvPr/>
        </p:nvSpPr>
        <p:spPr>
          <a:xfrm>
            <a:off x="3976688" y="4646930"/>
            <a:ext cx="3990975" cy="5524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take some medicine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20853" name="Text Box 41"/>
          <p:cNvSpPr txBox="1"/>
          <p:nvPr/>
        </p:nvSpPr>
        <p:spPr>
          <a:xfrm>
            <a:off x="4891723" y="4368800"/>
            <a:ext cx="2665412" cy="55118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eat ice cream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20854" name="Text Box 42"/>
          <p:cNvSpPr txBox="1"/>
          <p:nvPr/>
        </p:nvSpPr>
        <p:spPr>
          <a:xfrm>
            <a:off x="5399088" y="4658360"/>
            <a:ext cx="2663825" cy="5508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run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20855" name="Text Box 43"/>
          <p:cNvSpPr txBox="1"/>
          <p:nvPr/>
        </p:nvSpPr>
        <p:spPr>
          <a:xfrm>
            <a:off x="4442143" y="4094480"/>
            <a:ext cx="3819525" cy="5524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drink warm water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20856" name="Text Box 44"/>
          <p:cNvSpPr txBox="1"/>
          <p:nvPr/>
        </p:nvSpPr>
        <p:spPr>
          <a:xfrm>
            <a:off x="4367213" y="5054600"/>
            <a:ext cx="3816350" cy="5524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take off clothes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20857" name="AutoShape 55"/>
          <p:cNvSpPr/>
          <p:nvPr/>
        </p:nvSpPr>
        <p:spPr>
          <a:xfrm>
            <a:off x="2353945" y="3232150"/>
            <a:ext cx="7362190" cy="624840"/>
          </a:xfrm>
          <a:prstGeom prst="wedgeRoundRectCallout">
            <a:avLst>
              <a:gd name="adj1" fmla="val -39580"/>
              <a:gd name="adj2" fmla="val -10533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defTabSz="1219200"/>
            <a:endParaRPr lang="zh-CN" altLang="en-US" sz="1700" dirty="0">
              <a:latin typeface="Arial" panose="020B0604020202020204" pitchFamily="34" charset="0"/>
            </a:endParaRPr>
          </a:p>
        </p:txBody>
      </p:sp>
      <p:sp>
        <p:nvSpPr>
          <p:cNvPr id="120858" name="Text Box 56"/>
          <p:cNvSpPr txBox="1"/>
          <p:nvPr/>
        </p:nvSpPr>
        <p:spPr>
          <a:xfrm>
            <a:off x="2596833" y="3153410"/>
            <a:ext cx="2606675" cy="551180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You should …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0859" name="Text Box 57"/>
          <p:cNvSpPr txBox="1"/>
          <p:nvPr/>
        </p:nvSpPr>
        <p:spPr>
          <a:xfrm>
            <a:off x="6796088" y="3153410"/>
            <a:ext cx="3041015" cy="551180"/>
          </a:xfrm>
          <a:prstGeom prst="rect">
            <a:avLst/>
          </a:prstGeom>
          <a:noFill/>
          <a:ln w="9525">
            <a:noFill/>
          </a:ln>
        </p:spPr>
        <p:txBody>
          <a:bodyPr wrap="none" lIns="121917" tIns="60958" rIns="121917" bIns="60958">
            <a:spAutoFit/>
          </a:bodyPr>
          <a:p>
            <a:pPr defTabSz="1219200"/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You shouldn’t …</a:t>
            </a:r>
            <a:endParaRPr lang="en-US" altLang="zh-CN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0860" name="Text Box 58"/>
          <p:cNvSpPr txBox="1"/>
          <p:nvPr/>
        </p:nvSpPr>
        <p:spPr>
          <a:xfrm>
            <a:off x="4367213" y="5575300"/>
            <a:ext cx="3816350" cy="5508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work a lot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20861" name="Text Box 59"/>
          <p:cNvSpPr txBox="1"/>
          <p:nvPr/>
        </p:nvSpPr>
        <p:spPr>
          <a:xfrm>
            <a:off x="4367213" y="5646738"/>
            <a:ext cx="3816350" cy="5524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rest in bed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20862" name="Text Box 60"/>
          <p:cNvSpPr txBox="1"/>
          <p:nvPr/>
        </p:nvSpPr>
        <p:spPr>
          <a:xfrm>
            <a:off x="4510088" y="5791200"/>
            <a:ext cx="3819525" cy="5508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take some VC</a:t>
            </a:r>
            <a:r>
              <a:rPr lang="en-US" altLang="zh-CN" sz="2000">
                <a:latin typeface="Comic Sans MS" panose="030F0702030302020204" pitchFamily="66" charset="0"/>
              </a:rPr>
              <a:t>(</a:t>
            </a:r>
            <a:r>
              <a:rPr lang="zh-CN" altLang="en-US" sz="2000" dirty="0">
                <a:latin typeface="Comic Sans MS" panose="030F0702030302020204" pitchFamily="66" charset="0"/>
              </a:rPr>
              <a:t>维生素</a:t>
            </a:r>
            <a:r>
              <a:rPr lang="en-US" altLang="zh-CN" sz="2000">
                <a:latin typeface="Comic Sans MS" panose="030F0702030302020204" pitchFamily="66" charset="0"/>
              </a:rPr>
              <a:t>C)</a:t>
            </a:r>
            <a:endParaRPr lang="en-US" altLang="zh-CN" sz="2000">
              <a:latin typeface="Comic Sans MS" panose="030F0702030302020204" pitchFamily="66" charset="0"/>
            </a:endParaRPr>
          </a:p>
        </p:txBody>
      </p:sp>
      <p:grpSp>
        <p:nvGrpSpPr>
          <p:cNvPr id="5" name="Group 68"/>
          <p:cNvGrpSpPr/>
          <p:nvPr/>
        </p:nvGrpSpPr>
        <p:grpSpPr>
          <a:xfrm>
            <a:off x="3071813" y="3232150"/>
            <a:ext cx="1657350" cy="703263"/>
            <a:chOff x="1156" y="1797"/>
            <a:chExt cx="1044" cy="442"/>
          </a:xfrm>
        </p:grpSpPr>
        <p:sp>
          <p:nvSpPr>
            <p:cNvPr id="120864" name="椭圆形标注 7"/>
            <p:cNvSpPr/>
            <p:nvPr/>
          </p:nvSpPr>
          <p:spPr>
            <a:xfrm>
              <a:off x="1156" y="1797"/>
              <a:ext cx="1044" cy="442"/>
            </a:xfrm>
            <a:prstGeom prst="wedgeEllipseCallout">
              <a:avLst>
                <a:gd name="adj1" fmla="val -29981"/>
                <a:gd name="adj2" fmla="val 68102"/>
              </a:avLst>
            </a:prstGeom>
            <a:solidFill>
              <a:srgbClr val="6600FF"/>
            </a:solidFill>
            <a:ln w="25400" cap="flat" cmpd="sng">
              <a:solidFill>
                <a:srgbClr val="385D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21917" tIns="60958" rIns="121917" bIns="60958" anchor="ctr"/>
            <a:p>
              <a:pPr algn="ctr" defTabSz="1219200"/>
              <a:endParaRPr lang="zh-CN" altLang="en-US" sz="32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</a:endParaRPr>
            </a:p>
          </p:txBody>
        </p:sp>
        <p:sp>
          <p:nvSpPr>
            <p:cNvPr id="120865" name="Text Box 67"/>
            <p:cNvSpPr txBox="1"/>
            <p:nvPr/>
          </p:nvSpPr>
          <p:spPr>
            <a:xfrm>
              <a:off x="1247" y="1842"/>
              <a:ext cx="812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21917" tIns="60958" rIns="121917" bIns="60958">
              <a:spAutoFit/>
            </a:bodyPr>
            <a:p>
              <a:pPr defTabSz="1219200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</a:rPr>
                <a:t>should</a:t>
              </a:r>
              <a:endParaRPr lang="en-US" altLang="zh-CN" sz="2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7177088" y="3232150"/>
            <a:ext cx="2087562" cy="703263"/>
            <a:chOff x="1112" y="1797"/>
            <a:chExt cx="1125" cy="442"/>
          </a:xfrm>
        </p:grpSpPr>
        <p:sp>
          <p:nvSpPr>
            <p:cNvPr id="120867" name="椭圆形标注 7"/>
            <p:cNvSpPr/>
            <p:nvPr/>
          </p:nvSpPr>
          <p:spPr>
            <a:xfrm>
              <a:off x="1156" y="1797"/>
              <a:ext cx="1045" cy="442"/>
            </a:xfrm>
            <a:prstGeom prst="wedgeEllipseCallout">
              <a:avLst>
                <a:gd name="adj1" fmla="val -29981"/>
                <a:gd name="adj2" fmla="val 68102"/>
              </a:avLst>
            </a:prstGeom>
            <a:solidFill>
              <a:srgbClr val="6600FF"/>
            </a:solidFill>
            <a:ln w="25400" cap="flat" cmpd="sng">
              <a:solidFill>
                <a:srgbClr val="385D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21917" tIns="60958" rIns="121917" bIns="60958" anchor="ctr"/>
            <a:p>
              <a:pPr algn="ctr" defTabSz="1219200"/>
              <a:endParaRPr lang="zh-CN" altLang="en-US" sz="32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</a:endParaRPr>
            </a:p>
          </p:txBody>
        </p:sp>
        <p:sp>
          <p:nvSpPr>
            <p:cNvPr id="120868" name="Text Box 72"/>
            <p:cNvSpPr txBox="1"/>
            <p:nvPr/>
          </p:nvSpPr>
          <p:spPr>
            <a:xfrm>
              <a:off x="1112" y="1842"/>
              <a:ext cx="1125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21917" tIns="60958" rIns="121917" bIns="60958">
              <a:spAutoFit/>
            </a:bodyPr>
            <a:p>
              <a:pPr defTabSz="1219200"/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</a:rPr>
                <a:t>shouldn’t</a:t>
              </a:r>
              <a:endParaRPr lang="en-US" altLang="zh-CN" sz="2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557213" y="4214813"/>
            <a:ext cx="7235825" cy="1943100"/>
            <a:chOff x="158" y="2614"/>
            <a:chExt cx="3538" cy="1224"/>
          </a:xfrm>
        </p:grpSpPr>
        <p:pic>
          <p:nvPicPr>
            <p:cNvPr id="120870" name="Picture 48"/>
            <p:cNvPicPr>
              <a:picLocks noChangeAspect="1"/>
            </p:cNvPicPr>
            <p:nvPr/>
          </p:nvPicPr>
          <p:blipFill>
            <a:blip r:embed="rId3"/>
            <a:srcRect l="19632" t="76385" r="76488" b="17953"/>
            <a:stretch>
              <a:fillRect/>
            </a:stretch>
          </p:blipFill>
          <p:spPr>
            <a:xfrm>
              <a:off x="158" y="2614"/>
              <a:ext cx="318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0871" name="Picture 49"/>
            <p:cNvPicPr>
              <a:picLocks noChangeAspect="1"/>
            </p:cNvPicPr>
            <p:nvPr/>
          </p:nvPicPr>
          <p:blipFill>
            <a:blip r:embed="rId3"/>
            <a:srcRect l="19632" t="76385" r="76488" b="17953"/>
            <a:stretch>
              <a:fillRect/>
            </a:stretch>
          </p:blipFill>
          <p:spPr>
            <a:xfrm>
              <a:off x="158" y="2931"/>
              <a:ext cx="318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0872" name="Picture 50"/>
            <p:cNvPicPr>
              <a:picLocks noChangeAspect="1"/>
            </p:cNvPicPr>
            <p:nvPr/>
          </p:nvPicPr>
          <p:blipFill>
            <a:blip r:embed="rId3"/>
            <a:srcRect l="19632" t="76385" r="76488" b="17953"/>
            <a:stretch>
              <a:fillRect/>
            </a:stretch>
          </p:blipFill>
          <p:spPr>
            <a:xfrm>
              <a:off x="158" y="3249"/>
              <a:ext cx="318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0873" name="Picture 51"/>
            <p:cNvPicPr>
              <a:picLocks noChangeAspect="1"/>
            </p:cNvPicPr>
            <p:nvPr/>
          </p:nvPicPr>
          <p:blipFill>
            <a:blip r:embed="rId3"/>
            <a:srcRect l="51187" t="66953" r="45494" b="27382"/>
            <a:stretch>
              <a:fillRect/>
            </a:stretch>
          </p:blipFill>
          <p:spPr>
            <a:xfrm>
              <a:off x="3424" y="2614"/>
              <a:ext cx="272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0874" name="Picture 52"/>
            <p:cNvPicPr>
              <a:picLocks noChangeAspect="1"/>
            </p:cNvPicPr>
            <p:nvPr/>
          </p:nvPicPr>
          <p:blipFill>
            <a:blip r:embed="rId3"/>
            <a:srcRect l="51187" t="66953" r="45494" b="27382"/>
            <a:stretch>
              <a:fillRect/>
            </a:stretch>
          </p:blipFill>
          <p:spPr>
            <a:xfrm>
              <a:off x="3424" y="2931"/>
              <a:ext cx="272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0875" name="Picture 53"/>
            <p:cNvPicPr>
              <a:picLocks noChangeAspect="1"/>
            </p:cNvPicPr>
            <p:nvPr/>
          </p:nvPicPr>
          <p:blipFill>
            <a:blip r:embed="rId3"/>
            <a:srcRect l="51187" t="66953" r="45494" b="27382"/>
            <a:stretch>
              <a:fillRect/>
            </a:stretch>
          </p:blipFill>
          <p:spPr>
            <a:xfrm>
              <a:off x="3424" y="3249"/>
              <a:ext cx="272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0876" name="Picture 62"/>
            <p:cNvPicPr>
              <a:picLocks noChangeAspect="1"/>
            </p:cNvPicPr>
            <p:nvPr/>
          </p:nvPicPr>
          <p:blipFill>
            <a:blip r:embed="rId3"/>
            <a:srcRect l="19632" t="76385" r="76488" b="17953"/>
            <a:stretch>
              <a:fillRect/>
            </a:stretch>
          </p:blipFill>
          <p:spPr>
            <a:xfrm>
              <a:off x="158" y="3566"/>
              <a:ext cx="318" cy="2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0877" name="Picture 73"/>
            <p:cNvPicPr>
              <a:picLocks noChangeAspect="1"/>
            </p:cNvPicPr>
            <p:nvPr/>
          </p:nvPicPr>
          <p:blipFill>
            <a:blip r:embed="rId3"/>
            <a:srcRect l="51187" t="66953" r="45494" b="27382"/>
            <a:stretch>
              <a:fillRect/>
            </a:stretch>
          </p:blipFill>
          <p:spPr>
            <a:xfrm>
              <a:off x="3424" y="3566"/>
              <a:ext cx="272" cy="27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Group 76"/>
          <p:cNvGrpSpPr/>
          <p:nvPr/>
        </p:nvGrpSpPr>
        <p:grpSpPr>
          <a:xfrm>
            <a:off x="2482639" y="3704666"/>
            <a:ext cx="7483476" cy="2968085"/>
            <a:chOff x="409" y="1304"/>
            <a:chExt cx="4714" cy="1869"/>
          </a:xfrm>
          <a:solidFill>
            <a:srgbClr val="F9CAE3"/>
          </a:solidFill>
        </p:grpSpPr>
        <p:sp>
          <p:nvSpPr>
            <p:cNvPr id="24606" name="AutoShape 34"/>
            <p:cNvSpPr/>
            <p:nvPr/>
          </p:nvSpPr>
          <p:spPr>
            <a:xfrm>
              <a:off x="409" y="1304"/>
              <a:ext cx="4714" cy="1869"/>
            </a:xfrm>
            <a:prstGeom prst="roundRect">
              <a:avLst>
                <a:gd name="adj" fmla="val 16667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4607" name="Picture 35" descr="psds1076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243" t="48102"/>
            <a:stretch>
              <a:fillRect/>
            </a:stretch>
          </p:blipFill>
          <p:spPr>
            <a:xfrm>
              <a:off x="478" y="1629"/>
              <a:ext cx="755" cy="893"/>
            </a:xfrm>
            <a:prstGeom prst="rect">
              <a:avLst/>
            </a:prstGeom>
            <a:grpFill/>
            <a:ln w="9525">
              <a:noFill/>
            </a:ln>
          </p:spPr>
        </p:pic>
        <p:sp>
          <p:nvSpPr>
            <p:cNvPr id="24608" name="Text Box 36"/>
            <p:cNvSpPr txBox="1"/>
            <p:nvPr/>
          </p:nvSpPr>
          <p:spPr>
            <a:xfrm>
              <a:off x="1165" y="1570"/>
              <a:ext cx="3938" cy="619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建议合适：</a:t>
              </a:r>
              <a:br>
                <a: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Yeah, yeah, yeah     You should…</a:t>
              </a:r>
              <a:endPara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609" name="Text Box 37"/>
            <p:cNvSpPr txBox="1"/>
            <p:nvPr/>
          </p:nvSpPr>
          <p:spPr>
            <a:xfrm>
              <a:off x="1156" y="2335"/>
              <a:ext cx="3938" cy="619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建议不合适：</a:t>
              </a:r>
              <a:br>
                <a:rPr kumimoji="0" lang="zh-CN" alt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No, no, no     You shouldn’t …</a:t>
              </a:r>
              <a:endPara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988 0.0239867 L -0.229641 -0.0033333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9942E-6 L 0.22826 -0.050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08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-0.0023162 L 0.23711 -0.002316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08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2717 -0.001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27951 0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27951 -2.96296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2559 -0.0798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00" y="-40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9191E-6 L -0.26771 -0.0208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7" grpId="0" bldLvl="0" animBg="1"/>
      <p:bldP spid="120848" grpId="0"/>
      <p:bldP spid="120849" grpId="0" bldLvl="0" animBg="1"/>
      <p:bldP spid="120850" grpId="0"/>
      <p:bldP spid="120851" grpId="0"/>
      <p:bldP spid="120852" grpId="0"/>
      <p:bldP spid="120852" grpId="1"/>
      <p:bldP spid="120853" grpId="0"/>
      <p:bldP spid="120853" grpId="1"/>
      <p:bldP spid="120854" grpId="0" build="allAtOnce"/>
      <p:bldP spid="120855" grpId="0"/>
      <p:bldP spid="120855" grpId="1"/>
      <p:bldP spid="120856" grpId="0"/>
      <p:bldP spid="120856" grpId="1"/>
      <p:bldP spid="120857" grpId="0" bldLvl="0" animBg="1"/>
      <p:bldP spid="120858" grpId="0"/>
      <p:bldP spid="120859" grpId="0"/>
      <p:bldP spid="120860" grpId="0"/>
      <p:bldP spid="120860" grpId="1"/>
      <p:bldP spid="120861" grpId="0"/>
      <p:bldP spid="120861" grpId="1"/>
      <p:bldP spid="120862" grpId="0"/>
      <p:bldP spid="1208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48129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8131" name="图片 48130" descr="QQ截图20150312130009"/>
          <p:cNvPicPr>
            <a:picLocks noChangeAspect="1"/>
          </p:cNvPicPr>
          <p:nvPr/>
        </p:nvPicPr>
        <p:blipFill>
          <a:blip r:embed="rId1"/>
          <a:srcRect l="1167" t="1927" r="1190"/>
          <a:stretch>
            <a:fillRect/>
          </a:stretch>
        </p:blipFill>
        <p:spPr>
          <a:xfrm>
            <a:off x="1433195" y="189230"/>
            <a:ext cx="9144000" cy="6130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文本框 48131"/>
          <p:cNvSpPr txBox="1"/>
          <p:nvPr/>
        </p:nvSpPr>
        <p:spPr>
          <a:xfrm>
            <a:off x="1524000" y="5013325"/>
            <a:ext cx="9144000" cy="18148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Doctor:</a:t>
            </a:r>
            <a:r>
              <a:rPr lang="en-US" altLang="zh-CN" sz="2800">
                <a:latin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What’s wrong with you?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Patient :</a:t>
            </a:r>
            <a:r>
              <a:rPr lang="en-US" altLang="zh-CN" sz="2800">
                <a:latin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I have a … What should I do , Doctor?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Doctor:</a:t>
            </a:r>
            <a:r>
              <a:rPr lang="en-US" altLang="zh-CN" sz="2800">
                <a:latin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You should … You shouldn’t…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Patient:</a:t>
            </a:r>
            <a:r>
              <a:rPr lang="en-US" altLang="zh-CN" sz="2800">
                <a:latin typeface="Arial" panose="020B0604020202020204" pitchFamily="34" charset="0"/>
              </a:rPr>
              <a:t> 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Thank you, Doctor.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8133" name="文本框 48132"/>
          <p:cNvSpPr txBox="1"/>
          <p:nvPr/>
        </p:nvSpPr>
        <p:spPr>
          <a:xfrm>
            <a:off x="4457700" y="188913"/>
            <a:ext cx="5455285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 anchorCtr="0">
            <a:spAutoFit/>
          </a:bodyPr>
          <a:p>
            <a:pPr>
              <a:buFontTx/>
            </a:pPr>
            <a:r>
              <a:rPr lang="zh-CN" altLang="en-US" b="1" dirty="0">
                <a:latin typeface="Arial" panose="020B0604020202020204" pitchFamily="34" charset="0"/>
              </a:rPr>
              <a:t>任选一张，结合下面的句子，同桌俩进行角色表演。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1903095" y="822960"/>
          <a:ext cx="8283575" cy="419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8277225" imgH="4514850" progId="Paint.Picture">
                  <p:embed/>
                </p:oleObj>
              </mc:Choice>
              <mc:Fallback>
                <p:oleObj name="" r:id="rId2" imgW="8277225" imgH="45148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3095" y="822960"/>
                        <a:ext cx="8283575" cy="4190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椭圆 48134"/>
          <p:cNvSpPr/>
          <p:nvPr/>
        </p:nvSpPr>
        <p:spPr>
          <a:xfrm rot="1683112">
            <a:off x="1992313" y="765175"/>
            <a:ext cx="503237" cy="504825"/>
          </a:xfrm>
          <a:prstGeom prst="ellipse">
            <a:avLst/>
          </a:prstGeom>
          <a:solidFill>
            <a:srgbClr val="CCFFFF"/>
          </a:solidFill>
          <a:ln w="9525">
            <a:noFill/>
          </a:ln>
        </p:spPr>
        <p:txBody>
          <a:bodyPr wrap="none" anchor="ctr" anchorCtr="0"/>
          <a:p>
            <a:pPr algn="ctr">
              <a:buFontTx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6" name="椭圆 48135"/>
          <p:cNvSpPr/>
          <p:nvPr/>
        </p:nvSpPr>
        <p:spPr>
          <a:xfrm rot="19900014">
            <a:off x="6383338" y="692150"/>
            <a:ext cx="503237" cy="504825"/>
          </a:xfrm>
          <a:prstGeom prst="ellipse">
            <a:avLst/>
          </a:prstGeom>
          <a:solidFill>
            <a:srgbClr val="CCFFFF"/>
          </a:solidFill>
          <a:ln w="9525">
            <a:noFill/>
          </a:ln>
        </p:spPr>
        <p:txBody>
          <a:bodyPr wrap="none" anchor="ctr" anchorCtr="0"/>
          <a:p>
            <a:pPr algn="ctr">
              <a:buFontTx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7" name="椭圆 48136"/>
          <p:cNvSpPr/>
          <p:nvPr/>
        </p:nvSpPr>
        <p:spPr>
          <a:xfrm rot="-2226844">
            <a:off x="2138680" y="3002280"/>
            <a:ext cx="503238" cy="504825"/>
          </a:xfrm>
          <a:prstGeom prst="ellipse">
            <a:avLst/>
          </a:prstGeom>
          <a:solidFill>
            <a:srgbClr val="CCFFFF"/>
          </a:solidFill>
          <a:ln w="9525">
            <a:noFill/>
          </a:ln>
        </p:spPr>
        <p:txBody>
          <a:bodyPr wrap="none" anchor="ctr" anchorCtr="0"/>
          <a:p>
            <a:pPr algn="ctr">
              <a:buFontTx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8" name="椭圆 48137"/>
          <p:cNvSpPr/>
          <p:nvPr/>
        </p:nvSpPr>
        <p:spPr>
          <a:xfrm rot="988082">
            <a:off x="6411595" y="3042285"/>
            <a:ext cx="503238" cy="504825"/>
          </a:xfrm>
          <a:prstGeom prst="ellipse">
            <a:avLst/>
          </a:prstGeom>
          <a:solidFill>
            <a:srgbClr val="CCFFFF"/>
          </a:solidFill>
          <a:ln w="9525">
            <a:noFill/>
          </a:ln>
        </p:spPr>
        <p:txBody>
          <a:bodyPr wrap="none" anchor="ctr" anchorCtr="0"/>
          <a:p>
            <a:pPr algn="ctr">
              <a:buFontTx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en-US" altLang="zh-CN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8" name="AutoShape 2"/>
          <p:cNvSpPr/>
          <p:nvPr/>
        </p:nvSpPr>
        <p:spPr>
          <a:xfrm>
            <a:off x="1774825" y="476250"/>
            <a:ext cx="8642350" cy="6337300"/>
          </a:xfrm>
          <a:prstGeom prst="roundRect">
            <a:avLst>
              <a:gd name="adj" fmla="val 10468"/>
            </a:avLst>
          </a:prstGeom>
          <a:solidFill>
            <a:srgbClr val="FFFFCC"/>
          </a:solidFill>
          <a:ln w="57150" cap="flat" cmpd="sng">
            <a:solidFill>
              <a:srgbClr val="99FF33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57350" name="图片 57349" descr="Storyt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57348" descr="u=2895905628,1635439911&amp;fm=1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088" y="836613"/>
            <a:ext cx="3240087" cy="367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1" name="文本框 57350"/>
          <p:cNvSpPr txBox="1"/>
          <p:nvPr/>
        </p:nvSpPr>
        <p:spPr>
          <a:xfrm>
            <a:off x="2351088" y="4581525"/>
            <a:ext cx="3673475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3300"/>
                </a:solidFill>
                <a:latin typeface="Arial" panose="020B0604020202020204" pitchFamily="34" charset="0"/>
              </a:rPr>
              <a:t>Doctor Hippo</a:t>
            </a:r>
            <a:endParaRPr lang="en-US" altLang="zh-CN" sz="40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</a:rPr>
              <a:t>河马医生</a:t>
            </a:r>
            <a:endParaRPr lang="zh-CN" altLang="en-US" sz="4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6" name="AutoShape 2"/>
          <p:cNvSpPr/>
          <p:nvPr/>
        </p:nvSpPr>
        <p:spPr>
          <a:xfrm>
            <a:off x="1774825" y="188913"/>
            <a:ext cx="8642350" cy="6337300"/>
          </a:xfrm>
          <a:prstGeom prst="roundRect">
            <a:avLst>
              <a:gd name="adj" fmla="val 10468"/>
            </a:avLst>
          </a:prstGeom>
          <a:solidFill>
            <a:srgbClr val="FFFFCC"/>
          </a:solidFill>
          <a:ln w="57150" cap="flat" cmpd="sng">
            <a:solidFill>
              <a:srgbClr val="99FF33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59413" name="图片 59412" descr="Cartoo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3495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12" name="图片 59411" descr="大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2349500"/>
            <a:ext cx="2736850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15" name="图片 59414" descr="河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0" y="2349500"/>
            <a:ext cx="270510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16" name="文本框 59415"/>
          <p:cNvSpPr txBox="1"/>
          <p:nvPr/>
        </p:nvSpPr>
        <p:spPr>
          <a:xfrm>
            <a:off x="3503613" y="1268413"/>
            <a:ext cx="5976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What’s wrong with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him</a:t>
            </a:r>
            <a:r>
              <a:rPr lang="en-US" altLang="zh-CN" sz="3600" b="1">
                <a:latin typeface="Arial" panose="020B0604020202020204" pitchFamily="34" charset="0"/>
              </a:rPr>
              <a:t>?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59418" name="文本框 59417"/>
          <p:cNvSpPr txBox="1"/>
          <p:nvPr/>
        </p:nvSpPr>
        <p:spPr>
          <a:xfrm>
            <a:off x="3503613" y="1773238"/>
            <a:ext cx="5976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He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has</a:t>
            </a:r>
            <a:r>
              <a:rPr lang="en-US" altLang="zh-CN" sz="3600" b="1">
                <a:latin typeface="Arial" panose="020B0604020202020204" pitchFamily="34" charset="0"/>
              </a:rPr>
              <a:t> a cold.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59419" name="文本框 59418"/>
          <p:cNvSpPr txBox="1"/>
          <p:nvPr/>
        </p:nvSpPr>
        <p:spPr>
          <a:xfrm>
            <a:off x="2711450" y="4875213"/>
            <a:ext cx="59769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What should he do?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59420" name="文本框 59419"/>
          <p:cNvSpPr txBox="1"/>
          <p:nvPr/>
        </p:nvSpPr>
        <p:spPr>
          <a:xfrm>
            <a:off x="2640013" y="5373688"/>
            <a:ext cx="7561262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He should have a </a:t>
            </a:r>
            <a:r>
              <a:rPr lang="en-US" altLang="zh-CN" sz="3600" b="1" err="1">
                <a:latin typeface="Arial" panose="020B0604020202020204" pitchFamily="34" charset="0"/>
              </a:rPr>
              <a:t>rest,take</a:t>
            </a:r>
            <a:r>
              <a:rPr lang="en-US" altLang="zh-CN" sz="3600" b="1">
                <a:latin typeface="Arial" panose="020B0604020202020204" pitchFamily="34" charset="0"/>
              </a:rPr>
              <a:t> some medicine and drink some water.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pic>
        <p:nvPicPr>
          <p:cNvPr id="3" name="elephant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6875" y="3356610"/>
            <a:ext cx="619125" cy="619125"/>
          </a:xfrm>
          <a:prstGeom prst="rect">
            <a:avLst/>
          </a:prstGeom>
        </p:spPr>
      </p:pic>
      <p:pic>
        <p:nvPicPr>
          <p:cNvPr id="4" name="cold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8225" y="3429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3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9416" grpId="0"/>
      <p:bldP spid="59418" grpId="0"/>
      <p:bldP spid="59419" grpId="0"/>
      <p:bldP spid="594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AutoShape 2"/>
          <p:cNvSpPr/>
          <p:nvPr/>
        </p:nvSpPr>
        <p:spPr>
          <a:xfrm>
            <a:off x="1774825" y="188913"/>
            <a:ext cx="8642350" cy="6337300"/>
          </a:xfrm>
          <a:prstGeom prst="roundRect">
            <a:avLst>
              <a:gd name="adj" fmla="val 10468"/>
            </a:avLst>
          </a:prstGeom>
          <a:solidFill>
            <a:srgbClr val="FFFFCC"/>
          </a:solidFill>
          <a:ln w="57150" cap="flat" cmpd="sng">
            <a:solidFill>
              <a:srgbClr val="99FF33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64516" name="图片 64515" descr="Cartoo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34950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8" name="图片 64517" descr="河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2349500"/>
            <a:ext cx="270510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9" name="文本框 64518"/>
          <p:cNvSpPr txBox="1"/>
          <p:nvPr/>
        </p:nvSpPr>
        <p:spPr>
          <a:xfrm>
            <a:off x="3503613" y="1268413"/>
            <a:ext cx="5976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What’s wrong with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her</a:t>
            </a:r>
            <a:r>
              <a:rPr lang="en-US" altLang="zh-CN" sz="3600" b="1">
                <a:latin typeface="Arial" panose="020B0604020202020204" pitchFamily="34" charset="0"/>
              </a:rPr>
              <a:t>?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64521" name="文本框 64520"/>
          <p:cNvSpPr txBox="1"/>
          <p:nvPr/>
        </p:nvSpPr>
        <p:spPr>
          <a:xfrm>
            <a:off x="3503613" y="1773238"/>
            <a:ext cx="5976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She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has</a:t>
            </a:r>
            <a:r>
              <a:rPr lang="en-US" altLang="zh-CN" sz="3600" b="1">
                <a:latin typeface="Arial" panose="020B0604020202020204" pitchFamily="34" charset="0"/>
              </a:rPr>
              <a:t> a cough.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pic>
        <p:nvPicPr>
          <p:cNvPr id="64525" name="图片 64524" descr="兔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193" y="2418398"/>
            <a:ext cx="2105025" cy="280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2" name="文本框 64521"/>
          <p:cNvSpPr txBox="1"/>
          <p:nvPr/>
        </p:nvSpPr>
        <p:spPr>
          <a:xfrm>
            <a:off x="2855913" y="4875213"/>
            <a:ext cx="5976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What should she do?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64523" name="文本框 64522"/>
          <p:cNvSpPr txBox="1"/>
          <p:nvPr/>
        </p:nvSpPr>
        <p:spPr>
          <a:xfrm>
            <a:off x="2927350" y="5373688"/>
            <a:ext cx="66262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She should drink some water and take some medicine.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pic>
        <p:nvPicPr>
          <p:cNvPr id="2" name="cough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0" y="3541395"/>
            <a:ext cx="619125" cy="619125"/>
          </a:xfrm>
          <a:prstGeom prst="rect">
            <a:avLst/>
          </a:prstGeom>
        </p:spPr>
      </p:pic>
      <p:pic>
        <p:nvPicPr>
          <p:cNvPr id="3" name="rabbit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53575" y="311975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2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4519" grpId="0"/>
      <p:bldP spid="64521" grpId="0"/>
      <p:bldP spid="64522" grpId="0"/>
      <p:bldP spid="645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AutoShape 2"/>
          <p:cNvSpPr/>
          <p:nvPr/>
        </p:nvSpPr>
        <p:spPr>
          <a:xfrm>
            <a:off x="1774825" y="188913"/>
            <a:ext cx="8642350" cy="6337300"/>
          </a:xfrm>
          <a:prstGeom prst="roundRect">
            <a:avLst>
              <a:gd name="adj" fmla="val 10468"/>
            </a:avLst>
          </a:prstGeom>
          <a:solidFill>
            <a:srgbClr val="FFFFCC"/>
          </a:solidFill>
          <a:ln w="57150" cap="flat" cmpd="sng">
            <a:solidFill>
              <a:srgbClr val="99FF33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65540" name="图片 65539" descr="Cartoo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0" y="188913"/>
            <a:ext cx="76200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2" name="图片 65541" descr="河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0" y="2349500"/>
            <a:ext cx="2705100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43" name="文本框 65542"/>
          <p:cNvSpPr txBox="1"/>
          <p:nvPr/>
        </p:nvSpPr>
        <p:spPr>
          <a:xfrm>
            <a:off x="3503613" y="1268413"/>
            <a:ext cx="5976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What’s wrong with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them</a:t>
            </a:r>
            <a:r>
              <a:rPr lang="en-US" altLang="zh-CN" sz="3600" b="1">
                <a:latin typeface="Arial" panose="020B0604020202020204" pitchFamily="34" charset="0"/>
              </a:rPr>
              <a:t>?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65545" name="文本框 65544"/>
          <p:cNvSpPr txBox="1"/>
          <p:nvPr/>
        </p:nvSpPr>
        <p:spPr>
          <a:xfrm>
            <a:off x="3503613" y="1773238"/>
            <a:ext cx="59769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They </a:t>
            </a:r>
            <a:r>
              <a:rPr lang="en-US" altLang="zh-CN" sz="3600" b="1">
                <a:solidFill>
                  <a:srgbClr val="FF3300"/>
                </a:solidFill>
                <a:latin typeface="Arial" panose="020B0604020202020204" pitchFamily="34" charset="0"/>
              </a:rPr>
              <a:t>have</a:t>
            </a:r>
            <a:r>
              <a:rPr lang="en-US" altLang="zh-CN" sz="3600" b="1">
                <a:latin typeface="Arial" panose="020B0604020202020204" pitchFamily="34" charset="0"/>
              </a:rPr>
              <a:t> a toothache.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65546" name="文本框 65545"/>
          <p:cNvSpPr txBox="1"/>
          <p:nvPr/>
        </p:nvSpPr>
        <p:spPr>
          <a:xfrm>
            <a:off x="3000375" y="5308600"/>
            <a:ext cx="59769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pitchFamily="34" charset="0"/>
              </a:rPr>
              <a:t>What should they do?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65547" name="文本框 65546"/>
          <p:cNvSpPr txBox="1"/>
          <p:nvPr/>
        </p:nvSpPr>
        <p:spPr>
          <a:xfrm>
            <a:off x="3216275" y="5862638"/>
            <a:ext cx="66976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D3701"/>
                </a:solidFill>
                <a:latin typeface="Arial" panose="020B0604020202020204" pitchFamily="34" charset="0"/>
              </a:rPr>
              <a:t>…</a:t>
            </a:r>
            <a:endParaRPr lang="en-US" altLang="zh-CN" sz="2800" b="1">
              <a:solidFill>
                <a:srgbClr val="FD3701"/>
              </a:solidFill>
              <a:latin typeface="Arial" panose="020B0604020202020204" pitchFamily="34" charset="0"/>
            </a:endParaRPr>
          </a:p>
        </p:txBody>
      </p:sp>
      <p:grpSp>
        <p:nvGrpSpPr>
          <p:cNvPr id="65552" name="组合 65551"/>
          <p:cNvGrpSpPr/>
          <p:nvPr/>
        </p:nvGrpSpPr>
        <p:grpSpPr>
          <a:xfrm>
            <a:off x="6036628" y="2328545"/>
            <a:ext cx="2809875" cy="2665413"/>
            <a:chOff x="2819" y="1917"/>
            <a:chExt cx="1770" cy="1022"/>
          </a:xfrm>
        </p:grpSpPr>
        <p:pic>
          <p:nvPicPr>
            <p:cNvPr id="65549" name="图片 65548" descr="猴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9" y="1917"/>
              <a:ext cx="666" cy="10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50" name="图片 65549" descr="猴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" y="1917"/>
              <a:ext cx="666" cy="10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5551" name="图片 65550" descr="猴子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" y="1925"/>
              <a:ext cx="666" cy="101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monkey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0525" y="2788920"/>
            <a:ext cx="619125" cy="619125"/>
          </a:xfrm>
          <a:prstGeom prst="rect">
            <a:avLst/>
          </a:prstGeom>
        </p:spPr>
      </p:pic>
      <p:pic>
        <p:nvPicPr>
          <p:cNvPr id="4" name="brush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8225" y="334137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5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5543" grpId="0"/>
      <p:bldP spid="65545" grpId="0"/>
      <p:bldP spid="65546" grpId="0"/>
      <p:bldP spid="655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4" name="AutoShape 2"/>
          <p:cNvSpPr/>
          <p:nvPr/>
        </p:nvSpPr>
        <p:spPr>
          <a:xfrm>
            <a:off x="1339215" y="520700"/>
            <a:ext cx="8642350" cy="6337300"/>
          </a:xfrm>
          <a:prstGeom prst="roundRect">
            <a:avLst>
              <a:gd name="adj" fmla="val 10468"/>
            </a:avLst>
          </a:prstGeom>
          <a:solidFill>
            <a:srgbClr val="FFFFCC"/>
          </a:solidFill>
          <a:ln w="57150" cap="flat" cmpd="sng">
            <a:solidFill>
              <a:srgbClr val="99FF33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71697" name="组合 71696"/>
          <p:cNvGrpSpPr/>
          <p:nvPr/>
        </p:nvGrpSpPr>
        <p:grpSpPr>
          <a:xfrm>
            <a:off x="3782060" y="1754505"/>
            <a:ext cx="3171825" cy="4824412"/>
            <a:chOff x="758" y="952"/>
            <a:chExt cx="1998" cy="3039"/>
          </a:xfrm>
        </p:grpSpPr>
        <p:pic>
          <p:nvPicPr>
            <p:cNvPr id="71686" name="图片 71685" descr="card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758" y="952"/>
              <a:ext cx="1998" cy="30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688" name="文本框 71687"/>
            <p:cNvSpPr txBox="1"/>
            <p:nvPr/>
          </p:nvSpPr>
          <p:spPr>
            <a:xfrm rot="1250935">
              <a:off x="1020" y="1525"/>
              <a:ext cx="1316" cy="17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My friend,</a:t>
              </a:r>
              <a:endParaRPr lang="en-US" altLang="zh-CN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I need a rest. please help me to answer the telephone.</a:t>
              </a:r>
              <a:endParaRPr lang="en-US" altLang="zh-CN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Then write down the case of illness.</a:t>
              </a:r>
              <a:endParaRPr lang="en-US" altLang="zh-CN">
                <a:latin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>
                  <a:latin typeface="Arial" panose="020B0604020202020204" pitchFamily="34" charset="0"/>
                </a:rPr>
                <a:t>         Doctor Hippo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</p:grpSp>
      <p:sp>
        <p:nvSpPr>
          <p:cNvPr id="71691" name="文本框 71690"/>
          <p:cNvSpPr txBox="1"/>
          <p:nvPr/>
        </p:nvSpPr>
        <p:spPr>
          <a:xfrm>
            <a:off x="7108190" y="1631315"/>
            <a:ext cx="348615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招聘启事：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招聘助理一名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帮助河马医生当助理，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接病人电话，详细记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录好病人的病情，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并给出适当的建议。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696" name="流程图: 终止 71695"/>
          <p:cNvSpPr/>
          <p:nvPr/>
        </p:nvSpPr>
        <p:spPr>
          <a:xfrm>
            <a:off x="1703388" y="188913"/>
            <a:ext cx="8496300" cy="935037"/>
          </a:xfrm>
          <a:prstGeom prst="flowChartTerminator">
            <a:avLst/>
          </a:prstGeom>
          <a:solidFill>
            <a:srgbClr val="CCFFCC"/>
          </a:solidFill>
          <a:ln w="5715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 anchorCtr="0"/>
          <a:p>
            <a:pPr algn="ctr"/>
            <a:r>
              <a:rPr lang="en-US" altLang="zh-CN" sz="5400" b="1">
                <a:solidFill>
                  <a:srgbClr val="FF33CC"/>
                </a:solidFill>
                <a:latin typeface="Comic Sans MS" panose="030F0702030302020204" pitchFamily="66" charset="0"/>
              </a:rPr>
              <a:t>Phone and record</a:t>
            </a:r>
            <a:endParaRPr lang="zh-CN" altLang="en-US" sz="54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349" name="图片 57348" descr="u=2895905628,1635439911&amp;fm=11&amp;gp=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7850" y="982980"/>
            <a:ext cx="2831465" cy="3208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74" name="文本框 66573"/>
          <p:cNvSpPr txBox="1"/>
          <p:nvPr/>
        </p:nvSpPr>
        <p:spPr>
          <a:xfrm>
            <a:off x="0" y="932815"/>
            <a:ext cx="8448675" cy="5692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Assistant</a:t>
            </a:r>
            <a:r>
              <a:rPr lang="zh-CN" altLang="en-US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（助理）：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Hello</a:t>
            </a:r>
            <a:r>
              <a:rPr lang="zh-CN" altLang="en-US" sz="28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，</a:t>
            </a:r>
            <a:r>
              <a:rPr lang="en-US" altLang="zh-CN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Comic Sans MS" panose="030F0702030302020204" pitchFamily="66" charset="0"/>
                <a:cs typeface="Comic Sans MS" panose="030F0702030302020204" pitchFamily="66" charset="0"/>
              </a:rPr>
              <a:t>who’s that?</a:t>
            </a:r>
            <a:endParaRPr lang="en-US" altLang="zh-CN" sz="2800" b="1">
              <a:solidFill>
                <a:schemeClr val="tx2">
                  <a:lumMod val="90000"/>
                  <a:lumOff val="10000"/>
                </a:schemeClr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Patient(</a:t>
            </a:r>
            <a:r>
              <a:rPr lang="zh-CN" altLang="en-US" sz="2800" b="1" dirty="0">
                <a:latin typeface="Comic Sans MS" panose="030F0702030302020204" pitchFamily="66" charset="0"/>
                <a:cs typeface="Comic Sans MS" panose="030F0702030302020204" pitchFamily="66" charset="0"/>
              </a:rPr>
              <a:t>病人</a:t>
            </a:r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):  This is  XXX.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Assistant</a:t>
            </a:r>
            <a:r>
              <a:rPr lang="zh-CN" altLang="en-US" sz="2800" b="1" dirty="0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：</a:t>
            </a: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What’s wrong with you?</a:t>
            </a:r>
            <a:endParaRPr lang="en-US" altLang="zh-CN" sz="2800" b="1">
              <a:solidFill>
                <a:srgbClr val="C0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Patient : I have a …</a:t>
            </a:r>
            <a:endParaRPr lang="en-US" altLang="zh-CN" sz="2800" b="1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         What  shou</a:t>
            </a:r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ld I do?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Assistant: You should…</a:t>
            </a:r>
            <a:endParaRPr lang="en-US" altLang="zh-CN" sz="2800" b="1">
              <a:solidFill>
                <a:srgbClr val="C0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           You shouldn’t…</a:t>
            </a:r>
            <a:endParaRPr lang="en-US" altLang="zh-CN" sz="2800" b="1">
              <a:solidFill>
                <a:srgbClr val="C0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Patient: Thank you.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Assistant:</a:t>
            </a: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Not at all.</a:t>
            </a:r>
            <a:endParaRPr lang="en-US" altLang="zh-CN" sz="2800" b="1">
              <a:solidFill>
                <a:srgbClr val="C0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9879" name="文本框 79878"/>
          <p:cNvSpPr txBox="1"/>
          <p:nvPr/>
        </p:nvSpPr>
        <p:spPr>
          <a:xfrm>
            <a:off x="8284845" y="0"/>
            <a:ext cx="3758565" cy="2676525"/>
          </a:xfrm>
          <a:prstGeom prst="rect">
            <a:avLst/>
          </a:prstGeom>
          <a:solidFill>
            <a:srgbClr val="ACEF80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               </a:t>
            </a:r>
            <a:r>
              <a:rPr lang="en-US" altLang="zh-CN" sz="24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Headache</a:t>
            </a:r>
            <a:endParaRPr lang="en-US" altLang="zh-CN" sz="2400">
              <a:solidFill>
                <a:schemeClr val="hlink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have more sleep 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rub (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按摩</a:t>
            </a:r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)your head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listen to light music</a:t>
            </a:r>
            <a:r>
              <a:rPr lang="zh-CN" altLang="en-US" sz="2400" dirty="0">
                <a:latin typeface="Comic Sans MS" panose="030F0702030302020204" pitchFamily="66" charset="0"/>
                <a:cs typeface="Comic Sans MS" panose="030F0702030302020204" pitchFamily="66" charset="0"/>
              </a:rPr>
              <a:t>（听轻松的音乐）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shouldn’t work too late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400">
                <a:latin typeface="Comic Sans MS" panose="030F0702030302020204" pitchFamily="66" charset="0"/>
                <a:cs typeface="Comic Sans MS" panose="030F0702030302020204" pitchFamily="66" charset="0"/>
              </a:rPr>
              <a:t>…</a:t>
            </a:r>
            <a:endParaRPr lang="en-US" altLang="zh-CN" sz="24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9880" name="文本框 79879"/>
          <p:cNvSpPr txBox="1"/>
          <p:nvPr/>
        </p:nvSpPr>
        <p:spPr>
          <a:xfrm>
            <a:off x="8284845" y="2314575"/>
            <a:ext cx="3758565" cy="2676525"/>
          </a:xfrm>
          <a:prstGeom prst="rect">
            <a:avLst/>
          </a:prstGeom>
          <a:solidFill>
            <a:srgbClr val="DDAD93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              </a:t>
            </a:r>
            <a:r>
              <a:rPr lang="en-US" altLang="zh-CN" sz="28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Cold</a:t>
            </a:r>
            <a:endParaRPr lang="en-US" altLang="zh-CN" sz="2800">
              <a:solidFill>
                <a:schemeClr val="hlink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drink more water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rest in bed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wear more clothes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go to bed early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…</a:t>
            </a:r>
            <a:endParaRPr lang="en-US" altLang="zh-CN" sz="2800" b="1" i="1" dirty="0">
              <a:effectLst>
                <a:outerShdw blurRad="38100" dist="38100" dir="2700000">
                  <a:srgbClr val="FFFFFF"/>
                </a:outerShdw>
              </a:effectLst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9878" name="文本框 79877"/>
          <p:cNvSpPr txBox="1"/>
          <p:nvPr/>
        </p:nvSpPr>
        <p:spPr>
          <a:xfrm>
            <a:off x="4498975" y="4745355"/>
            <a:ext cx="3594100" cy="2245360"/>
          </a:xfrm>
          <a:prstGeom prst="rect">
            <a:avLst/>
          </a:prstGeom>
          <a:solidFill>
            <a:srgbClr val="9ABFD6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              </a:t>
            </a:r>
            <a:r>
              <a:rPr lang="en-US" altLang="zh-CN" sz="28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Cough </a:t>
            </a:r>
            <a:endParaRPr lang="en-US" altLang="zh-CN" sz="2800">
              <a:solidFill>
                <a:schemeClr val="hlink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drink more water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take more </a:t>
            </a:r>
            <a:r>
              <a:rPr lang="en-US" altLang="zh-CN" sz="2800" err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VC.</a:t>
            </a:r>
            <a:endParaRPr lang="en-US" altLang="zh-CN" sz="2800" err="1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 err="1">
                <a:latin typeface="Comic Sans MS" panose="030F0702030302020204" pitchFamily="66" charset="0"/>
                <a:cs typeface="Comic Sans MS" panose="030F0702030302020204" pitchFamily="66" charset="0"/>
              </a:rPr>
              <a:t>shouldn’t eat</a:t>
            </a:r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 hot(</a:t>
            </a:r>
            <a:r>
              <a:rPr lang="zh-CN" altLang="en-US" sz="2800" dirty="0">
                <a:latin typeface="Comic Sans MS" panose="030F0702030302020204" pitchFamily="66" charset="0"/>
                <a:cs typeface="Comic Sans MS" panose="030F0702030302020204" pitchFamily="66" charset="0"/>
              </a:rPr>
              <a:t>辣的</a:t>
            </a:r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) food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9877" name="文本框 79876"/>
          <p:cNvSpPr txBox="1"/>
          <p:nvPr/>
        </p:nvSpPr>
        <p:spPr>
          <a:xfrm>
            <a:off x="7979410" y="4745355"/>
            <a:ext cx="4064000" cy="2245360"/>
          </a:xfrm>
          <a:prstGeom prst="rect">
            <a:avLst/>
          </a:prstGeom>
          <a:solidFill>
            <a:srgbClr val="FEBB72"/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           </a:t>
            </a:r>
            <a:r>
              <a:rPr lang="en-US" altLang="zh-CN" sz="2800">
                <a:solidFill>
                  <a:schemeClr val="hlink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Toothache </a:t>
            </a:r>
            <a:endParaRPr lang="en-US" altLang="zh-CN" sz="2800">
              <a:solidFill>
                <a:schemeClr val="hlink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brush teeth after dinner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go to see the dentist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  <a:cs typeface="Comic Sans MS" panose="030F0702030302020204" pitchFamily="66" charset="0"/>
              </a:rPr>
              <a:t>shouldn’t eat cold food</a:t>
            </a:r>
            <a:endParaRPr lang="en-US" altLang="zh-CN" sz="28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47955" y="140653"/>
            <a:ext cx="2878138" cy="6461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rPr>
              <a:t>Make a call</a:t>
            </a:r>
            <a:endParaRPr lang="en-US" altLang="zh-CN" sz="4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6631940" y="140970"/>
          <a:ext cx="1559560" cy="117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828800" imgH="1600200" progId="Paint.Picture">
                  <p:embed/>
                </p:oleObj>
              </mc:Choice>
              <mc:Fallback>
                <p:oleObj name="" r:id="rId1" imgW="1828800" imgH="160020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31940" y="140970"/>
                        <a:ext cx="1559560" cy="117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1645" y="329565"/>
            <a:ext cx="421830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400" dirty="0">
                <a:solidFill>
                  <a:srgbClr val="002060"/>
                </a:solidFill>
                <a:sym typeface="+mn-ea"/>
              </a:rPr>
              <a:t>Guess(</a:t>
            </a:r>
            <a:r>
              <a:rPr lang="zh-CN" altLang="en-US" sz="4400" dirty="0">
                <a:solidFill>
                  <a:srgbClr val="002060"/>
                </a:solidFill>
                <a:sym typeface="+mn-ea"/>
              </a:rPr>
              <a:t>猜一猜）</a:t>
            </a:r>
            <a:endParaRPr lang="zh-CN" altLang="en-US" sz="4400" dirty="0">
              <a:solidFill>
                <a:srgbClr val="00206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9840" y="2416175"/>
            <a:ext cx="523557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36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There is a place,(</a:t>
            </a:r>
            <a:r>
              <a:rPr lang="zh-CN" altLang="en-US" sz="36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地方）</a:t>
            </a:r>
            <a:endParaRPr lang="en-US" altLang="zh-CN" sz="36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36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When you are ill, </a:t>
            </a:r>
            <a:endParaRPr lang="en-US" altLang="zh-CN" sz="36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36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You will go there.</a:t>
            </a:r>
            <a:endParaRPr lang="en-US" altLang="zh-CN" sz="36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endParaRPr lang="en-US" altLang="zh-CN" sz="36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36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     Where is it?</a:t>
            </a:r>
            <a:endParaRPr lang="zh-CN" altLang="en-US" sz="36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14820" y="1281430"/>
            <a:ext cx="4000500" cy="4553585"/>
            <a:chOff x="10732" y="2018"/>
            <a:chExt cx="6300" cy="7171"/>
          </a:xfrm>
        </p:grpSpPr>
        <p:pic>
          <p:nvPicPr>
            <p:cNvPr id="7" name="Picture 5" descr="2241191_121743183165_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32" y="3805"/>
              <a:ext cx="6300" cy="53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2088" y="2018"/>
              <a:ext cx="3217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latin typeface="Comic Sans MS" panose="030F0702030302020204" pitchFamily="66" charset="0"/>
                  <a:cs typeface="Comic Sans MS" panose="030F0702030302020204" pitchFamily="66" charset="0"/>
                </a:rPr>
                <a:t>hospital</a:t>
              </a:r>
              <a:endPara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2875" y="1038860"/>
          <a:ext cx="6953250" cy="5623560"/>
        </p:xfrm>
        <a:graphic>
          <a:graphicData uri="http://schemas.openxmlformats.org/drawingml/2006/table">
            <a:tbl>
              <a:tblPr/>
              <a:tblGrid>
                <a:gridCol w="2059305"/>
                <a:gridCol w="4893945"/>
              </a:tblGrid>
              <a:tr h="694690">
                <a:tc gridSpan="2"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Medical Record(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病历卡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94690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Name: 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_________________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97940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Disease(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疾病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_________________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01190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Suggestions</a:t>
                      </a:r>
                      <a:endParaRPr lang="en-US" altLang="zh-CN" sz="2400" b="1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(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建议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)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should _____________</a:t>
                      </a:r>
                      <a:endParaRPr lang="en-US" altLang="zh-CN" sz="2400" b="1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9900CC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shouldn’t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____________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sym typeface="+mn-ea"/>
                        </a:rPr>
                        <a:t> 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sym typeface="+mn-ea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35050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pSp>
        <p:nvGrpSpPr>
          <p:cNvPr id="79882" name="组合 79881"/>
          <p:cNvGrpSpPr/>
          <p:nvPr/>
        </p:nvGrpSpPr>
        <p:grpSpPr>
          <a:xfrm>
            <a:off x="3495675" y="1988503"/>
            <a:ext cx="7200900" cy="2879725"/>
            <a:chOff x="884" y="1434"/>
            <a:chExt cx="4536" cy="1814"/>
          </a:xfrm>
        </p:grpSpPr>
        <p:sp>
          <p:nvSpPr>
            <p:cNvPr id="79883" name="矩形 79882"/>
            <p:cNvSpPr/>
            <p:nvPr/>
          </p:nvSpPr>
          <p:spPr>
            <a:xfrm>
              <a:off x="884" y="1434"/>
              <a:ext cx="4399" cy="1814"/>
            </a:xfrm>
            <a:prstGeom prst="rect">
              <a:avLst/>
            </a:prstGeom>
            <a:solidFill>
              <a:srgbClr val="00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9884" name="文本框 79883"/>
            <p:cNvSpPr txBox="1"/>
            <p:nvPr/>
          </p:nvSpPr>
          <p:spPr>
            <a:xfrm>
              <a:off x="975" y="1752"/>
              <a:ext cx="4445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3600">
                  <a:latin typeface="Arial" panose="020B0604020202020204" pitchFamily="34" charset="0"/>
                </a:rPr>
                <a:t>XXX has a …</a:t>
              </a:r>
              <a:endParaRPr lang="en-US" altLang="zh-CN" sz="360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3600">
                  <a:latin typeface="Arial" panose="020B0604020202020204" pitchFamily="34" charset="0"/>
                </a:rPr>
                <a:t>He /She should…</a:t>
              </a:r>
              <a:endParaRPr lang="en-US" altLang="zh-CN" sz="3600">
                <a:latin typeface="Arial" panose="020B0604020202020204" pitchFamily="34" charset="0"/>
              </a:endParaRPr>
            </a:p>
            <a:p>
              <a:pPr algn="ctr"/>
              <a:r>
                <a:rPr lang="en-US" altLang="zh-CN" sz="3600">
                  <a:latin typeface="Arial" panose="020B0604020202020204" pitchFamily="34" charset="0"/>
                </a:rPr>
                <a:t>He /She shouldn’t…</a:t>
              </a:r>
              <a:endParaRPr lang="zh-CN" altLang="en-US" sz="3600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495300" y="125413"/>
            <a:ext cx="2878138" cy="6461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rPr>
              <a:t>Record</a:t>
            </a:r>
            <a:endParaRPr lang="en-US" altLang="zh-CN" sz="4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9" name="AutoShape 2"/>
          <p:cNvSpPr/>
          <p:nvPr/>
        </p:nvSpPr>
        <p:spPr>
          <a:xfrm>
            <a:off x="1774825" y="260350"/>
            <a:ext cx="8642350" cy="6337300"/>
          </a:xfrm>
          <a:prstGeom prst="roundRect">
            <a:avLst>
              <a:gd name="adj" fmla="val 10468"/>
            </a:avLst>
          </a:prstGeom>
          <a:solidFill>
            <a:srgbClr val="FFFFCC"/>
          </a:solidFill>
          <a:ln w="57150" cap="flat" cmpd="sng">
            <a:solidFill>
              <a:srgbClr val="99FF33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rgbClr val="000000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62466" name="标题 62465"/>
          <p:cNvSpPr>
            <a:spLocks noGrp="1"/>
          </p:cNvSpPr>
          <p:nvPr>
            <p:ph type="ctrTitle"/>
          </p:nvPr>
        </p:nvSpPr>
        <p:spPr>
          <a:xfrm>
            <a:off x="2424113" y="836613"/>
            <a:ext cx="8064500" cy="735012"/>
          </a:xfrm>
        </p:spPr>
        <p:txBody>
          <a:bodyPr anchor="ctr" anchorCtr="0">
            <a:normAutofit fontScale="90000"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4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Dealing with common</a:t>
            </a:r>
            <a:br>
              <a:rPr lang="en-US" altLang="zh-CN" sz="4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32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处理常见问题</a:t>
            </a:r>
            <a:endParaRPr lang="zh-CN" altLang="en-US" sz="3200" b="1" kern="1200" baseline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2468" name="图片 62467" descr="53010Ml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4430" y="1700530"/>
            <a:ext cx="4693285" cy="3481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0" name="图片 62469" descr="docto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325" y="0"/>
            <a:ext cx="2697163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图片 62470" descr="GE2316003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4652963"/>
            <a:ext cx="2190750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2" name="图片 62471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25" y="3690303"/>
            <a:ext cx="2370138" cy="2484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3" name="图片 62472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125" y="3573463"/>
            <a:ext cx="2212975" cy="271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584065" y="1988820"/>
            <a:ext cx="38563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First aid kit</a:t>
            </a:r>
            <a:endParaRPr lang="en-US" altLang="zh-CN" sz="4800" b="1">
              <a:solidFill>
                <a:srgbClr val="C0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zh-CN" altLang="en-US" sz="4800" b="1">
                <a:solidFill>
                  <a:srgbClr val="C0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急救包</a:t>
            </a:r>
            <a:endParaRPr lang="zh-CN" altLang="en-US" sz="4800" b="1">
              <a:solidFill>
                <a:srgbClr val="C0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rd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图片 4" descr="图片包含 文字&#10;&#10;已生成高可信度的说明"/>
          <p:cNvPicPr>
            <a:picLocks noChangeAspect="1"/>
          </p:cNvPicPr>
          <p:nvPr/>
        </p:nvPicPr>
        <p:blipFill>
          <a:blip r:embed="rId1"/>
          <a:srcRect l="14854" r="20258" b="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5" name="文本框 28"/>
          <p:cNvSpPr txBox="1"/>
          <p:nvPr/>
        </p:nvSpPr>
        <p:spPr>
          <a:xfrm>
            <a:off x="1200150" y="762000"/>
            <a:ext cx="10752138" cy="7794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/>
            <a:r>
              <a:rPr lang="en-US" altLang="zh-CN" sz="4300">
                <a:solidFill>
                  <a:srgbClr val="0033CC"/>
                </a:solidFill>
                <a:latin typeface="Cooper Black" panose="0208090404030B020404"/>
              </a:rPr>
              <a:t>How to stay away from the illness</a:t>
            </a:r>
            <a:r>
              <a:rPr lang="zh-CN" altLang="en-US" sz="4300" dirty="0">
                <a:solidFill>
                  <a:srgbClr val="0033CC"/>
                </a:solidFill>
                <a:latin typeface="Cooper Black" panose="0208090404030B020404"/>
              </a:rPr>
              <a:t> </a:t>
            </a:r>
            <a:r>
              <a:rPr lang="en-US" altLang="zh-CN" sz="4300">
                <a:solidFill>
                  <a:srgbClr val="0033CC"/>
                </a:solidFill>
                <a:latin typeface="Cooper Black" panose="0208090404030B020404"/>
              </a:rPr>
              <a:t>?</a:t>
            </a:r>
            <a:endParaRPr lang="zh-CN" altLang="en-US" sz="4300" dirty="0">
              <a:solidFill>
                <a:srgbClr val="0033CC"/>
              </a:solidFill>
              <a:latin typeface="Cooper Black" panose="0208090404030B020404"/>
            </a:endParaRPr>
          </a:p>
        </p:txBody>
      </p:sp>
      <p:pic>
        <p:nvPicPr>
          <p:cNvPr id="100357" name="内容占位符 7" descr="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5563" cy="887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8" name="Text Box 4"/>
          <p:cNvSpPr txBox="1"/>
          <p:nvPr/>
        </p:nvSpPr>
        <p:spPr>
          <a:xfrm>
            <a:off x="381000" y="128588"/>
            <a:ext cx="3795713" cy="7810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/>
            <a:r>
              <a:rPr lang="en-US" altLang="zh-CN" sz="4300" b="1">
                <a:solidFill>
                  <a:srgbClr val="00B0F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34" charset="0"/>
              </a:rPr>
              <a:t>Super brain</a:t>
            </a:r>
            <a:endParaRPr lang="zh-CN" altLang="en-US" sz="4300" b="1" dirty="0">
              <a:solidFill>
                <a:srgbClr val="00B0F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3802" name="Picture 10" descr="C:\Users\FishlLing\Desktop\2019.4 拍课\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41780"/>
            <a:ext cx="8820150" cy="5001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0" descr="C:\Users\FishlLing\Desktop\2019.4 拍课\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" y="1817370"/>
            <a:ext cx="309626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1" descr="C:\Users\FishlLing\Desktop\2019.4 拍课\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280" y="1553210"/>
            <a:ext cx="3822065" cy="2472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C:\Users\FishlLing\Desktop\2019.4 拍课\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1651000"/>
            <a:ext cx="10050780" cy="4777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C:\Users\FishlLing\Desktop\2019.4 拍课\2.jpg"/>
          <p:cNvPicPr>
            <a:picLocks noChangeAspect="1"/>
          </p:cNvPicPr>
          <p:nvPr/>
        </p:nvPicPr>
        <p:blipFill>
          <a:blip r:embed="rId5"/>
          <a:srcRect b="2438"/>
          <a:stretch>
            <a:fillRect/>
          </a:stretch>
        </p:blipFill>
        <p:spPr>
          <a:xfrm>
            <a:off x="2715260" y="2656840"/>
            <a:ext cx="6741795" cy="3677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6" name="TextBox 8"/>
          <p:cNvSpPr txBox="1"/>
          <p:nvPr/>
        </p:nvSpPr>
        <p:spPr>
          <a:xfrm>
            <a:off x="908368" y="5665788"/>
            <a:ext cx="10755312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/>
            <a:r>
              <a:rPr lang="en-US" altLang="zh-CN" sz="6400" b="1">
                <a:solidFill>
                  <a:srgbClr val="FF0000"/>
                </a:solidFill>
                <a:latin typeface="Calibri" panose="020F0502020204030204" charset="0"/>
              </a:rPr>
              <a:t>Good habits keep you healthy! </a:t>
            </a:r>
            <a:endParaRPr lang="en-US" altLang="zh-CN" sz="3700" b="1">
              <a:solidFill>
                <a:schemeClr val="tx2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流程图: 可选过程 28673"/>
          <p:cNvSpPr/>
          <p:nvPr/>
        </p:nvSpPr>
        <p:spPr>
          <a:xfrm>
            <a:off x="1847850" y="520700"/>
            <a:ext cx="8640763" cy="6337300"/>
          </a:xfrm>
          <a:prstGeom prst="flowChartAlternateProcess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文本框 28674"/>
          <p:cNvSpPr txBox="1"/>
          <p:nvPr/>
        </p:nvSpPr>
        <p:spPr>
          <a:xfrm>
            <a:off x="1790700" y="3382963"/>
            <a:ext cx="7957185" cy="14452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Comic Sans MS" panose="030F0702030302020204" pitchFamily="66" charset="0"/>
              </a:rPr>
              <a:t>2.</a:t>
            </a:r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根据提示，写一写你患</a:t>
            </a:r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病时的症状和医生</a:t>
            </a:r>
            <a:endParaRPr lang="zh-CN" altLang="en-US" sz="3200" b="1" dirty="0">
              <a:latin typeface="Comic Sans MS" panose="030F0702030302020204" pitchFamily="66" charset="0"/>
              <a:ea typeface="楷体_GB2312" pitchFamily="49" charset="-122"/>
            </a:endParaRPr>
          </a:p>
          <a:p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的建议，不少于五句话。</a:t>
            </a:r>
            <a:endParaRPr lang="en-US" altLang="zh-CN" sz="2400" b="1">
              <a:latin typeface="Comic Sans MS" panose="030F0702030302020204" pitchFamily="66" charset="0"/>
            </a:endParaRPr>
          </a:p>
          <a:p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1806575" y="1704975"/>
            <a:ext cx="8373745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1</a:t>
            </a:r>
            <a:r>
              <a:rPr lang="en-US" altLang="zh-CN" sz="3200" b="1">
                <a:latin typeface="Comic Sans MS" panose="030F0702030302020204" pitchFamily="66" charset="0"/>
                <a:ea typeface="楷体_GB2312" pitchFamily="49" charset="-122"/>
              </a:rPr>
              <a:t>.</a:t>
            </a:r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把</a:t>
            </a:r>
            <a:r>
              <a:rPr lang="en-US" altLang="zh-CN" sz="3200" b="1">
                <a:latin typeface="Comic Sans MS" panose="030F0702030302020204" pitchFamily="66" charset="0"/>
                <a:ea typeface="楷体_GB2312" pitchFamily="49" charset="-122"/>
              </a:rPr>
              <a:t>Grammar Time</a:t>
            </a:r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的句子读熟，平时做一个</a:t>
            </a:r>
            <a:endParaRPr lang="zh-CN" altLang="en-US" sz="3200" b="1" dirty="0">
              <a:latin typeface="Comic Sans MS" panose="030F0702030302020204" pitchFamily="66" charset="0"/>
              <a:ea typeface="楷体_GB2312" pitchFamily="49" charset="-122"/>
            </a:endParaRPr>
          </a:p>
          <a:p>
            <a:r>
              <a:rPr lang="zh-CN" altLang="en-US" sz="3200" b="1" dirty="0">
                <a:latin typeface="Comic Sans MS" panose="030F0702030302020204" pitchFamily="66" charset="0"/>
                <a:ea typeface="楷体_GB2312" pitchFamily="49" charset="-122"/>
              </a:rPr>
              <a:t>有心人，尝试找到更多的介词和宾格来组词。</a:t>
            </a:r>
            <a:endParaRPr lang="zh-CN" alt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28677" name="流程图: 终止 28676"/>
          <p:cNvSpPr/>
          <p:nvPr/>
        </p:nvSpPr>
        <p:spPr>
          <a:xfrm>
            <a:off x="2209800" y="477838"/>
            <a:ext cx="2806700" cy="720725"/>
          </a:xfrm>
          <a:prstGeom prst="flowChartTerminator">
            <a:avLst/>
          </a:prstGeom>
          <a:solidFill>
            <a:srgbClr val="CCFFCC"/>
          </a:solidFill>
          <a:ln w="5715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 anchorCtr="0"/>
          <a:p>
            <a:pPr algn="ctr"/>
            <a:r>
              <a:rPr lang="zh-CN" altLang="en-US" sz="4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Homework</a:t>
            </a:r>
            <a:endParaRPr lang="zh-CN" altLang="en-US" sz="40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7" name="文本框 77826"/>
          <p:cNvSpPr txBox="1"/>
          <p:nvPr/>
        </p:nvSpPr>
        <p:spPr>
          <a:xfrm>
            <a:off x="3000375" y="1773238"/>
            <a:ext cx="6551613" cy="316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I have___________.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I feel________________________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I should_____________________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____________________________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I should not__________________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buFontTx/>
            </a:pPr>
            <a:r>
              <a:rPr lang="en-US" altLang="zh-CN" sz="2800" b="1">
                <a:latin typeface="Arial" panose="020B0604020202020204" pitchFamily="34" charset="0"/>
              </a:rPr>
              <a:t>____________________________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buFontTx/>
            </a:pP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77831" name="流程图: 终止 77830"/>
          <p:cNvSpPr/>
          <p:nvPr/>
        </p:nvSpPr>
        <p:spPr>
          <a:xfrm>
            <a:off x="1703388" y="188913"/>
            <a:ext cx="8496300" cy="935037"/>
          </a:xfrm>
          <a:prstGeom prst="flowChartTerminator">
            <a:avLst/>
          </a:prstGeom>
          <a:solidFill>
            <a:srgbClr val="CCFFCC"/>
          </a:solidFill>
          <a:ln w="57150" cap="rnd" cmpd="sng">
            <a:solidFill>
              <a:srgbClr val="FFFF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 anchorCtr="0"/>
          <a:p>
            <a:pPr algn="ctr"/>
            <a:r>
              <a:rPr lang="en-US" altLang="zh-CN" sz="5400" b="1">
                <a:solidFill>
                  <a:srgbClr val="FF33CC"/>
                </a:solidFill>
                <a:latin typeface="Comic Sans MS" panose="030F0702030302020204" pitchFamily="66" charset="0"/>
              </a:rPr>
              <a:t>Think and write</a:t>
            </a:r>
            <a:endParaRPr lang="zh-CN" altLang="en-US" sz="54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70280" y="1831340"/>
            <a:ext cx="518350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40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When you are ill,                </a:t>
            </a:r>
            <a:endParaRPr lang="en-US" altLang="zh-CN" sz="4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40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you will go and see</a:t>
            </a:r>
            <a:endParaRPr lang="en-US" altLang="zh-CN" sz="4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40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him, he helps sick</a:t>
            </a:r>
            <a:endParaRPr lang="en-US" altLang="zh-CN" sz="4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40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people.</a:t>
            </a:r>
            <a:endParaRPr lang="en-US" altLang="zh-CN" sz="4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endParaRPr lang="en-US" altLang="zh-CN" sz="4000" dirty="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en-US" altLang="zh-CN" sz="4000" dirty="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Who is he?</a:t>
            </a:r>
            <a:endParaRPr lang="zh-CN" altLang="en-US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1645" y="329565"/>
            <a:ext cx="421830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400" dirty="0">
                <a:solidFill>
                  <a:srgbClr val="002060"/>
                </a:solidFill>
                <a:sym typeface="+mn-ea"/>
              </a:rPr>
              <a:t>Guess(</a:t>
            </a:r>
            <a:r>
              <a:rPr lang="zh-CN" altLang="en-US" sz="4400" dirty="0">
                <a:solidFill>
                  <a:srgbClr val="002060"/>
                </a:solidFill>
                <a:sym typeface="+mn-ea"/>
              </a:rPr>
              <a:t>猜一猜）</a:t>
            </a:r>
            <a:endParaRPr lang="zh-CN" altLang="en-US" sz="4400" dirty="0">
              <a:solidFill>
                <a:srgbClr val="002060"/>
              </a:solidFill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79540" y="1124585"/>
            <a:ext cx="3714750" cy="5226685"/>
            <a:chOff x="9853" y="1771"/>
            <a:chExt cx="5850" cy="8231"/>
          </a:xfrm>
        </p:grpSpPr>
        <p:pic>
          <p:nvPicPr>
            <p:cNvPr id="64514" name="Picture 2" descr="C:\Users\Administrator\Desktop\71143f92ec19259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853" y="3140"/>
              <a:ext cx="5850" cy="68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11392" y="1771"/>
              <a:ext cx="2772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>
                  <a:latin typeface="Comic Sans MS" panose="030F0702030302020204" pitchFamily="66" charset="0"/>
                  <a:cs typeface="Comic Sans MS" panose="030F0702030302020204" pitchFamily="66" charset="0"/>
                </a:rPr>
                <a:t>doctor</a:t>
              </a:r>
              <a:endPara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154305" y="63500"/>
            <a:ext cx="11882755" cy="673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8132" name="Picture 4" descr="untitled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3040" y="3243898"/>
            <a:ext cx="1524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495300" y="125413"/>
            <a:ext cx="2878138" cy="6461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2800" i="1">
                <a:latin typeface="Bodoni MT Black" panose="02010600030101010101"/>
              </a:rPr>
              <a:t>Let’s review</a:t>
            </a:r>
            <a:endParaRPr lang="zh-CN" altLang="en-US" sz="2800" i="1" dirty="0">
              <a:latin typeface="Bodoni MT Black" panose="02010600030101010101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2855" y="408305"/>
            <a:ext cx="72110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What's wrong with </a:t>
            </a:r>
            <a:r>
              <a:rPr lang="en-US" altLang="zh-CN" sz="4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them</a:t>
            </a:r>
            <a:r>
              <a:rPr lang="en-US" altLang="zh-CN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?</a:t>
            </a:r>
            <a:endParaRPr lang="en-US" altLang="zh-CN" sz="4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13" name="图片 12" descr="menzh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70" y="1459865"/>
            <a:ext cx="8126730" cy="567436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154305" y="63500"/>
            <a:ext cx="11882755" cy="673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8131" name="Picture 3" descr="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7923" y="3045143"/>
            <a:ext cx="2844800" cy="177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untitle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3040" y="3243898"/>
            <a:ext cx="15240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1876743" y="1969135"/>
            <a:ext cx="1312862" cy="1111250"/>
            <a:chOff x="2304" y="624"/>
            <a:chExt cx="1152" cy="1152"/>
          </a:xfrm>
        </p:grpSpPr>
        <p:sp>
          <p:nvSpPr>
            <p:cNvPr id="66566" name="Oval 6"/>
            <p:cNvSpPr/>
            <p:nvPr/>
          </p:nvSpPr>
          <p:spPr>
            <a:xfrm>
              <a:off x="2304" y="624"/>
              <a:ext cx="1152" cy="1152"/>
            </a:xfrm>
            <a:prstGeom prst="ellipse">
              <a:avLst/>
            </a:prstGeom>
            <a:solidFill>
              <a:srgbClr val="993366">
                <a:alpha val="52156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67" name="Picture 16" descr="MCj0359069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8" y="768"/>
              <a:ext cx="862" cy="8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8"/>
          <p:cNvGrpSpPr/>
          <p:nvPr/>
        </p:nvGrpSpPr>
        <p:grpSpPr>
          <a:xfrm>
            <a:off x="4059238" y="1367790"/>
            <a:ext cx="1374775" cy="1179513"/>
            <a:chOff x="2544" y="432"/>
            <a:chExt cx="816" cy="960"/>
          </a:xfrm>
        </p:grpSpPr>
        <p:sp>
          <p:nvSpPr>
            <p:cNvPr id="66569" name="Oval 9"/>
            <p:cNvSpPr/>
            <p:nvPr/>
          </p:nvSpPr>
          <p:spPr>
            <a:xfrm>
              <a:off x="2544" y="432"/>
              <a:ext cx="816" cy="960"/>
            </a:xfrm>
            <a:prstGeom prst="ellipse">
              <a:avLst/>
            </a:prstGeom>
            <a:solidFill>
              <a:srgbClr val="0000FF">
                <a:alpha val="52156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70" name="Picture 19" descr="P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6" y="552"/>
              <a:ext cx="634" cy="75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1"/>
          <p:cNvGrpSpPr/>
          <p:nvPr/>
        </p:nvGrpSpPr>
        <p:grpSpPr>
          <a:xfrm>
            <a:off x="9220200" y="4196080"/>
            <a:ext cx="1344613" cy="1235075"/>
            <a:chOff x="4416" y="2064"/>
            <a:chExt cx="816" cy="960"/>
          </a:xfrm>
        </p:grpSpPr>
        <p:sp>
          <p:nvSpPr>
            <p:cNvPr id="66572" name="Oval 12"/>
            <p:cNvSpPr/>
            <p:nvPr/>
          </p:nvSpPr>
          <p:spPr>
            <a:xfrm>
              <a:off x="4416" y="2064"/>
              <a:ext cx="816" cy="960"/>
            </a:xfrm>
            <a:prstGeom prst="ellipse">
              <a:avLst/>
            </a:prstGeom>
            <a:solidFill>
              <a:srgbClr val="FF0000">
                <a:alpha val="61960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73" name="Picture 17" descr="P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4" y="2160"/>
              <a:ext cx="768" cy="71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Group 14"/>
          <p:cNvGrpSpPr/>
          <p:nvPr/>
        </p:nvGrpSpPr>
        <p:grpSpPr>
          <a:xfrm>
            <a:off x="8592185" y="1971040"/>
            <a:ext cx="1625600" cy="1371600"/>
            <a:chOff x="4656" y="192"/>
            <a:chExt cx="816" cy="960"/>
          </a:xfrm>
        </p:grpSpPr>
        <p:sp>
          <p:nvSpPr>
            <p:cNvPr id="66575" name="Oval 15"/>
            <p:cNvSpPr/>
            <p:nvPr/>
          </p:nvSpPr>
          <p:spPr>
            <a:xfrm>
              <a:off x="4656" y="192"/>
              <a:ext cx="816" cy="960"/>
            </a:xfrm>
            <a:prstGeom prst="ellipse">
              <a:avLst/>
            </a:prstGeom>
            <a:solidFill>
              <a:srgbClr val="FF6600">
                <a:alpha val="52156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76" name="Picture 22" descr="t0102e209abc20ce0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56" y="288"/>
              <a:ext cx="768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Group 17"/>
          <p:cNvGrpSpPr/>
          <p:nvPr/>
        </p:nvGrpSpPr>
        <p:grpSpPr>
          <a:xfrm>
            <a:off x="6474460" y="1515110"/>
            <a:ext cx="1447800" cy="1257300"/>
            <a:chOff x="5088" y="1392"/>
            <a:chExt cx="816" cy="960"/>
          </a:xfrm>
        </p:grpSpPr>
        <p:sp>
          <p:nvSpPr>
            <p:cNvPr id="66578" name="Oval 18"/>
            <p:cNvSpPr/>
            <p:nvPr/>
          </p:nvSpPr>
          <p:spPr>
            <a:xfrm>
              <a:off x="5088" y="1392"/>
              <a:ext cx="816" cy="960"/>
            </a:xfrm>
            <a:prstGeom prst="ellipse">
              <a:avLst/>
            </a:prstGeom>
            <a:solidFill>
              <a:srgbClr val="808080">
                <a:alpha val="52156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79" name="Picture 15" descr="MCj02321370000[1]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6" y="1488"/>
              <a:ext cx="759" cy="81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20"/>
          <p:cNvGrpSpPr/>
          <p:nvPr/>
        </p:nvGrpSpPr>
        <p:grpSpPr>
          <a:xfrm>
            <a:off x="7172643" y="4779645"/>
            <a:ext cx="1298575" cy="1225550"/>
            <a:chOff x="4656" y="480"/>
            <a:chExt cx="816" cy="960"/>
          </a:xfrm>
        </p:grpSpPr>
        <p:sp>
          <p:nvSpPr>
            <p:cNvPr id="66581" name="Oval 21"/>
            <p:cNvSpPr/>
            <p:nvPr/>
          </p:nvSpPr>
          <p:spPr>
            <a:xfrm>
              <a:off x="4656" y="480"/>
              <a:ext cx="816" cy="960"/>
            </a:xfrm>
            <a:prstGeom prst="ellipse">
              <a:avLst/>
            </a:prstGeom>
            <a:solidFill>
              <a:srgbClr val="00FF00">
                <a:alpha val="45882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82" name="Picture 22" descr="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12000"/>
            </a:blip>
            <a:stretch>
              <a:fillRect/>
            </a:stretch>
          </p:blipFill>
          <p:spPr>
            <a:xfrm>
              <a:off x="4752" y="528"/>
              <a:ext cx="684" cy="91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Group 23"/>
          <p:cNvGrpSpPr/>
          <p:nvPr/>
        </p:nvGrpSpPr>
        <p:grpSpPr>
          <a:xfrm>
            <a:off x="2040573" y="4089083"/>
            <a:ext cx="1355725" cy="1068387"/>
            <a:chOff x="3504" y="384"/>
            <a:chExt cx="816" cy="960"/>
          </a:xfrm>
        </p:grpSpPr>
        <p:sp>
          <p:nvSpPr>
            <p:cNvPr id="66584" name="Oval 24"/>
            <p:cNvSpPr/>
            <p:nvPr/>
          </p:nvSpPr>
          <p:spPr>
            <a:xfrm>
              <a:off x="3504" y="384"/>
              <a:ext cx="816" cy="960"/>
            </a:xfrm>
            <a:prstGeom prst="ellipse">
              <a:avLst/>
            </a:prstGeom>
            <a:solidFill>
              <a:srgbClr val="FFFF00">
                <a:alpha val="52156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85" name="Picture 25" descr="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12000"/>
            </a:blip>
            <a:srcRect r="-1888" b="12000"/>
            <a:stretch>
              <a:fillRect/>
            </a:stretch>
          </p:blipFill>
          <p:spPr>
            <a:xfrm>
              <a:off x="3600" y="480"/>
              <a:ext cx="589" cy="72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Group 26"/>
          <p:cNvGrpSpPr/>
          <p:nvPr/>
        </p:nvGrpSpPr>
        <p:grpSpPr>
          <a:xfrm>
            <a:off x="4233863" y="4815205"/>
            <a:ext cx="1257300" cy="1189038"/>
            <a:chOff x="3648" y="1920"/>
            <a:chExt cx="816" cy="960"/>
          </a:xfrm>
        </p:grpSpPr>
        <p:sp>
          <p:nvSpPr>
            <p:cNvPr id="66587" name="Oval 27"/>
            <p:cNvSpPr/>
            <p:nvPr/>
          </p:nvSpPr>
          <p:spPr>
            <a:xfrm>
              <a:off x="3648" y="1920"/>
              <a:ext cx="816" cy="960"/>
            </a:xfrm>
            <a:prstGeom prst="ellipse">
              <a:avLst/>
            </a:prstGeom>
            <a:solidFill>
              <a:srgbClr val="00CCFF">
                <a:alpha val="52156"/>
              </a:srgb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121917" tIns="60958" rIns="121917" bIns="60958" anchor="ctr"/>
            <a:p>
              <a:pPr defTabSz="1219200">
                <a:buFont typeface="Arial" panose="020B0604020202020204" pitchFamily="34" charset="0"/>
              </a:pPr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pic>
          <p:nvPicPr>
            <p:cNvPr id="66588" name="Picture 28" descr="thCACBMPYR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  <a:lum bright="-6000" contrast="12000"/>
            </a:blip>
            <a:stretch>
              <a:fillRect/>
            </a:stretch>
          </p:blipFill>
          <p:spPr>
            <a:xfrm>
              <a:off x="3792" y="2016"/>
              <a:ext cx="635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6592" name="Rectangle 33"/>
          <p:cNvSpPr/>
          <p:nvPr/>
        </p:nvSpPr>
        <p:spPr>
          <a:xfrm>
            <a:off x="1585913" y="3154680"/>
            <a:ext cx="2206625" cy="54768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</a:rPr>
              <a:t>headache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593" name="Rectangle 34"/>
          <p:cNvSpPr/>
          <p:nvPr/>
        </p:nvSpPr>
        <p:spPr>
          <a:xfrm>
            <a:off x="6559233" y="2696528"/>
            <a:ext cx="1633537" cy="54768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</a:rPr>
              <a:t>fever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594" name="Rectangle 35"/>
          <p:cNvSpPr/>
          <p:nvPr/>
        </p:nvSpPr>
        <p:spPr>
          <a:xfrm>
            <a:off x="8988425" y="3377248"/>
            <a:ext cx="1247775" cy="54768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</a:rPr>
              <a:t>cold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595" name="Rectangle 36"/>
          <p:cNvSpPr/>
          <p:nvPr/>
        </p:nvSpPr>
        <p:spPr>
          <a:xfrm>
            <a:off x="9299575" y="5456873"/>
            <a:ext cx="1439863" cy="54768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</a:rPr>
              <a:t>cough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596" name="Rectangle 37"/>
          <p:cNvSpPr/>
          <p:nvPr/>
        </p:nvSpPr>
        <p:spPr>
          <a:xfrm>
            <a:off x="6780213" y="6004560"/>
            <a:ext cx="2208212" cy="54768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en-US" sz="2800" b="1">
                <a:solidFill>
                  <a:srgbClr val="C00000"/>
                </a:solidFill>
                <a:latin typeface="Comic Sans MS" panose="030F0702030302020204" pitchFamily="66" charset="0"/>
              </a:rPr>
              <a:t>backache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597" name="Rectangle 38"/>
          <p:cNvSpPr/>
          <p:nvPr/>
        </p:nvSpPr>
        <p:spPr>
          <a:xfrm>
            <a:off x="4059555" y="6004878"/>
            <a:ext cx="2303463" cy="54768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</a:rPr>
              <a:t>earache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598" name="Rectangle 39"/>
          <p:cNvSpPr/>
          <p:nvPr/>
        </p:nvSpPr>
        <p:spPr>
          <a:xfrm>
            <a:off x="1346835" y="5149215"/>
            <a:ext cx="3362325" cy="54768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</a:rPr>
              <a:t>stomach ache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599" name="Rectangle 40"/>
          <p:cNvSpPr/>
          <p:nvPr/>
        </p:nvSpPr>
        <p:spPr>
          <a:xfrm>
            <a:off x="3661093" y="2497455"/>
            <a:ext cx="2208212" cy="54768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zh-CN" sz="2800" b="1">
                <a:solidFill>
                  <a:srgbClr val="C00000"/>
                </a:solidFill>
                <a:latin typeface="Comic Sans MS" panose="030F0702030302020204" pitchFamily="66" charset="0"/>
              </a:rPr>
              <a:t>toothache</a:t>
            </a:r>
            <a:endParaRPr lang="zh-CN" altLang="en-US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495300" y="125413"/>
            <a:ext cx="2878138" cy="6461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2800" i="1">
                <a:latin typeface="Bodoni MT Black" panose="02010600030101010101"/>
              </a:rPr>
              <a:t>Let’s talk</a:t>
            </a:r>
            <a:endParaRPr lang="zh-CN" altLang="en-US" sz="2800" i="1" dirty="0">
              <a:latin typeface="Bodoni MT Black" panose="02010600030101010101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29965" y="373380"/>
            <a:ext cx="870902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What's wrong with </a:t>
            </a:r>
            <a:r>
              <a:rPr lang="en-US" altLang="zh-CN" sz="4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him</a:t>
            </a:r>
            <a:r>
              <a:rPr lang="en-US" altLang="zh-CN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 / </a:t>
            </a:r>
            <a:r>
              <a:rPr lang="en-US" altLang="zh-CN" sz="44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her</a:t>
            </a:r>
            <a:r>
              <a:rPr lang="en-US" altLang="zh-CN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 ?</a:t>
            </a:r>
            <a:endParaRPr lang="en-US" altLang="zh-CN" sz="4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2" grpId="0"/>
      <p:bldP spid="66593" grpId="0"/>
      <p:bldP spid="66594" grpId="0"/>
      <p:bldP spid="66595" grpId="0"/>
      <p:bldP spid="66596" grpId="0"/>
      <p:bldP spid="66597" grpId="0"/>
      <p:bldP spid="66598" grpId="0"/>
      <p:bldP spid="665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790575" y="1859280"/>
          <a:ext cx="2592070" cy="275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076450" imgH="1885950" progId="Paint.Picture">
                  <p:embed/>
                </p:oleObj>
              </mc:Choice>
              <mc:Fallback>
                <p:oleObj name="" r:id="rId1" imgW="2076450" imgH="18859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0575" y="1859280"/>
                        <a:ext cx="2592070" cy="275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54355" y="1183640"/>
            <a:ext cx="27031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latin typeface="Comic Sans MS" panose="030F0702030302020204" pitchFamily="66" charset="0"/>
                <a:cs typeface="Comic Sans MS" panose="030F0702030302020204" pitchFamily="66" charset="0"/>
              </a:rPr>
              <a:t>Su Hai is ill.</a:t>
            </a:r>
            <a:endParaRPr lang="en-US" altLang="zh-CN" sz="36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4455" y="1152525"/>
            <a:ext cx="59016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What's wrong with her?</a:t>
            </a:r>
            <a:endParaRPr lang="en-US" altLang="zh-CN" sz="40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94455" y="1859280"/>
            <a:ext cx="78149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rPr>
              <a:t>She has a headache and a fever. 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94455" y="3075940"/>
            <a:ext cx="51187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What should she do? </a:t>
            </a:r>
            <a:endParaRPr lang="en-US" altLang="zh-CN" sz="40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0500" y="3782695"/>
            <a:ext cx="773176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rPr>
              <a:t>She should have a rest at home.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rPr>
              <a:t>She should take some medicine 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rPr>
              <a:t>and drink some warm warter. 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0" y="0"/>
            <a:ext cx="3130550" cy="70326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3200" i="1">
                <a:latin typeface="Bodoni MT Black" panose="02010600030101010101"/>
              </a:rPr>
              <a:t>Let’s review</a:t>
            </a:r>
            <a:endParaRPr lang="zh-CN" altLang="en-US" sz="3200" i="1" dirty="0">
              <a:latin typeface="Bodoni MT Black" panose="02010600030101010101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02970" y="1214120"/>
            <a:ext cx="24796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600">
                <a:latin typeface="Comic Sans MS" panose="030F0702030302020204" pitchFamily="66" charset="0"/>
                <a:cs typeface="Comic Sans MS" panose="030F0702030302020204" pitchFamily="66" charset="0"/>
              </a:rPr>
              <a:t>Suhai is ill.</a:t>
            </a:r>
            <a:endParaRPr lang="en-US" altLang="zh-CN" sz="36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aphicFrame>
        <p:nvGraphicFramePr>
          <p:cNvPr id="2" name="对象 1"/>
          <p:cNvGraphicFramePr/>
          <p:nvPr/>
        </p:nvGraphicFramePr>
        <p:xfrm>
          <a:off x="790575" y="1859280"/>
          <a:ext cx="2592070" cy="275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076450" imgH="1885950" progId="Paint.Picture">
                  <p:embed/>
                </p:oleObj>
              </mc:Choice>
              <mc:Fallback>
                <p:oleObj name="" r:id="rId1" imgW="2076450" imgH="188595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0575" y="1859280"/>
                        <a:ext cx="2592070" cy="275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0" y="0"/>
            <a:ext cx="3130550" cy="70326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3200" i="1">
                <a:latin typeface="Bodoni MT Black" panose="02010600030101010101"/>
              </a:rPr>
              <a:t>Let’s review</a:t>
            </a:r>
            <a:endParaRPr lang="zh-CN" altLang="en-US" sz="3200" i="1" dirty="0">
              <a:latin typeface="Bodoni MT Black" panose="02010600030101010101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95675" y="1859280"/>
            <a:ext cx="8269605" cy="25533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She has _________ and ______.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She should __________ at home.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She should ________________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  <a:p>
            <a:r>
              <a:rPr lang="en-US" altLang="zh-CN" sz="4000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and ____________. </a:t>
            </a:r>
            <a:endParaRPr lang="en-US" altLang="zh-CN" sz="4000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46295" y="1859280"/>
            <a:ext cx="6858635" cy="2553335"/>
            <a:chOff x="7317" y="2928"/>
            <a:chExt cx="10801" cy="4021"/>
          </a:xfrm>
        </p:grpSpPr>
        <p:sp>
          <p:nvSpPr>
            <p:cNvPr id="8" name="文本框 7"/>
            <p:cNvSpPr txBox="1"/>
            <p:nvPr/>
          </p:nvSpPr>
          <p:spPr>
            <a:xfrm>
              <a:off x="10252" y="3817"/>
              <a:ext cx="4461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40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have a rest</a:t>
              </a:r>
              <a:endPara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52" y="4843"/>
              <a:ext cx="7536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40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take some medicine</a:t>
              </a:r>
              <a:endPara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317" y="5836"/>
              <a:ext cx="6811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40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drink warm water</a:t>
              </a:r>
              <a:endPara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062" y="2928"/>
              <a:ext cx="4435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40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a headache</a:t>
              </a:r>
              <a:endPara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126" y="2928"/>
              <a:ext cx="2992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en-US" altLang="zh-CN" sz="40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  <a:sym typeface="+mn-ea"/>
                </a:rPr>
                <a:t>a fever</a:t>
              </a:r>
              <a:endPara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Rectangle 2"/>
          <p:cNvSpPr>
            <a:spLocks noGrp="1"/>
          </p:cNvSpPr>
          <p:nvPr>
            <p:ph type="ctrTitle" idx="4294967295"/>
          </p:nvPr>
        </p:nvSpPr>
        <p:spPr>
          <a:xfrm>
            <a:off x="914400" y="2132013"/>
            <a:ext cx="10363200" cy="14684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121917" tIns="60958" rIns="121917" bIns="60958" anchor="ctr"/>
          <a:lstStyle>
            <a:lvl1pPr lvl="0">
              <a:buClrTx/>
              <a:buSzTx/>
              <a:buFontTx/>
              <a:defRPr/>
            </a:lvl1pPr>
          </a:lstStyle>
          <a:p>
            <a:pPr lvl="0"/>
            <a:endParaRPr lang="zh-CN" altLang="zh-CN" dirty="0"/>
          </a:p>
        </p:txBody>
      </p:sp>
      <p:sp>
        <p:nvSpPr>
          <p:cNvPr id="74755" name="Rectangle 3"/>
          <p:cNvSpPr>
            <a:spLocks noGrp="1"/>
          </p:cNvSpPr>
          <p:nvPr>
            <p:ph type="subTitle" idx="4294967295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121917" tIns="60958" rIns="121917" bIns="60958" anchor="t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zh-CN" altLang="zh-CN" dirty="0"/>
          </a:p>
        </p:txBody>
      </p:sp>
      <p:graphicFrame>
        <p:nvGraphicFramePr>
          <p:cNvPr id="74757" name="表格 74756"/>
          <p:cNvGraphicFramePr/>
          <p:nvPr>
            <p:custDataLst>
              <p:tags r:id="rId1"/>
            </p:custDataLst>
          </p:nvPr>
        </p:nvGraphicFramePr>
        <p:xfrm>
          <a:off x="671195" y="882650"/>
          <a:ext cx="11177905" cy="5843270"/>
        </p:xfrm>
        <a:graphic>
          <a:graphicData uri="http://schemas.openxmlformats.org/drawingml/2006/table">
            <a:tbl>
              <a:tblPr/>
              <a:tblGrid>
                <a:gridCol w="3310255"/>
                <a:gridCol w="7867650"/>
              </a:tblGrid>
              <a:tr h="696595">
                <a:tc gridSpan="2"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Medical Record(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病历卡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96595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Name: Mike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Age</a:t>
                      </a:r>
                      <a:r>
                        <a:rPr lang="en-US" altLang="zh-CN"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 12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7240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Disease(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疾病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___________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6595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Symptom(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症状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___________________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76245"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Suggestions</a:t>
                      </a:r>
                      <a:endParaRPr lang="en-US" altLang="zh-CN" sz="2400" b="1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zh-CN" altLang="en-US" sz="24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建议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)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marL="228600" lvl="0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1pPr>
                      <a:lvl2pPr marL="685800" lvl="1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6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4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2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rtl="0" eaLnBrk="1" latinLnBrk="0" hangingPunct="1">
                        <a:lnSpc>
                          <a:spcPct val="12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000" kern="1200"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48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should ________________ in the morning and________________</a:t>
                      </a:r>
                      <a:endParaRPr lang="en-US" altLang="zh-CN" sz="2400" b="1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lnSpc>
                          <a:spcPct val="165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9900CC"/>
                          </a:solidFill>
                          <a:latin typeface="Comic Sans MS" panose="030F0702030302020204" pitchFamily="66" charset="0"/>
                        </a:rPr>
                        <a:t>shouldn’t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____________________</a:t>
                      </a:r>
                      <a:endParaRPr lang="zh-CN" altLang="en-US" sz="2400" b="1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121910" marR="121910" marT="45731" marB="4573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1200" y="93663"/>
            <a:ext cx="2878138" cy="6461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2800" i="1">
                <a:latin typeface="Bodoni MT Black" panose="02010600030101010101"/>
              </a:rPr>
              <a:t>Let’s review</a:t>
            </a:r>
            <a:endParaRPr lang="zh-CN" altLang="en-US" sz="2800" i="1" dirty="0">
              <a:latin typeface="Bodoni MT Black" panose="02010600030101010101"/>
            </a:endParaRPr>
          </a:p>
        </p:txBody>
      </p:sp>
      <p:sp>
        <p:nvSpPr>
          <p:cNvPr id="74778" name="文本框 1"/>
          <p:cNvSpPr txBox="1"/>
          <p:nvPr/>
        </p:nvSpPr>
        <p:spPr>
          <a:xfrm>
            <a:off x="5348288" y="5067300"/>
            <a:ext cx="3702050" cy="53340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 eaLnBrk="0" hangingPunct="0"/>
            <a:r>
              <a:rPr lang="en-US" altLang="zh-CN" sz="2700" b="1">
                <a:solidFill>
                  <a:srgbClr val="FF0000"/>
                </a:solidFill>
                <a:latin typeface="Comic Sans MS" panose="030F0702030302020204" pitchFamily="66" charset="0"/>
              </a:rPr>
              <a:t>eat too many sweets</a:t>
            </a:r>
            <a:endParaRPr lang="zh-CN" altLang="en-US" sz="27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779" name="文本框 10"/>
          <p:cNvSpPr txBox="1"/>
          <p:nvPr/>
        </p:nvSpPr>
        <p:spPr>
          <a:xfrm>
            <a:off x="4676775" y="4491038"/>
            <a:ext cx="4129088" cy="53340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 eaLnBrk="0" hangingPunct="0"/>
            <a:r>
              <a:rPr lang="en-US" altLang="zh-CN" sz="2700" b="1">
                <a:solidFill>
                  <a:srgbClr val="0000CC"/>
                </a:solidFill>
                <a:latin typeface="Comic Sans MS" panose="030F0702030302020204" pitchFamily="66" charset="0"/>
              </a:rPr>
              <a:t>before bedtime</a:t>
            </a:r>
            <a:endParaRPr lang="zh-CN" altLang="en-US" sz="27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4780" name="文本框 10"/>
          <p:cNvSpPr txBox="1"/>
          <p:nvPr/>
        </p:nvSpPr>
        <p:spPr>
          <a:xfrm>
            <a:off x="4962525" y="3886200"/>
            <a:ext cx="4513263" cy="53594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 eaLnBrk="0" hangingPunct="0"/>
            <a:r>
              <a:rPr lang="en-US" altLang="zh-CN" sz="2700" b="1">
                <a:solidFill>
                  <a:srgbClr val="0000CC"/>
                </a:solidFill>
                <a:latin typeface="Comic Sans MS" panose="030F0702030302020204" pitchFamily="66" charset="0"/>
              </a:rPr>
              <a:t>brush his teeth</a:t>
            </a:r>
            <a:r>
              <a:rPr lang="zh-CN" altLang="en-US" sz="2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zh-CN" altLang="en-US" sz="27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781" name="文本框 10"/>
          <p:cNvSpPr txBox="1"/>
          <p:nvPr/>
        </p:nvSpPr>
        <p:spPr>
          <a:xfrm>
            <a:off x="4114800" y="3157538"/>
            <a:ext cx="5424488" cy="547687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 eaLnBrk="0" hangingPunct="0"/>
            <a:r>
              <a:rPr lang="en-US" altLang="zh-CN" sz="2800" b="1">
                <a:solidFill>
                  <a:srgbClr val="0000CC"/>
                </a:solidFill>
                <a:latin typeface="Comic Sans MS" panose="030F0702030302020204" pitchFamily="66" charset="0"/>
              </a:rPr>
              <a:t>can’t eat anything</a:t>
            </a:r>
            <a:endParaRPr lang="zh-CN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4782" name="文本框 10"/>
          <p:cNvSpPr txBox="1"/>
          <p:nvPr/>
        </p:nvSpPr>
        <p:spPr>
          <a:xfrm>
            <a:off x="4114800" y="2327275"/>
            <a:ext cx="2690813" cy="60801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 eaLnBrk="0" hangingPunct="0"/>
            <a:r>
              <a:rPr lang="en-US" altLang="zh-CN" sz="3200" b="1">
                <a:solidFill>
                  <a:srgbClr val="0000CC"/>
                </a:solidFill>
                <a:latin typeface="Comic Sans MS" panose="030F0702030302020204" pitchFamily="66" charset="0"/>
              </a:rPr>
              <a:t>t</a:t>
            </a:r>
            <a:r>
              <a:rPr lang="en-US" altLang="zh-CN" sz="2800" b="1">
                <a:solidFill>
                  <a:srgbClr val="0000CC"/>
                </a:solidFill>
                <a:latin typeface="Comic Sans MS" panose="030F0702030302020204" pitchFamily="66" charset="0"/>
              </a:rPr>
              <a:t>oothache</a:t>
            </a:r>
            <a:endParaRPr lang="zh-CN" altLang="en-US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72780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180" y="259715"/>
            <a:ext cx="3355340" cy="231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14800" y="2277745"/>
            <a:ext cx="59162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What's wrong with him?</a:t>
            </a:r>
            <a:endParaRPr lang="en-US" altLang="zh-CN" sz="4000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56355" y="3886200"/>
            <a:ext cx="7870190" cy="2042795"/>
            <a:chOff x="-770" y="5670"/>
            <a:chExt cx="12394" cy="3217"/>
          </a:xfrm>
        </p:grpSpPr>
        <p:sp>
          <p:nvSpPr>
            <p:cNvPr id="2" name="矩形 1"/>
            <p:cNvSpPr/>
            <p:nvPr/>
          </p:nvSpPr>
          <p:spPr>
            <a:xfrm>
              <a:off x="-770" y="5670"/>
              <a:ext cx="12394" cy="321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3" y="6044"/>
              <a:ext cx="10249" cy="2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en-US" altLang="zh-CN" sz="48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What should he do?</a:t>
              </a:r>
              <a:endParaRPr lang="en-US" altLang="zh-CN" sz="48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  <a:p>
              <a:r>
                <a:rPr lang="en-US" altLang="zh-CN" sz="48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What </a:t>
              </a:r>
              <a:r>
                <a:rPr lang="en-US" altLang="zh-CN" sz="48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  <a:cs typeface="Comic Sans MS" panose="030F0702030302020204" pitchFamily="66" charset="0"/>
                </a:rPr>
                <a:t>shouldn't</a:t>
              </a:r>
              <a:r>
                <a:rPr lang="en-US" altLang="zh-CN" sz="4800">
                  <a:solidFill>
                    <a:srgbClr val="FF0000"/>
                  </a:solidFill>
                  <a:latin typeface="Comic Sans MS" panose="030F0702030302020204" pitchFamily="66" charset="0"/>
                  <a:cs typeface="Comic Sans MS" panose="030F0702030302020204" pitchFamily="66" charset="0"/>
                </a:rPr>
                <a:t> he do? </a:t>
              </a:r>
              <a:endParaRPr lang="en-US" altLang="zh-CN" sz="480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88965" y="5567045"/>
            <a:ext cx="5232400" cy="778510"/>
            <a:chOff x="11573" y="8634"/>
            <a:chExt cx="8240" cy="1226"/>
          </a:xfrm>
        </p:grpSpPr>
        <p:sp>
          <p:nvSpPr>
            <p:cNvPr id="9" name="矩形 8"/>
            <p:cNvSpPr/>
            <p:nvPr/>
          </p:nvSpPr>
          <p:spPr>
            <a:xfrm>
              <a:off x="11573" y="8634"/>
              <a:ext cx="7915" cy="11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573" y="8747"/>
              <a:ext cx="824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latin typeface="Comic Sans MS" panose="030F0702030302020204" pitchFamily="66" charset="0"/>
                  <a:cs typeface="Comic Sans MS" panose="030F0702030302020204" pitchFamily="66" charset="0"/>
                </a:rPr>
                <a:t>shouldn’t=should not</a:t>
              </a:r>
              <a:endParaRPr lang="en-US" altLang="zh-CN" sz="4000">
                <a:latin typeface="Comic Sans MS" panose="030F0702030302020204" pitchFamily="66" charset="0"/>
                <a:cs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8" grpId="0"/>
      <p:bldP spid="74779" grpId="0"/>
      <p:bldP spid="74780" grpId="0"/>
      <p:bldP spid="74781" grpId="0"/>
      <p:bldP spid="74782" grpId="0"/>
      <p:bldP spid="6" grpId="0"/>
      <p:bldP spid="6" grpId="1"/>
      <p:bldP spid="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840" name="圆角矩形 77839"/>
          <p:cNvSpPr/>
          <p:nvPr/>
        </p:nvSpPr>
        <p:spPr>
          <a:xfrm>
            <a:off x="498475" y="895350"/>
            <a:ext cx="8169275" cy="27670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</a:endParaRPr>
          </a:p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7829" name="TextBox 19"/>
          <p:cNvSpPr txBox="1"/>
          <p:nvPr/>
        </p:nvSpPr>
        <p:spPr>
          <a:xfrm>
            <a:off x="1109663" y="1651000"/>
            <a:ext cx="981075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defTabSz="1219200">
              <a:buFont typeface="Arial" panose="020B0604020202020204" pitchFamily="34" charset="0"/>
            </a:pPr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What’s wrong with +            ?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30" name="椭圆 20"/>
          <p:cNvSpPr/>
          <p:nvPr/>
        </p:nvSpPr>
        <p:spPr>
          <a:xfrm>
            <a:off x="8667750" y="1597025"/>
            <a:ext cx="1524000" cy="930275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2F528F"/>
            </a:solidFill>
            <a:prstDash val="solid"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r>
              <a:rPr lang="zh-CN" altLang="en-US" sz="27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等线" panose="02010600030101010101" charset="-122"/>
              </a:rPr>
              <a:t>宾格</a:t>
            </a:r>
            <a:endParaRPr lang="zh-CN" altLang="en-US" sz="2700" b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等线" panose="02010600030101010101" charset="-122"/>
            </a:endParaRPr>
          </a:p>
        </p:txBody>
      </p:sp>
      <p:sp>
        <p:nvSpPr>
          <p:cNvPr id="77831" name="Text Box 14"/>
          <p:cNvSpPr txBox="1"/>
          <p:nvPr/>
        </p:nvSpPr>
        <p:spPr>
          <a:xfrm>
            <a:off x="6215380" y="1597025"/>
            <a:ext cx="133350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you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32" name="Text Box 14"/>
          <p:cNvSpPr txBox="1"/>
          <p:nvPr/>
        </p:nvSpPr>
        <p:spPr>
          <a:xfrm>
            <a:off x="6159500" y="2382838"/>
            <a:ext cx="133350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her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33" name="Text Box 14"/>
          <p:cNvSpPr txBox="1"/>
          <p:nvPr/>
        </p:nvSpPr>
        <p:spPr>
          <a:xfrm>
            <a:off x="6215063" y="873125"/>
            <a:ext cx="133350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him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34" name="Text Box 14"/>
          <p:cNvSpPr txBox="1"/>
          <p:nvPr/>
        </p:nvSpPr>
        <p:spPr>
          <a:xfrm>
            <a:off x="6015038" y="2998788"/>
            <a:ext cx="1971675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them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37" name="椭圆 15"/>
          <p:cNvSpPr/>
          <p:nvPr/>
        </p:nvSpPr>
        <p:spPr>
          <a:xfrm>
            <a:off x="4594225" y="1479550"/>
            <a:ext cx="1238250" cy="104775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endParaRPr lang="zh-CN" altLang="en-US" sz="2400" dirty="0">
              <a:solidFill>
                <a:srgbClr val="FF0000"/>
              </a:solidFill>
              <a:latin typeface="等线" panose="02010600030101010101" charset="-122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115888" y="168275"/>
            <a:ext cx="3328988" cy="646113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Rockwell" panose="02010600030101010101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/>
            <a:r>
              <a:rPr lang="en-US" altLang="zh-CN" sz="4400" b="1" i="1">
                <a:latin typeface="Vijaya" panose="020B0604020202020204" pitchFamily="34" charset="0"/>
              </a:rPr>
              <a:t>Grammar time</a:t>
            </a:r>
            <a:endParaRPr lang="zh-CN" altLang="en-US" sz="4400" b="1" i="1" dirty="0">
              <a:latin typeface="Vijaya" panose="020B0604020202020204" pitchFamily="34" charset="0"/>
            </a:endParaRPr>
          </a:p>
        </p:txBody>
      </p:sp>
      <p:sp>
        <p:nvSpPr>
          <p:cNvPr id="77841" name="直接连接符 77840"/>
          <p:cNvSpPr/>
          <p:nvPr/>
        </p:nvSpPr>
        <p:spPr>
          <a:xfrm>
            <a:off x="6156325" y="906463"/>
            <a:ext cx="0" cy="2767012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2" name="直接连接符 77841"/>
          <p:cNvSpPr/>
          <p:nvPr/>
        </p:nvSpPr>
        <p:spPr>
          <a:xfrm>
            <a:off x="7764463" y="884238"/>
            <a:ext cx="0" cy="2767012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3" name="直接连接符 77842"/>
          <p:cNvSpPr/>
          <p:nvPr/>
        </p:nvSpPr>
        <p:spPr>
          <a:xfrm>
            <a:off x="6156325" y="1617663"/>
            <a:ext cx="1608138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5" name="直接连接符 77844"/>
          <p:cNvSpPr/>
          <p:nvPr/>
        </p:nvSpPr>
        <p:spPr>
          <a:xfrm>
            <a:off x="6156325" y="2349500"/>
            <a:ext cx="1595438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6" name="直接连接符 77845"/>
          <p:cNvSpPr/>
          <p:nvPr/>
        </p:nvSpPr>
        <p:spPr>
          <a:xfrm>
            <a:off x="6156325" y="3057525"/>
            <a:ext cx="1608138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7" name="圆角矩形 77846"/>
          <p:cNvSpPr/>
          <p:nvPr/>
        </p:nvSpPr>
        <p:spPr>
          <a:xfrm>
            <a:off x="547688" y="3911600"/>
            <a:ext cx="8169275" cy="27670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</a:endParaRPr>
          </a:p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7848" name="直接连接符 77847"/>
          <p:cNvSpPr/>
          <p:nvPr/>
        </p:nvSpPr>
        <p:spPr>
          <a:xfrm>
            <a:off x="2082800" y="3911600"/>
            <a:ext cx="0" cy="2767013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49" name="直接连接符 77848"/>
          <p:cNvSpPr/>
          <p:nvPr/>
        </p:nvSpPr>
        <p:spPr>
          <a:xfrm>
            <a:off x="3622675" y="3911600"/>
            <a:ext cx="0" cy="2767013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0" name="直接连接符 77849"/>
          <p:cNvSpPr/>
          <p:nvPr/>
        </p:nvSpPr>
        <p:spPr>
          <a:xfrm>
            <a:off x="7781925" y="3911600"/>
            <a:ext cx="0" cy="2767013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1" name="直接连接符 77850"/>
          <p:cNvSpPr/>
          <p:nvPr/>
        </p:nvSpPr>
        <p:spPr>
          <a:xfrm>
            <a:off x="5019675" y="3935413"/>
            <a:ext cx="0" cy="2767012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2" name="直接连接符 77851"/>
          <p:cNvSpPr/>
          <p:nvPr/>
        </p:nvSpPr>
        <p:spPr>
          <a:xfrm>
            <a:off x="547688" y="5319713"/>
            <a:ext cx="3074987" cy="23812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3" name="直接连接符 77852"/>
          <p:cNvSpPr/>
          <p:nvPr/>
        </p:nvSpPr>
        <p:spPr>
          <a:xfrm>
            <a:off x="547688" y="4668838"/>
            <a:ext cx="1535112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4" name="直接连接符 77853"/>
          <p:cNvSpPr/>
          <p:nvPr/>
        </p:nvSpPr>
        <p:spPr>
          <a:xfrm>
            <a:off x="520700" y="6013450"/>
            <a:ext cx="15621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7858" name="Text Box 14"/>
          <p:cNvSpPr txBox="1"/>
          <p:nvPr/>
        </p:nvSpPr>
        <p:spPr>
          <a:xfrm>
            <a:off x="515938" y="5287963"/>
            <a:ext cx="133350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He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60" name="Text Box 14"/>
          <p:cNvSpPr txBox="1"/>
          <p:nvPr/>
        </p:nvSpPr>
        <p:spPr>
          <a:xfrm>
            <a:off x="627063" y="5980113"/>
            <a:ext cx="133350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She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62" name="Text Box 14"/>
          <p:cNvSpPr txBox="1"/>
          <p:nvPr/>
        </p:nvSpPr>
        <p:spPr>
          <a:xfrm>
            <a:off x="1978025" y="4298950"/>
            <a:ext cx="1712913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have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63" name="Text Box 14"/>
          <p:cNvSpPr txBox="1"/>
          <p:nvPr/>
        </p:nvSpPr>
        <p:spPr>
          <a:xfrm>
            <a:off x="1849438" y="5618480"/>
            <a:ext cx="1712912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has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64" name="Text Box 14"/>
          <p:cNvSpPr txBox="1"/>
          <p:nvPr/>
        </p:nvSpPr>
        <p:spPr>
          <a:xfrm>
            <a:off x="3622358" y="4887913"/>
            <a:ext cx="1408112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a/an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65" name="文本框 77864"/>
          <p:cNvSpPr txBox="1"/>
          <p:nvPr/>
        </p:nvSpPr>
        <p:spPr>
          <a:xfrm>
            <a:off x="7986713" y="4887913"/>
            <a:ext cx="3492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66" name="文本框 77865"/>
          <p:cNvSpPr txBox="1"/>
          <p:nvPr/>
        </p:nvSpPr>
        <p:spPr>
          <a:xfrm>
            <a:off x="5412105" y="4825683"/>
            <a:ext cx="2136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</a:rPr>
              <a:t>.   .   .</a:t>
            </a:r>
            <a:endParaRPr lang="en-US" altLang="zh-CN" sz="3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67" name="Text Box 14"/>
          <p:cNvSpPr txBox="1"/>
          <p:nvPr/>
        </p:nvSpPr>
        <p:spPr>
          <a:xfrm>
            <a:off x="609600" y="3892550"/>
            <a:ext cx="1333500" cy="73025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I</a:t>
            </a:r>
            <a:endParaRPr lang="en-US" altLang="zh-CN" sz="40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7868" name="Text Box 14"/>
          <p:cNvSpPr txBox="1"/>
          <p:nvPr/>
        </p:nvSpPr>
        <p:spPr>
          <a:xfrm>
            <a:off x="304800" y="4591050"/>
            <a:ext cx="1960563" cy="782320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p>
            <a:pPr algn="ctr" defTabSz="1219200"/>
            <a:r>
              <a:rPr lang="en-US" altLang="zh-CN" sz="40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They</a:t>
            </a:r>
            <a:r>
              <a:rPr lang="en-US" altLang="zh-CN" sz="4300" b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 </a:t>
            </a:r>
            <a:endParaRPr lang="en-US" altLang="zh-CN" sz="43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椭圆 15"/>
          <p:cNvSpPr/>
          <p:nvPr/>
        </p:nvSpPr>
        <p:spPr>
          <a:xfrm>
            <a:off x="608965" y="3938905"/>
            <a:ext cx="1334135" cy="278574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endParaRPr lang="zh-CN" altLang="en-US" sz="2400" dirty="0">
              <a:solidFill>
                <a:srgbClr val="FF0000"/>
              </a:solidFill>
              <a:latin typeface="等线" panose="02010600030101010101" charset="-122"/>
            </a:endParaRPr>
          </a:p>
        </p:txBody>
      </p:sp>
      <p:sp>
        <p:nvSpPr>
          <p:cNvPr id="4" name="椭圆 20"/>
          <p:cNvSpPr/>
          <p:nvPr/>
        </p:nvSpPr>
        <p:spPr>
          <a:xfrm>
            <a:off x="476250" y="3057525"/>
            <a:ext cx="1413510" cy="101727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2F528F"/>
            </a:solidFill>
            <a:prstDash val="solid"/>
            <a:headEnd type="none" w="med" len="med"/>
            <a:tailEnd type="none" w="med" len="med"/>
          </a:ln>
        </p:spPr>
        <p:txBody>
          <a:bodyPr lIns="121917" tIns="60958" rIns="121917" bIns="60958" anchor="ctr"/>
          <a:p>
            <a:pPr algn="ctr" defTabSz="1219200">
              <a:buFont typeface="Arial" panose="020B0604020202020204" pitchFamily="34" charset="0"/>
            </a:pPr>
            <a:r>
              <a:rPr lang="zh-CN" altLang="en-US" sz="2700" b="1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等线" panose="02010600030101010101" charset="-122"/>
              </a:rPr>
              <a:t>主语</a:t>
            </a:r>
            <a:endParaRPr lang="zh-CN" altLang="en-US" sz="2700" b="1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等线" panose="02010600030101010101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86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7860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ldLvl="0" animBg="1"/>
      <p:bldP spid="77832" grpId="0"/>
      <p:bldP spid="77833" grpId="0"/>
      <p:bldP spid="77834" grpId="0"/>
      <p:bldP spid="77837" grpId="0" bldLvl="0" animBg="1"/>
      <p:bldP spid="77858" grpId="0"/>
      <p:bldP spid="77863" grpId="0"/>
      <p:bldP spid="77864" grpId="0"/>
      <p:bldP spid="77865" grpId="0"/>
      <p:bldP spid="77867" grpId="0"/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UNIT_TABLE_BEAUTIFY" val="smartTable{135206d5-492b-45f2-a790-6a82063b23dd}"/>
  <p:tag name="TABLE_ENDDRAG_ORIGIN_RECT" val="880*460"/>
  <p:tag name="TABLE_ENDDRAG_RECT" val="56*69*880*460"/>
</p:tagLst>
</file>

<file path=ppt/tags/tag68.xml><?xml version="1.0" encoding="utf-8"?>
<p:tagLst xmlns:p="http://schemas.openxmlformats.org/presentationml/2006/main">
  <p:tag name="KSO_WM_UNIT_PLACING_PICTURE_USER_VIEWPORT" val="{&quot;height&quot;:7597.499212598425,&quot;width&quot;:4995}"/>
</p:tagLst>
</file>

<file path=ppt/tags/tag69.xml><?xml version="1.0" encoding="utf-8"?>
<p:tagLst xmlns:p="http://schemas.openxmlformats.org/presentationml/2006/main">
  <p:tag name="KSO_WM_UNIT_PLACING_PICTURE_USER_VIEWPORT" val="{&quot;height&quot;:5782.499212598425,&quot;width&quot;:5102.49921259842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UNIT_TABLE_BEAUTIFY" val="smartTable{135206d5-492b-45f2-a790-6a82063b23dd}"/>
  <p:tag name="TABLE_ENDDRAG_ORIGIN_RECT" val="880*460"/>
  <p:tag name="TABLE_ENDDRAG_RECT" val="56*69*880*460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3530</Words>
  <Application>WPS 演示</Application>
  <PresentationFormat>宽屏</PresentationFormat>
  <Paragraphs>385</Paragraphs>
  <Slides>24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Wingdings</vt:lpstr>
      <vt:lpstr>黑体</vt:lpstr>
      <vt:lpstr>Comic Sans MS</vt:lpstr>
      <vt:lpstr>Rockwell</vt:lpstr>
      <vt:lpstr>Bodoni MT Black</vt:lpstr>
      <vt:lpstr>Verdana</vt:lpstr>
      <vt:lpstr>等线</vt:lpstr>
      <vt:lpstr>Vijaya</vt:lpstr>
      <vt:lpstr>Cooper Black</vt:lpstr>
      <vt:lpstr>Arial Unicode MS</vt:lpstr>
      <vt:lpstr>Calibri</vt:lpstr>
      <vt:lpstr>Times New Roman</vt:lpstr>
      <vt:lpstr>Arial Black</vt:lpstr>
      <vt:lpstr>楷体_GB2312</vt:lpstr>
      <vt:lpstr>新宋体</vt:lpstr>
      <vt:lpstr>仿宋</vt:lpstr>
      <vt:lpstr>Office 主题​​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Dealing with common 处理常见问题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陈雷</cp:lastModifiedBy>
  <cp:revision>173</cp:revision>
  <dcterms:created xsi:type="dcterms:W3CDTF">2019-06-19T02:08:00Z</dcterms:created>
  <dcterms:modified xsi:type="dcterms:W3CDTF">2021-04-01T00:48:36Z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15D3FB67C3E44A6E924BCC381F4281F9</vt:lpwstr>
  </property>
</Properties>
</file>