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4" r:id="rId10"/>
    <p:sldId id="263" r:id="rId11"/>
    <p:sldId id="267" r:id="rId12"/>
    <p:sldId id="266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1F932-8146-4EC1-A26F-2EA9690C4F2A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0BC97-CF41-49A3-A2F2-6B2AC690E63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E0290-59F1-4A5F-A408-D394E853396D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C8F9E-364A-4C3E-87BA-5BA58A9A20C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96FBC-1D3C-41D7-B395-4D35AF520D01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3E545-9D92-4FC5-BC1C-D5915918F9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68B25-96C7-49E0-8ACE-68E2CE308556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6FB1B-3358-4C55-8D2A-7F9BD8A6AA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C92B9-B0D6-4B71-8124-BB028D97E384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5F76F-B17F-42A2-B315-ACA0B6888D9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7FBFA-2409-4CD2-8A3F-8A2A4F6D4BD6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4254F-1B5B-4247-BB2A-1B506588E5C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B1D82-59A1-45BD-88CC-674BE8F5FDFE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B8A1-4D3A-443E-B16E-066FE1D5AE2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480AE-DABE-4845-AC86-56381E023697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9E8DD-BCB3-4ED7-A69E-9A15EA8A3D6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EED96-0E0A-47DC-BED0-ABA2A217A6C4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ED4EE-F63F-485B-85E3-AA8131EF1A8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D1E0C-4F15-4846-A259-E5B05151C0F9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D2091-037B-4EDB-83FC-723DE065AFE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A833D-6D1F-4D9B-8B68-6A7B1F31D024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74831-04E8-4561-81B3-5C3B4E0394C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D46BA03-1C46-42B5-8DBA-FACC780D682E}" type="datetimeFigureOut">
              <a:rPr lang="zh-CN" altLang="en-US"/>
              <a:pPr>
                <a:defRPr/>
              </a:pPr>
              <a:t>2015/12/29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F752B6C-1E54-4E33-89AC-9B3AB9957D9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zh-CN" altLang="en-US"/>
          </a:p>
        </p:txBody>
      </p:sp>
      <p:pic>
        <p:nvPicPr>
          <p:cNvPr id="13315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7" descr="Storyt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71450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2857500" y="714375"/>
            <a:ext cx="3589338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800" b="1">
                <a:solidFill>
                  <a:srgbClr val="FF0000"/>
                </a:solidFill>
                <a:latin typeface="Comic Sans MS" pitchFamily="66" charset="0"/>
              </a:rPr>
              <a:t>Holiday fun</a:t>
            </a:r>
          </a:p>
          <a:p>
            <a:endParaRPr lang="zh-CN" altLang="en-US" sz="4800" b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318" name="TextBox 6"/>
          <p:cNvSpPr txBox="1">
            <a:spLocks noChangeArrowheads="1"/>
          </p:cNvSpPr>
          <p:nvPr/>
        </p:nvSpPr>
        <p:spPr bwMode="auto">
          <a:xfrm>
            <a:off x="0" y="0"/>
            <a:ext cx="33575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>
                <a:latin typeface="Calibri" pitchFamily="34" charset="0"/>
              </a:rPr>
              <a:t>牛津小学英语译林版</a:t>
            </a:r>
            <a:r>
              <a:rPr lang="en-US" altLang="zh-CN" sz="2400" b="1">
                <a:latin typeface="Calibri" pitchFamily="34" charset="0"/>
              </a:rPr>
              <a:t>6A</a:t>
            </a:r>
            <a:endParaRPr lang="zh-CN" altLang="en-US" sz="2400" b="1">
              <a:latin typeface="Calibri" pitchFamily="34" charset="0"/>
            </a:endParaRPr>
          </a:p>
        </p:txBody>
      </p:sp>
      <p:sp>
        <p:nvSpPr>
          <p:cNvPr id="13319" name="TextBox 7"/>
          <p:cNvSpPr txBox="1">
            <a:spLocks noChangeArrowheads="1"/>
          </p:cNvSpPr>
          <p:nvPr/>
        </p:nvSpPr>
        <p:spPr bwMode="auto">
          <a:xfrm>
            <a:off x="5364163" y="5949950"/>
            <a:ext cx="3405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CN" altLang="en-US" sz="2400">
                <a:latin typeface="Calibri" pitchFamily="34" charset="0"/>
              </a:rPr>
              <a:t>河塘中心小学       鲍雪琴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22530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pic>
        <p:nvPicPr>
          <p:cNvPr id="22531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2249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0" y="0"/>
            <a:ext cx="23860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FF0000"/>
                </a:solidFill>
                <a:latin typeface="Calibri" pitchFamily="34" charset="0"/>
              </a:rPr>
              <a:t>Let’s retell</a:t>
            </a:r>
            <a:endParaRPr lang="zh-CN" altLang="en-US" sz="4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533" name="TextBox 5"/>
          <p:cNvSpPr txBox="1">
            <a:spLocks noChangeArrowheads="1"/>
          </p:cNvSpPr>
          <p:nvPr/>
        </p:nvSpPr>
        <p:spPr bwMode="auto">
          <a:xfrm>
            <a:off x="0" y="928688"/>
            <a:ext cx="94107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Calibri" pitchFamily="34" charset="0"/>
              </a:rPr>
              <a:t>Liu Tao went to _________and visited_________.</a:t>
            </a:r>
          </a:p>
          <a:p>
            <a:r>
              <a:rPr lang="en-US" altLang="zh-CN" sz="3600">
                <a:latin typeface="Calibri" pitchFamily="34" charset="0"/>
              </a:rPr>
              <a:t> He  went to_____________</a:t>
            </a:r>
          </a:p>
          <a:p>
            <a:r>
              <a:rPr lang="en-US" altLang="zh-CN" sz="3600">
                <a:latin typeface="Calibri" pitchFamily="34" charset="0"/>
              </a:rPr>
              <a:t>     and visited_________________.</a:t>
            </a:r>
          </a:p>
          <a:p>
            <a:r>
              <a:rPr lang="en-US" altLang="zh-CN" sz="3600">
                <a:latin typeface="Calibri" pitchFamily="34" charset="0"/>
              </a:rPr>
              <a:t>He saw__________________.</a:t>
            </a:r>
            <a:endParaRPr lang="zh-CN" altLang="en-US" sz="3600">
              <a:latin typeface="Calibri" pitchFamily="34" charset="0"/>
            </a:endParaRPr>
          </a:p>
        </p:txBody>
      </p:sp>
      <p:sp>
        <p:nvSpPr>
          <p:cNvPr id="22534" name="TextBox 6"/>
          <p:cNvSpPr txBox="1">
            <a:spLocks noChangeArrowheads="1"/>
          </p:cNvSpPr>
          <p:nvPr/>
        </p:nvSpPr>
        <p:spPr bwMode="auto">
          <a:xfrm>
            <a:off x="0" y="3929063"/>
            <a:ext cx="8723313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3600">
                <a:latin typeface="Calibri" pitchFamily="34" charset="0"/>
              </a:rPr>
              <a:t>Mike  went to  ______and picked _______</a:t>
            </a:r>
          </a:p>
          <a:p>
            <a:r>
              <a:rPr lang="en-US" altLang="zh-CN" sz="3600">
                <a:latin typeface="Calibri" pitchFamily="34" charset="0"/>
              </a:rPr>
              <a:t>He went________   and caught____________</a:t>
            </a:r>
          </a:p>
          <a:p>
            <a:r>
              <a:rPr lang="en-US" altLang="zh-CN" sz="3600">
                <a:latin typeface="Calibri" pitchFamily="34" charset="0"/>
              </a:rPr>
              <a:t> and ate ______. He also ___________</a:t>
            </a:r>
            <a:endParaRPr lang="zh-CN" altLang="en-US" sz="3600">
              <a:latin typeface="Calibri" pitchFamily="34" charset="0"/>
            </a:endParaRPr>
          </a:p>
        </p:txBody>
      </p:sp>
      <p:grpSp>
        <p:nvGrpSpPr>
          <p:cNvPr id="21" name="组合 20"/>
          <p:cNvGrpSpPr>
            <a:grpSpLocks/>
          </p:cNvGrpSpPr>
          <p:nvPr/>
        </p:nvGrpSpPr>
        <p:grpSpPr bwMode="auto">
          <a:xfrm>
            <a:off x="1357313" y="928688"/>
            <a:ext cx="7786687" cy="4789487"/>
            <a:chOff x="1357290" y="928670"/>
            <a:chExt cx="7786710" cy="4789735"/>
          </a:xfrm>
        </p:grpSpPr>
        <p:grpSp>
          <p:nvGrpSpPr>
            <p:cNvPr id="22536" name="组合 18"/>
            <p:cNvGrpSpPr>
              <a:grpSpLocks/>
            </p:cNvGrpSpPr>
            <p:nvPr/>
          </p:nvGrpSpPr>
          <p:grpSpPr bwMode="auto">
            <a:xfrm>
              <a:off x="1357290" y="928670"/>
              <a:ext cx="7786710" cy="4789735"/>
              <a:chOff x="1357290" y="928670"/>
              <a:chExt cx="7786710" cy="4789735"/>
            </a:xfrm>
          </p:grpSpPr>
          <p:grpSp>
            <p:nvGrpSpPr>
              <p:cNvPr id="22538" name="组合 16"/>
              <p:cNvGrpSpPr>
                <a:grpSpLocks/>
              </p:cNvGrpSpPr>
              <p:nvPr/>
            </p:nvGrpSpPr>
            <p:grpSpPr bwMode="auto">
              <a:xfrm>
                <a:off x="1357290" y="928670"/>
                <a:ext cx="7573963" cy="4789735"/>
                <a:chOff x="1357290" y="928670"/>
                <a:chExt cx="7573963" cy="4789735"/>
              </a:xfrm>
            </p:grpSpPr>
            <p:sp>
              <p:nvSpPr>
                <p:cNvPr id="22540" name="TextBox 7"/>
                <p:cNvSpPr txBox="1">
                  <a:spLocks noChangeArrowheads="1"/>
                </p:cNvSpPr>
                <p:nvPr/>
              </p:nvSpPr>
              <p:spPr bwMode="auto">
                <a:xfrm>
                  <a:off x="3000364" y="928670"/>
                  <a:ext cx="2040943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600" b="1">
                      <a:solidFill>
                        <a:srgbClr val="FF0000"/>
                      </a:solidFill>
                      <a:latin typeface="Calibri" pitchFamily="34" charset="0"/>
                    </a:rPr>
                    <a:t>Shanghai </a:t>
                  </a:r>
                  <a:endParaRPr lang="zh-CN" altLang="en-US" sz="3600" b="1">
                    <a:solidFill>
                      <a:srgbClr val="FF0000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2541" name="TextBox 8"/>
                <p:cNvSpPr txBox="1">
                  <a:spLocks noChangeArrowheads="1"/>
                </p:cNvSpPr>
                <p:nvPr/>
              </p:nvSpPr>
              <p:spPr bwMode="auto">
                <a:xfrm>
                  <a:off x="7215206" y="928670"/>
                  <a:ext cx="1716047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600" b="1">
                      <a:solidFill>
                        <a:srgbClr val="FF0000"/>
                      </a:solidFill>
                      <a:latin typeface="Calibri" pitchFamily="34" charset="0"/>
                    </a:rPr>
                    <a:t>his aunt</a:t>
                  </a:r>
                  <a:endParaRPr lang="zh-CN" altLang="en-US" sz="3600" b="1">
                    <a:solidFill>
                      <a:srgbClr val="FF0000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2542" name="TextBox 9"/>
                <p:cNvSpPr txBox="1">
                  <a:spLocks noChangeArrowheads="1"/>
                </p:cNvSpPr>
                <p:nvPr/>
              </p:nvSpPr>
              <p:spPr bwMode="auto">
                <a:xfrm>
                  <a:off x="2571736" y="1500174"/>
                  <a:ext cx="1933543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600" b="1">
                      <a:solidFill>
                        <a:srgbClr val="FF0000"/>
                      </a:solidFill>
                      <a:latin typeface="Calibri" pitchFamily="34" charset="0"/>
                    </a:rPr>
                    <a:t>the Bund</a:t>
                  </a:r>
                  <a:endParaRPr lang="zh-CN" altLang="en-US" sz="3600" b="1">
                    <a:solidFill>
                      <a:srgbClr val="FF0000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2543" name="TextBox 10"/>
                <p:cNvSpPr txBox="1">
                  <a:spLocks noChangeArrowheads="1"/>
                </p:cNvSpPr>
                <p:nvPr/>
              </p:nvSpPr>
              <p:spPr bwMode="auto">
                <a:xfrm>
                  <a:off x="2714612" y="2000240"/>
                  <a:ext cx="4479111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600" b="1">
                      <a:solidFill>
                        <a:srgbClr val="FF0000"/>
                      </a:solidFill>
                      <a:latin typeface="Calibri" pitchFamily="34" charset="0"/>
                    </a:rPr>
                    <a:t>the Shanghai Museum</a:t>
                  </a:r>
                  <a:endParaRPr lang="zh-CN" altLang="en-US" sz="3600" b="1">
                    <a:solidFill>
                      <a:srgbClr val="FF0000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2544" name="TextBox 11"/>
                <p:cNvSpPr txBox="1">
                  <a:spLocks noChangeArrowheads="1"/>
                </p:cNvSpPr>
                <p:nvPr/>
              </p:nvSpPr>
              <p:spPr bwMode="auto">
                <a:xfrm>
                  <a:off x="1357290" y="2571744"/>
                  <a:ext cx="4743799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600" b="1">
                      <a:solidFill>
                        <a:srgbClr val="FF0000"/>
                      </a:solidFill>
                      <a:latin typeface="Calibri" pitchFamily="34" charset="0"/>
                    </a:rPr>
                    <a:t>many interesting things</a:t>
                  </a:r>
                  <a:endParaRPr lang="zh-CN" altLang="en-US" sz="3600" b="1">
                    <a:solidFill>
                      <a:srgbClr val="FF0000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2545" name="TextBox 12"/>
                <p:cNvSpPr txBox="1">
                  <a:spLocks noChangeArrowheads="1"/>
                </p:cNvSpPr>
                <p:nvPr/>
              </p:nvSpPr>
              <p:spPr bwMode="auto">
                <a:xfrm>
                  <a:off x="2786050" y="3857628"/>
                  <a:ext cx="1421158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600" b="1">
                      <a:solidFill>
                        <a:srgbClr val="FF0000"/>
                      </a:solidFill>
                      <a:latin typeface="Calibri" pitchFamily="34" charset="0"/>
                    </a:rPr>
                    <a:t>a farm</a:t>
                  </a:r>
                  <a:endParaRPr lang="zh-CN" altLang="en-US" sz="3600" b="1">
                    <a:solidFill>
                      <a:srgbClr val="FF0000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2546" name="TextBox 13"/>
                <p:cNvSpPr txBox="1">
                  <a:spLocks noChangeArrowheads="1"/>
                </p:cNvSpPr>
                <p:nvPr/>
              </p:nvSpPr>
              <p:spPr bwMode="auto">
                <a:xfrm>
                  <a:off x="1571604" y="4500570"/>
                  <a:ext cx="1459054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600" b="1">
                      <a:solidFill>
                        <a:srgbClr val="FF0000"/>
                      </a:solidFill>
                      <a:latin typeface="Calibri" pitchFamily="34" charset="0"/>
                    </a:rPr>
                    <a:t>fishing</a:t>
                  </a:r>
                  <a:endParaRPr lang="zh-CN" altLang="en-US" sz="3600" b="1">
                    <a:solidFill>
                      <a:srgbClr val="FF0000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2547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5929322" y="4500570"/>
                  <a:ext cx="1895071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600" b="1">
                      <a:solidFill>
                        <a:srgbClr val="FF0000"/>
                      </a:solidFill>
                      <a:latin typeface="Calibri" pitchFamily="34" charset="0"/>
                    </a:rPr>
                    <a:t>a big fish</a:t>
                  </a:r>
                  <a:endParaRPr lang="zh-CN" altLang="en-US" sz="3600" b="1">
                    <a:solidFill>
                      <a:srgbClr val="FF0000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22548" name="TextBox 15"/>
                <p:cNvSpPr txBox="1">
                  <a:spLocks noChangeArrowheads="1"/>
                </p:cNvSpPr>
                <p:nvPr/>
              </p:nvSpPr>
              <p:spPr bwMode="auto">
                <a:xfrm>
                  <a:off x="2000232" y="5072074"/>
                  <a:ext cx="458780" cy="6463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altLang="zh-CN" sz="3600" b="1">
                      <a:solidFill>
                        <a:srgbClr val="FF0000"/>
                      </a:solidFill>
                      <a:latin typeface="Calibri" pitchFamily="34" charset="0"/>
                    </a:rPr>
                    <a:t>it</a:t>
                  </a:r>
                  <a:endParaRPr lang="zh-CN" altLang="en-US" sz="3600" b="1">
                    <a:solidFill>
                      <a:srgbClr val="FF0000"/>
                    </a:solidFill>
                    <a:latin typeface="Calibri" pitchFamily="34" charset="0"/>
                  </a:endParaRPr>
                </a:p>
              </p:txBody>
            </p:sp>
          </p:grpSp>
          <p:sp>
            <p:nvSpPr>
              <p:cNvPr id="22539" name="TextBox 17"/>
              <p:cNvSpPr txBox="1">
                <a:spLocks noChangeArrowheads="1"/>
              </p:cNvSpPr>
              <p:nvPr/>
            </p:nvSpPr>
            <p:spPr bwMode="auto">
              <a:xfrm>
                <a:off x="6305402" y="3929066"/>
                <a:ext cx="2838598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altLang="zh-CN" sz="3600" b="1">
                    <a:solidFill>
                      <a:srgbClr val="FF0000"/>
                    </a:solidFill>
                    <a:latin typeface="Calibri" pitchFamily="34" charset="0"/>
                  </a:rPr>
                  <a:t>some oranges</a:t>
                </a:r>
                <a:endParaRPr lang="zh-CN" altLang="en-US" sz="3600" b="1">
                  <a:solidFill>
                    <a:srgbClr val="FF000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22537" name="TextBox 19"/>
            <p:cNvSpPr txBox="1">
              <a:spLocks noChangeArrowheads="1"/>
            </p:cNvSpPr>
            <p:nvPr/>
          </p:nvSpPr>
          <p:spPr bwMode="auto">
            <a:xfrm>
              <a:off x="4643438" y="5072074"/>
              <a:ext cx="2748701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3600" b="1">
                  <a:solidFill>
                    <a:srgbClr val="FF0000"/>
                  </a:solidFill>
                  <a:latin typeface="Calibri" pitchFamily="34" charset="0"/>
                </a:rPr>
                <a:t>called Liu Tao</a:t>
              </a:r>
              <a:endParaRPr lang="zh-CN" altLang="en-US" sz="3600" b="1">
                <a:solidFill>
                  <a:srgbClr val="FF000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pic>
        <p:nvPicPr>
          <p:cNvPr id="23554" name="Picture 2" descr="C:\Users\Susan\Desktop\422\无标题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2081" b="10892"/>
          <a:stretch>
            <a:fillRect/>
          </a:stretch>
        </p:blipFill>
        <p:spPr>
          <a:xfrm>
            <a:off x="0" y="0"/>
            <a:ext cx="9224963" cy="6858000"/>
          </a:xfrm>
        </p:spPr>
      </p:pic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928688"/>
            <a:ext cx="7715250" cy="551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285750" y="214313"/>
            <a:ext cx="288607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  <a:latin typeface="Calibri" pitchFamily="34" charset="0"/>
              </a:rPr>
              <a:t>Try to write</a:t>
            </a:r>
            <a:endParaRPr lang="zh-CN" altLang="en-US" sz="4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3557" name="TextBox 6"/>
          <p:cNvSpPr txBox="1">
            <a:spLocks noChangeArrowheads="1"/>
          </p:cNvSpPr>
          <p:nvPr/>
        </p:nvSpPr>
        <p:spPr bwMode="auto">
          <a:xfrm>
            <a:off x="3500438" y="2286000"/>
            <a:ext cx="18748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800">
                <a:latin typeface="Calibri" pitchFamily="34" charset="0"/>
              </a:rPr>
              <a:t>My holiday </a:t>
            </a:r>
            <a:endParaRPr lang="zh-CN" altLang="en-US" sz="2800">
              <a:latin typeface="Calibri" pitchFamily="34" charset="0"/>
            </a:endParaRPr>
          </a:p>
        </p:txBody>
      </p:sp>
      <p:sp>
        <p:nvSpPr>
          <p:cNvPr id="23558" name="TextBox 7"/>
          <p:cNvSpPr txBox="1">
            <a:spLocks noChangeArrowheads="1"/>
          </p:cNvSpPr>
          <p:nvPr/>
        </p:nvSpPr>
        <p:spPr bwMode="auto">
          <a:xfrm>
            <a:off x="2500313" y="2786063"/>
            <a:ext cx="449421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>
                <a:latin typeface="Calibri" pitchFamily="34" charset="0"/>
              </a:rPr>
              <a:t>I went __________for the holiday.</a:t>
            </a:r>
          </a:p>
          <a:p>
            <a:r>
              <a:rPr lang="en-US" altLang="zh-CN" sz="2400">
                <a:latin typeface="Calibri" pitchFamily="34" charset="0"/>
              </a:rPr>
              <a:t>I saw _______________________</a:t>
            </a:r>
          </a:p>
          <a:p>
            <a:r>
              <a:rPr lang="en-US" altLang="zh-CN" sz="2400">
                <a:latin typeface="Calibri" pitchFamily="34" charset="0"/>
              </a:rPr>
              <a:t>____________________________</a:t>
            </a:r>
          </a:p>
          <a:p>
            <a:r>
              <a:rPr lang="en-US" altLang="zh-CN" sz="2400">
                <a:latin typeface="Calibri" pitchFamily="34" charset="0"/>
              </a:rPr>
              <a:t>I ___________________________</a:t>
            </a:r>
          </a:p>
          <a:p>
            <a:r>
              <a:rPr lang="en-US" altLang="zh-CN" sz="2400">
                <a:latin typeface="Calibri" pitchFamily="34" charset="0"/>
              </a:rPr>
              <a:t>____________________________</a:t>
            </a:r>
          </a:p>
          <a:p>
            <a:r>
              <a:rPr lang="en-US" altLang="zh-CN" sz="2400">
                <a:latin typeface="Calibri" pitchFamily="34" charset="0"/>
              </a:rPr>
              <a:t>It was great fun.</a:t>
            </a:r>
            <a:endParaRPr lang="zh-CN" altLang="en-US" sz="24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2457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pic>
        <p:nvPicPr>
          <p:cNvPr id="24579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2249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1857375" y="2357438"/>
            <a:ext cx="61658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9600" b="1">
                <a:solidFill>
                  <a:srgbClr val="FF0000"/>
                </a:solidFill>
                <a:latin typeface="Calibri" pitchFamily="34" charset="0"/>
              </a:rPr>
              <a:t>Thank you !</a:t>
            </a:r>
            <a:endParaRPr lang="zh-CN" altLang="en-US" sz="9600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68313" y="333375"/>
            <a:ext cx="2519362" cy="579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FF3300"/>
                </a:solidFill>
                <a:latin typeface="Calibri" pitchFamily="34" charset="0"/>
              </a:rPr>
              <a:t>Let’s learn</a:t>
            </a: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395288" y="4149725"/>
            <a:ext cx="80772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6000"/>
              </a:lnSpc>
              <a:spcBef>
                <a:spcPct val="50000"/>
              </a:spcBef>
            </a:pPr>
            <a:r>
              <a:rPr lang="en-US" altLang="zh-CN" sz="3600">
                <a:latin typeface="Calibri" pitchFamily="34" charset="0"/>
              </a:rPr>
              <a:t>The students came back to school after the National Day holiday.</a:t>
            </a:r>
          </a:p>
        </p:txBody>
      </p:sp>
      <p:pic>
        <p:nvPicPr>
          <p:cNvPr id="14340" name="Picture 7" descr="Storyt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81075"/>
            <a:ext cx="9144000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500063" y="1214438"/>
            <a:ext cx="7929562" cy="725487"/>
          </a:xfrm>
          <a:prstGeom prst="cloud">
            <a:avLst/>
          </a:prstGeom>
          <a:ln>
            <a:solidFill>
              <a:schemeClr val="accent5"/>
            </a:solidFill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rgbClr val="000000"/>
                </a:solidFill>
                <a:latin typeface="Comic Sans MS" pitchFamily="66" charset="0"/>
              </a:rPr>
              <a:t>Holiday fun</a:t>
            </a:r>
          </a:p>
        </p:txBody>
      </p:sp>
      <p:sp>
        <p:nvSpPr>
          <p:cNvPr id="19" name="Oval 8"/>
          <p:cNvSpPr>
            <a:spLocks noChangeArrowheads="1"/>
          </p:cNvSpPr>
          <p:nvPr/>
        </p:nvSpPr>
        <p:spPr bwMode="auto">
          <a:xfrm>
            <a:off x="3571875" y="2214563"/>
            <a:ext cx="4897438" cy="12239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Where</a:t>
            </a:r>
            <a:r>
              <a:rPr lang="en-US" altLang="zh-CN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did Liu Tao go</a:t>
            </a:r>
            <a:r>
              <a:rPr lang="zh-CN" altLang="en-US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 </a:t>
            </a:r>
          </a:p>
        </p:txBody>
      </p:sp>
      <p:pic>
        <p:nvPicPr>
          <p:cNvPr id="15364" name="Picture 26" descr="Storyt01_副本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0" y="2357438"/>
            <a:ext cx="1296988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7" descr="Storyt011_副本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75" y="4643438"/>
            <a:ext cx="1366838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TextBox 16"/>
          <p:cNvSpPr txBox="1">
            <a:spLocks noChangeArrowheads="1"/>
          </p:cNvSpPr>
          <p:nvPr/>
        </p:nvSpPr>
        <p:spPr bwMode="auto">
          <a:xfrm>
            <a:off x="1143000" y="142875"/>
            <a:ext cx="1978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FF0000"/>
                </a:solidFill>
                <a:latin typeface="Calibri" pitchFamily="34" charset="0"/>
              </a:rPr>
              <a:t>Let’s ask</a:t>
            </a:r>
            <a:endParaRPr lang="zh-CN" altLang="en-US" sz="4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0" name="Oval 8"/>
          <p:cNvSpPr>
            <a:spLocks noChangeArrowheads="1"/>
          </p:cNvSpPr>
          <p:nvPr/>
        </p:nvSpPr>
        <p:spPr bwMode="auto">
          <a:xfrm>
            <a:off x="3429000" y="5634038"/>
            <a:ext cx="4897438" cy="1223962"/>
          </a:xfrm>
          <a:prstGeom prst="ellipse">
            <a:avLst/>
          </a:prstGeom>
          <a:solidFill>
            <a:srgbClr val="99CCFF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What</a:t>
            </a:r>
            <a:r>
              <a:rPr lang="en-US" altLang="zh-CN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did Mike do</a:t>
            </a:r>
            <a:r>
              <a:rPr lang="zh-CN" altLang="en-US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 </a:t>
            </a:r>
          </a:p>
        </p:txBody>
      </p:sp>
      <p:sp>
        <p:nvSpPr>
          <p:cNvPr id="21" name="Oval 8"/>
          <p:cNvSpPr>
            <a:spLocks noChangeArrowheads="1"/>
          </p:cNvSpPr>
          <p:nvPr/>
        </p:nvSpPr>
        <p:spPr bwMode="auto">
          <a:xfrm>
            <a:off x="3643313" y="3357563"/>
            <a:ext cx="4897437" cy="12239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What</a:t>
            </a:r>
            <a:r>
              <a:rPr lang="en-US" altLang="zh-CN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did Liu Tao do</a:t>
            </a:r>
            <a:r>
              <a:rPr lang="zh-CN" altLang="en-US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 </a:t>
            </a:r>
          </a:p>
        </p:txBody>
      </p:sp>
      <p:sp>
        <p:nvSpPr>
          <p:cNvPr id="22" name="Oval 8"/>
          <p:cNvSpPr>
            <a:spLocks noChangeArrowheads="1"/>
          </p:cNvSpPr>
          <p:nvPr/>
        </p:nvSpPr>
        <p:spPr bwMode="auto">
          <a:xfrm>
            <a:off x="3571875" y="4429125"/>
            <a:ext cx="4897438" cy="1223963"/>
          </a:xfrm>
          <a:prstGeom prst="ellipse">
            <a:avLst/>
          </a:prstGeom>
          <a:solidFill>
            <a:srgbClr val="99CCFF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Where</a:t>
            </a:r>
            <a:r>
              <a:rPr lang="en-US" altLang="zh-CN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did Mike go</a:t>
            </a:r>
            <a:r>
              <a:rPr lang="zh-CN" altLang="en-US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0" y="0"/>
            <a:ext cx="25590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FF0000"/>
                </a:solidFill>
                <a:latin typeface="Calibri" pitchFamily="34" charset="0"/>
              </a:rPr>
              <a:t>Let’s watch</a:t>
            </a:r>
            <a:endParaRPr lang="zh-CN" altLang="en-US" sz="4000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500063" y="1214438"/>
            <a:ext cx="7929562" cy="725487"/>
          </a:xfrm>
          <a:prstGeom prst="cloud">
            <a:avLst/>
          </a:prstGeom>
          <a:ln>
            <a:solidFill>
              <a:schemeClr val="accent5"/>
            </a:solidFill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rgbClr val="000000"/>
                </a:solidFill>
                <a:latin typeface="Comic Sans MS" pitchFamily="66" charset="0"/>
              </a:rPr>
              <a:t>Holiday fun</a:t>
            </a:r>
          </a:p>
        </p:txBody>
      </p:sp>
      <p:sp>
        <p:nvSpPr>
          <p:cNvPr id="19" name="Oval 8"/>
          <p:cNvSpPr>
            <a:spLocks noChangeArrowheads="1"/>
          </p:cNvSpPr>
          <p:nvPr/>
        </p:nvSpPr>
        <p:spPr bwMode="auto">
          <a:xfrm>
            <a:off x="3000375" y="2000250"/>
            <a:ext cx="4897438" cy="1223963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Where</a:t>
            </a:r>
            <a:r>
              <a:rPr lang="en-US" altLang="zh-CN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did Liu Tao go</a:t>
            </a:r>
            <a:r>
              <a:rPr lang="zh-CN" altLang="en-US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 </a:t>
            </a:r>
          </a:p>
        </p:txBody>
      </p:sp>
      <p:pic>
        <p:nvPicPr>
          <p:cNvPr id="17412" name="Picture 26" descr="Storyt01_副本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714625"/>
            <a:ext cx="1296988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TextBox 16"/>
          <p:cNvSpPr txBox="1">
            <a:spLocks noChangeArrowheads="1"/>
          </p:cNvSpPr>
          <p:nvPr/>
        </p:nvSpPr>
        <p:spPr bwMode="auto">
          <a:xfrm>
            <a:off x="1143000" y="142875"/>
            <a:ext cx="20716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FF0000"/>
                </a:solidFill>
                <a:latin typeface="Calibri" pitchFamily="34" charset="0"/>
              </a:rPr>
              <a:t>Let’s talk</a:t>
            </a:r>
            <a:endParaRPr lang="zh-CN" altLang="en-US" sz="4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1" name="Oval 8"/>
          <p:cNvSpPr>
            <a:spLocks noChangeArrowheads="1"/>
          </p:cNvSpPr>
          <p:nvPr/>
        </p:nvSpPr>
        <p:spPr bwMode="auto">
          <a:xfrm>
            <a:off x="3143250" y="4572000"/>
            <a:ext cx="4897438" cy="1223963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What</a:t>
            </a:r>
            <a:r>
              <a:rPr lang="en-US" altLang="zh-CN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did Liu Tao do</a:t>
            </a:r>
            <a:r>
              <a:rPr lang="zh-CN" altLang="en-US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214688" y="3429000"/>
            <a:ext cx="4727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002060"/>
                </a:solidFill>
                <a:latin typeface="Calibri" pitchFamily="34" charset="0"/>
              </a:rPr>
              <a:t>He went to Shanghai.</a:t>
            </a:r>
            <a:endParaRPr lang="zh-CN" altLang="en-US" sz="4000" b="1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32" descr="Storyt01_副本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000375"/>
            <a:ext cx="684213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3" descr="Storyt01_副本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286375"/>
            <a:ext cx="684213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Text Box 36"/>
          <p:cNvSpPr txBox="1">
            <a:spLocks noChangeArrowheads="1"/>
          </p:cNvSpPr>
          <p:nvPr/>
        </p:nvSpPr>
        <p:spPr bwMode="auto">
          <a:xfrm>
            <a:off x="714375" y="1928813"/>
            <a:ext cx="8215313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latin typeface="Calibri" pitchFamily="34" charset="0"/>
              </a:rPr>
              <a:t>Hello, Liu Tao! Where did you go for the holiday? I called you , but you weren’t at home.</a:t>
            </a:r>
          </a:p>
        </p:txBody>
      </p:sp>
      <p:sp>
        <p:nvSpPr>
          <p:cNvPr id="18437" name="Text Box 37"/>
          <p:cNvSpPr txBox="1">
            <a:spLocks noChangeArrowheads="1"/>
          </p:cNvSpPr>
          <p:nvPr/>
        </p:nvSpPr>
        <p:spPr bwMode="auto">
          <a:xfrm>
            <a:off x="857250" y="3143250"/>
            <a:ext cx="784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latin typeface="Calibri" pitchFamily="34" charset="0"/>
              </a:rPr>
              <a:t>I went to Shanghai and visited my aunt.</a:t>
            </a:r>
          </a:p>
        </p:txBody>
      </p:sp>
      <p:sp>
        <p:nvSpPr>
          <p:cNvPr id="18438" name="Text Box 38"/>
          <p:cNvSpPr txBox="1">
            <a:spLocks noChangeArrowheads="1"/>
          </p:cNvSpPr>
          <p:nvPr/>
        </p:nvSpPr>
        <p:spPr bwMode="auto">
          <a:xfrm>
            <a:off x="928688" y="4071938"/>
            <a:ext cx="75612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latin typeface="Calibri" pitchFamily="34" charset="0"/>
              </a:rPr>
              <a:t>What did you do there?</a:t>
            </a:r>
          </a:p>
        </p:txBody>
      </p:sp>
      <p:sp>
        <p:nvSpPr>
          <p:cNvPr id="18439" name="Text Box 39"/>
          <p:cNvSpPr txBox="1">
            <a:spLocks noChangeArrowheads="1"/>
          </p:cNvSpPr>
          <p:nvPr/>
        </p:nvSpPr>
        <p:spPr bwMode="auto">
          <a:xfrm>
            <a:off x="928688" y="4857750"/>
            <a:ext cx="77755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latin typeface="Calibri" pitchFamily="34" charset="0"/>
              </a:rPr>
              <a:t>We went to the Bund and visited the Shanghai Museum. I saw many interesting things. </a:t>
            </a:r>
          </a:p>
        </p:txBody>
      </p:sp>
      <p:pic>
        <p:nvPicPr>
          <p:cNvPr id="18440" name="Picture 27" descr="Storyt011_副本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71688"/>
            <a:ext cx="622300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27" descr="Storyt011_副本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929063"/>
            <a:ext cx="735013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2" name="TextBox 27"/>
          <p:cNvSpPr txBox="1">
            <a:spLocks noChangeArrowheads="1"/>
          </p:cNvSpPr>
          <p:nvPr/>
        </p:nvSpPr>
        <p:spPr bwMode="auto">
          <a:xfrm>
            <a:off x="0" y="0"/>
            <a:ext cx="2236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FF0000"/>
                </a:solidFill>
                <a:latin typeface="Calibri" pitchFamily="34" charset="0"/>
              </a:rPr>
              <a:t>Let’s read</a:t>
            </a:r>
            <a:endParaRPr lang="zh-CN" altLang="en-US" sz="4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0" name="Oval 8"/>
          <p:cNvSpPr>
            <a:spLocks noChangeArrowheads="1"/>
          </p:cNvSpPr>
          <p:nvPr/>
        </p:nvSpPr>
        <p:spPr bwMode="auto">
          <a:xfrm>
            <a:off x="1357313" y="500063"/>
            <a:ext cx="7358062" cy="12239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What</a:t>
            </a:r>
            <a:r>
              <a:rPr lang="en-US" altLang="zh-CN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did Liu Tao do in Shanghai</a:t>
            </a:r>
            <a:r>
              <a:rPr lang="zh-CN" altLang="en-US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 </a:t>
            </a:r>
          </a:p>
        </p:txBody>
      </p:sp>
      <p:sp>
        <p:nvSpPr>
          <p:cNvPr id="32" name="Oval 8"/>
          <p:cNvSpPr>
            <a:spLocks noChangeArrowheads="1"/>
          </p:cNvSpPr>
          <p:nvPr/>
        </p:nvSpPr>
        <p:spPr bwMode="auto">
          <a:xfrm>
            <a:off x="2143125" y="2000250"/>
            <a:ext cx="5572125" cy="1223963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solidFill>
                  <a:srgbClr val="00206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He visit</a:t>
            </a: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ed</a:t>
            </a:r>
            <a:r>
              <a:rPr lang="en-US" altLang="zh-CN" sz="3600" b="1" dirty="0">
                <a:solidFill>
                  <a:srgbClr val="00206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his aunt.</a:t>
            </a:r>
            <a:endParaRPr lang="zh-CN" altLang="en-US" sz="3600" b="1" dirty="0">
              <a:solidFill>
                <a:srgbClr val="00206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grpSp>
        <p:nvGrpSpPr>
          <p:cNvPr id="2" name="组合 35"/>
          <p:cNvGrpSpPr>
            <a:grpSpLocks/>
          </p:cNvGrpSpPr>
          <p:nvPr/>
        </p:nvGrpSpPr>
        <p:grpSpPr bwMode="auto">
          <a:xfrm>
            <a:off x="1500188" y="2928938"/>
            <a:ext cx="7643812" cy="2428875"/>
            <a:chOff x="1500134" y="2928934"/>
            <a:chExt cx="7643866" cy="2428892"/>
          </a:xfrm>
        </p:grpSpPr>
        <p:sp>
          <p:nvSpPr>
            <p:cNvPr id="34" name="Oval 8"/>
            <p:cNvSpPr>
              <a:spLocks noChangeArrowheads="1"/>
            </p:cNvSpPr>
            <p:nvPr/>
          </p:nvSpPr>
          <p:spPr bwMode="auto">
            <a:xfrm>
              <a:off x="1500134" y="2928934"/>
              <a:ext cx="7643866" cy="2428892"/>
            </a:xfrm>
            <a:prstGeom prst="ellipse">
              <a:avLst/>
            </a:prstGeom>
            <a:solidFill>
              <a:srgbClr val="FFFF00"/>
            </a:solidFill>
            <a:ln w="28575">
              <a:solidFill>
                <a:schemeClr val="accent5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endParaRPr>
            </a:p>
          </p:txBody>
        </p:sp>
        <p:sp>
          <p:nvSpPr>
            <p:cNvPr id="18447" name="TextBox 34"/>
            <p:cNvSpPr txBox="1">
              <a:spLocks noChangeArrowheads="1"/>
            </p:cNvSpPr>
            <p:nvPr/>
          </p:nvSpPr>
          <p:spPr bwMode="auto">
            <a:xfrm>
              <a:off x="2285984" y="3214686"/>
              <a:ext cx="6600653" cy="1754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3600" b="1">
                  <a:solidFill>
                    <a:srgbClr val="002060"/>
                  </a:solidFill>
                  <a:latin typeface="Calibri" pitchFamily="34" charset="0"/>
                </a:rPr>
                <a:t>He </a:t>
              </a:r>
              <a:r>
                <a:rPr lang="en-US" altLang="zh-CN" sz="3600" b="1">
                  <a:solidFill>
                    <a:srgbClr val="FF0000"/>
                  </a:solidFill>
                  <a:latin typeface="Calibri" pitchFamily="34" charset="0"/>
                </a:rPr>
                <a:t>went</a:t>
              </a:r>
              <a:r>
                <a:rPr lang="en-US" altLang="zh-CN" sz="3600" b="1">
                  <a:solidFill>
                    <a:srgbClr val="002060"/>
                  </a:solidFill>
                  <a:latin typeface="Calibri" pitchFamily="34" charset="0"/>
                </a:rPr>
                <a:t> to the Bund.</a:t>
              </a:r>
            </a:p>
            <a:p>
              <a:r>
                <a:rPr lang="en-US" altLang="zh-CN" sz="3600" b="1">
                  <a:solidFill>
                    <a:srgbClr val="002060"/>
                  </a:solidFill>
                  <a:latin typeface="Calibri" pitchFamily="34" charset="0"/>
                </a:rPr>
                <a:t>He visit</a:t>
              </a:r>
              <a:r>
                <a:rPr lang="en-US" altLang="zh-CN" sz="3600" b="1">
                  <a:solidFill>
                    <a:srgbClr val="FF0000"/>
                  </a:solidFill>
                  <a:latin typeface="Calibri" pitchFamily="34" charset="0"/>
                </a:rPr>
                <a:t>ed</a:t>
              </a:r>
              <a:r>
                <a:rPr lang="en-US" altLang="zh-CN" sz="3600" b="1">
                  <a:solidFill>
                    <a:srgbClr val="002060"/>
                  </a:solidFill>
                  <a:latin typeface="Calibri" pitchFamily="34" charset="0"/>
                </a:rPr>
                <a:t> the Shanghai Museum.</a:t>
              </a:r>
            </a:p>
            <a:p>
              <a:r>
                <a:rPr lang="en-US" altLang="zh-CN" sz="3600" b="1">
                  <a:solidFill>
                    <a:srgbClr val="002060"/>
                  </a:solidFill>
                  <a:latin typeface="Calibri" pitchFamily="34" charset="0"/>
                </a:rPr>
                <a:t>He </a:t>
              </a:r>
              <a:r>
                <a:rPr lang="en-US" altLang="zh-CN" sz="3600" b="1">
                  <a:solidFill>
                    <a:srgbClr val="FF0000"/>
                  </a:solidFill>
                  <a:latin typeface="Calibri" pitchFamily="34" charset="0"/>
                </a:rPr>
                <a:t>saw</a:t>
              </a:r>
              <a:r>
                <a:rPr lang="en-US" altLang="zh-CN" sz="3600" b="1">
                  <a:solidFill>
                    <a:srgbClr val="002060"/>
                  </a:solidFill>
                  <a:latin typeface="Calibri" pitchFamily="34" charset="0"/>
                </a:rPr>
                <a:t> many interesting things.</a:t>
              </a:r>
              <a:endParaRPr lang="zh-CN" altLang="en-US" sz="3600" b="1">
                <a:solidFill>
                  <a:srgbClr val="002060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1945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pic>
        <p:nvPicPr>
          <p:cNvPr id="19459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2249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27" descr="Storyt011_副本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1285875"/>
            <a:ext cx="1366837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0" y="0"/>
            <a:ext cx="2778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FF0000"/>
                </a:solidFill>
                <a:latin typeface="Calibri" pitchFamily="34" charset="0"/>
              </a:rPr>
              <a:t>Let’s choose</a:t>
            </a:r>
            <a:endParaRPr lang="zh-CN" altLang="en-US" sz="4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9462" name="TextBox 6"/>
          <p:cNvSpPr txBox="1">
            <a:spLocks noChangeArrowheads="1"/>
          </p:cNvSpPr>
          <p:nvPr/>
        </p:nvSpPr>
        <p:spPr bwMode="auto">
          <a:xfrm>
            <a:off x="2857500" y="1785938"/>
            <a:ext cx="48863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  <a:latin typeface="Calibri" pitchFamily="34" charset="0"/>
              </a:rPr>
              <a:t>Where did Mike go?</a:t>
            </a:r>
            <a:endParaRPr lang="zh-CN" altLang="en-US" sz="4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785938" y="3214688"/>
            <a:ext cx="66198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800" b="1">
                <a:latin typeface="Calibri" pitchFamily="34" charset="0"/>
              </a:rPr>
              <a:t>A. Shanghai        B. a farm</a:t>
            </a:r>
            <a:endParaRPr lang="zh-CN" altLang="en-US" sz="4800" b="1"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643563" y="3214688"/>
            <a:ext cx="31432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4800" b="1">
                <a:solidFill>
                  <a:srgbClr val="FF0000"/>
                </a:solidFill>
                <a:latin typeface="Calibri" pitchFamily="34" charset="0"/>
              </a:rPr>
              <a:t>  B. a farm</a:t>
            </a:r>
            <a:endParaRPr lang="zh-CN" altLang="en-US" sz="4800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23" descr="Storyt01_副本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285875"/>
            <a:ext cx="684213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24" descr="Storyt01_副本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43188"/>
            <a:ext cx="684213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 Box 26"/>
          <p:cNvSpPr txBox="1">
            <a:spLocks noChangeArrowheads="1"/>
          </p:cNvSpPr>
          <p:nvPr/>
        </p:nvSpPr>
        <p:spPr bwMode="auto">
          <a:xfrm>
            <a:off x="857250" y="4143375"/>
            <a:ext cx="734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alibri" pitchFamily="34" charset="0"/>
              </a:rPr>
              <a:t>That’s great. Why did you call me?</a:t>
            </a:r>
          </a:p>
        </p:txBody>
      </p:sp>
      <p:sp>
        <p:nvSpPr>
          <p:cNvPr id="20485" name="Text Box 27"/>
          <p:cNvSpPr txBox="1">
            <a:spLocks noChangeArrowheads="1"/>
          </p:cNvSpPr>
          <p:nvPr/>
        </p:nvSpPr>
        <p:spPr bwMode="auto">
          <a:xfrm>
            <a:off x="785813" y="4857750"/>
            <a:ext cx="71294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alibri" pitchFamily="34" charset="0"/>
              </a:rPr>
              <a:t>Because I wanted to give you the fish.</a:t>
            </a:r>
          </a:p>
        </p:txBody>
      </p:sp>
      <p:sp>
        <p:nvSpPr>
          <p:cNvPr id="20486" name="Text Box 28"/>
          <p:cNvSpPr txBox="1">
            <a:spLocks noChangeArrowheads="1"/>
          </p:cNvSpPr>
          <p:nvPr/>
        </p:nvSpPr>
        <p:spPr bwMode="auto">
          <a:xfrm>
            <a:off x="928688" y="5572125"/>
            <a:ext cx="72723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alibri" pitchFamily="34" charset="0"/>
              </a:rPr>
              <a:t>Where is the fish now?</a:t>
            </a:r>
          </a:p>
        </p:txBody>
      </p:sp>
      <p:sp>
        <p:nvSpPr>
          <p:cNvPr id="20487" name="Text Box 29"/>
          <p:cNvSpPr txBox="1">
            <a:spLocks noChangeArrowheads="1"/>
          </p:cNvSpPr>
          <p:nvPr/>
        </p:nvSpPr>
        <p:spPr bwMode="auto">
          <a:xfrm>
            <a:off x="857250" y="6215063"/>
            <a:ext cx="3214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alibri" pitchFamily="34" charset="0"/>
              </a:rPr>
              <a:t>I ate it !</a:t>
            </a:r>
          </a:p>
        </p:txBody>
      </p:sp>
      <p:sp>
        <p:nvSpPr>
          <p:cNvPr id="20488" name="Text Box 40"/>
          <p:cNvSpPr txBox="1">
            <a:spLocks noChangeArrowheads="1"/>
          </p:cNvSpPr>
          <p:nvPr/>
        </p:nvSpPr>
        <p:spPr bwMode="auto">
          <a:xfrm>
            <a:off x="928688" y="1857375"/>
            <a:ext cx="734536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alibri" pitchFamily="34" charset="0"/>
              </a:rPr>
              <a:t>It was great fun. Our family went to a farm near Star Lake. We picked some oranges and went fishing.</a:t>
            </a:r>
          </a:p>
        </p:txBody>
      </p:sp>
      <p:sp>
        <p:nvSpPr>
          <p:cNvPr id="20489" name="Text Box 41"/>
          <p:cNvSpPr txBox="1">
            <a:spLocks noChangeArrowheads="1"/>
          </p:cNvSpPr>
          <p:nvPr/>
        </p:nvSpPr>
        <p:spPr bwMode="auto">
          <a:xfrm>
            <a:off x="857250" y="2786063"/>
            <a:ext cx="7561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alibri" pitchFamily="34" charset="0"/>
              </a:rPr>
              <a:t>Did you catch any fish?</a:t>
            </a:r>
          </a:p>
        </p:txBody>
      </p:sp>
      <p:sp>
        <p:nvSpPr>
          <p:cNvPr id="20490" name="Text Box 42"/>
          <p:cNvSpPr txBox="1">
            <a:spLocks noChangeArrowheads="1"/>
          </p:cNvSpPr>
          <p:nvPr/>
        </p:nvSpPr>
        <p:spPr bwMode="auto">
          <a:xfrm>
            <a:off x="928688" y="3429000"/>
            <a:ext cx="66976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>
                <a:latin typeface="Calibri" pitchFamily="34" charset="0"/>
              </a:rPr>
              <a:t>Yes, I did. I caught a big fish!</a:t>
            </a:r>
          </a:p>
        </p:txBody>
      </p:sp>
      <p:sp>
        <p:nvSpPr>
          <p:cNvPr id="20491" name="矩形 17"/>
          <p:cNvSpPr>
            <a:spLocks noChangeArrowheads="1"/>
          </p:cNvSpPr>
          <p:nvPr/>
        </p:nvSpPr>
        <p:spPr bwMode="auto">
          <a:xfrm>
            <a:off x="928688" y="1357313"/>
            <a:ext cx="3913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2400" b="1">
                <a:latin typeface="Calibri" pitchFamily="34" charset="0"/>
              </a:rPr>
              <a:t>How was your holiday, Mike?</a:t>
            </a:r>
            <a:endParaRPr lang="zh-CN" altLang="en-US" sz="2400">
              <a:latin typeface="Calibri" pitchFamily="34" charset="0"/>
            </a:endParaRPr>
          </a:p>
        </p:txBody>
      </p:sp>
      <p:pic>
        <p:nvPicPr>
          <p:cNvPr id="20492" name="Picture 27" descr="Storyt011_副本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928813"/>
            <a:ext cx="642938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3" name="Picture 27" descr="Storyt011_副本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286125"/>
            <a:ext cx="571500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4" name="Picture 27" descr="Storyt011_副本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572000"/>
            <a:ext cx="714375" cy="90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5" name="Picture 24" descr="Storyt01_副本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29250"/>
            <a:ext cx="684213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6" name="Picture 24" descr="Storyt01_副本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929063"/>
            <a:ext cx="684213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97" name="Picture 27" descr="Storyt011_副本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6135688"/>
            <a:ext cx="5715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8" name="TextBox 24"/>
          <p:cNvSpPr txBox="1">
            <a:spLocks noChangeArrowheads="1"/>
          </p:cNvSpPr>
          <p:nvPr/>
        </p:nvSpPr>
        <p:spPr bwMode="auto">
          <a:xfrm>
            <a:off x="0" y="0"/>
            <a:ext cx="2236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000" b="1">
                <a:solidFill>
                  <a:srgbClr val="FF0000"/>
                </a:solidFill>
                <a:latin typeface="Calibri" pitchFamily="34" charset="0"/>
              </a:rPr>
              <a:t>Let’s read</a:t>
            </a:r>
            <a:endParaRPr lang="zh-CN" altLang="en-US" sz="4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" name="Oval 8"/>
          <p:cNvSpPr>
            <a:spLocks noChangeArrowheads="1"/>
          </p:cNvSpPr>
          <p:nvPr/>
        </p:nvSpPr>
        <p:spPr bwMode="auto">
          <a:xfrm>
            <a:off x="1785938" y="214313"/>
            <a:ext cx="7358062" cy="12239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What</a:t>
            </a:r>
            <a:r>
              <a:rPr lang="en-US" altLang="zh-CN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did Mike do on the farm</a:t>
            </a:r>
            <a:r>
              <a:rPr lang="zh-CN" altLang="en-US" sz="3600" b="1" dirty="0">
                <a:solidFill>
                  <a:srgbClr val="00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？ </a:t>
            </a:r>
          </a:p>
        </p:txBody>
      </p:sp>
      <p:sp>
        <p:nvSpPr>
          <p:cNvPr id="28" name="Oval 8"/>
          <p:cNvSpPr>
            <a:spLocks noChangeArrowheads="1"/>
          </p:cNvSpPr>
          <p:nvPr/>
        </p:nvSpPr>
        <p:spPr bwMode="auto">
          <a:xfrm>
            <a:off x="2000250" y="1857375"/>
            <a:ext cx="7358063" cy="1643063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He pick</a:t>
            </a: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ed</a:t>
            </a:r>
            <a:r>
              <a:rPr lang="en-US" altLang="zh-CN" sz="36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some oranges 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went  fishing.</a:t>
            </a:r>
            <a:endParaRPr lang="zh-CN" altLang="en-US" sz="3600" b="1" dirty="0">
              <a:solidFill>
                <a:srgbClr val="00000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0" name="Oval 8"/>
          <p:cNvSpPr>
            <a:spLocks noChangeArrowheads="1"/>
          </p:cNvSpPr>
          <p:nvPr/>
        </p:nvSpPr>
        <p:spPr bwMode="auto">
          <a:xfrm>
            <a:off x="2500313" y="3500438"/>
            <a:ext cx="6643687" cy="16430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He </a:t>
            </a: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caught</a:t>
            </a:r>
            <a:r>
              <a:rPr lang="en-US" altLang="zh-CN" sz="36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a big fish and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ate</a:t>
            </a:r>
            <a:r>
              <a:rPr lang="en-US" altLang="zh-CN" sz="36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it.</a:t>
            </a:r>
            <a:endParaRPr lang="zh-CN" altLang="en-US" sz="3600" b="1" dirty="0">
              <a:solidFill>
                <a:srgbClr val="00000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3286125" y="5072063"/>
            <a:ext cx="5357813" cy="1223962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accent5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He </a:t>
            </a:r>
            <a:r>
              <a:rPr lang="en-US" altLang="zh-CN" sz="3600" b="1" dirty="0">
                <a:solidFill>
                  <a:srgbClr val="FF0000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called</a:t>
            </a:r>
            <a:r>
              <a:rPr lang="en-US" altLang="zh-CN" sz="3600" b="1" dirty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Liu Tao.</a:t>
            </a:r>
            <a:endParaRPr lang="zh-CN" altLang="en-US" sz="3600" b="1" dirty="0">
              <a:solidFill>
                <a:srgbClr val="000000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sp>
        <p:nvSpPr>
          <p:cNvPr id="21506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zh-CN" altLang="en-US" smtClean="0"/>
          </a:p>
        </p:txBody>
      </p:sp>
      <p:pic>
        <p:nvPicPr>
          <p:cNvPr id="21507" name="Picture 2" descr="C:\Users\Susan\Desktop\422\无标题.jpg"/>
          <p:cNvPicPr>
            <a:picLocks noChangeAspect="1" noChangeArrowheads="1"/>
          </p:cNvPicPr>
          <p:nvPr/>
        </p:nvPicPr>
        <p:blipFill>
          <a:blip r:embed="rId2"/>
          <a:srcRect r="2081" b="10892"/>
          <a:stretch>
            <a:fillRect/>
          </a:stretch>
        </p:blipFill>
        <p:spPr bwMode="auto">
          <a:xfrm>
            <a:off x="0" y="0"/>
            <a:ext cx="922496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0" y="0"/>
            <a:ext cx="53244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sz="4400" b="1">
                <a:solidFill>
                  <a:srgbClr val="FF0000"/>
                </a:solidFill>
                <a:latin typeface="Calibri" pitchFamily="34" charset="0"/>
              </a:rPr>
              <a:t>Let’s listen and repeat</a:t>
            </a:r>
            <a:endParaRPr lang="zh-CN" altLang="en-US" sz="4400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327</Words>
  <Application>Microsoft Office PowerPoint</Application>
  <PresentationFormat>全屏显示(4:3)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8" baseType="lpstr">
      <vt:lpstr>Arial</vt:lpstr>
      <vt:lpstr>宋体</vt:lpstr>
      <vt:lpstr>Calibri</vt:lpstr>
      <vt:lpstr>Comic Sans MS</vt:lpstr>
      <vt:lpstr>Arial Unicode MS</vt:lpstr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匿名用户</dc:creator>
  <cp:lastModifiedBy>匿名用户</cp:lastModifiedBy>
  <cp:revision>53</cp:revision>
  <dcterms:created xsi:type="dcterms:W3CDTF">2014-11-19T00:51:49Z</dcterms:created>
  <dcterms:modified xsi:type="dcterms:W3CDTF">2015-12-28T23:57:53Z</dcterms:modified>
</cp:coreProperties>
</file>