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38" r:id="rId2"/>
    <p:sldId id="379" r:id="rId3"/>
    <p:sldId id="436" r:id="rId4"/>
    <p:sldId id="439" r:id="rId5"/>
    <p:sldId id="403" r:id="rId6"/>
    <p:sldId id="404" r:id="rId7"/>
    <p:sldId id="401" r:id="rId8"/>
    <p:sldId id="266" r:id="rId9"/>
    <p:sldId id="440" r:id="rId10"/>
    <p:sldId id="463" r:id="rId11"/>
    <p:sldId id="441" r:id="rId12"/>
    <p:sldId id="462" r:id="rId13"/>
    <p:sldId id="445" r:id="rId14"/>
    <p:sldId id="442" r:id="rId15"/>
    <p:sldId id="446" r:id="rId16"/>
    <p:sldId id="447" r:id="rId17"/>
    <p:sldId id="451" r:id="rId18"/>
    <p:sldId id="454" r:id="rId19"/>
    <p:sldId id="433" r:id="rId20"/>
    <p:sldId id="455" r:id="rId21"/>
    <p:sldId id="453" r:id="rId22"/>
    <p:sldId id="457" r:id="rId23"/>
    <p:sldId id="458" r:id="rId24"/>
    <p:sldId id="459" r:id="rId25"/>
    <p:sldId id="460" r:id="rId26"/>
    <p:sldId id="461" r:id="rId27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优设标题黑" panose="02010600030101010101" charset="-122"/>
      <p:regular r:id="rId32"/>
    </p:embeddedFont>
    <p:embeddedFont>
      <p:font typeface="华文仿宋" panose="02010600040101010101" pitchFamily="2" charset="-122"/>
      <p:regular r:id="rId33"/>
    </p:embeddedFont>
    <p:embeddedFont>
      <p:font typeface="黑体" panose="02010609060101010101" pitchFamily="49" charset="-122"/>
      <p:regular r:id="rId34"/>
    </p:embeddedFont>
    <p:embeddedFont>
      <p:font typeface="楷体" panose="02010609060101010101" pitchFamily="49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E1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优设标题黑" panose="00000500000000000000" pitchFamily="2" charset="-122"/>
              <a:ea typeface="优设标题黑" panose="00000500000000000000" pitchFamily="2" charset="-122"/>
              <a:cs typeface="优设标题黑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优设标题黑" panose="00000500000000000000" pitchFamily="2" charset="-122"/>
              </a:rPr>
              <a:t>2025/3/26</a:t>
            </a:fld>
            <a:endParaRPr lang="zh-CN" altLang="en-US">
              <a:cs typeface="优设标题黑" panose="000005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优设标题黑" panose="00000500000000000000" pitchFamily="2" charset="-122"/>
              <a:ea typeface="优设标题黑" panose="00000500000000000000" pitchFamily="2" charset="-122"/>
              <a:cs typeface="优设标题黑" panose="000005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优设标题黑" panose="00000500000000000000" pitchFamily="2" charset="-122"/>
              </a:rPr>
              <a:t>‹#›</a:t>
            </a:fld>
            <a:endParaRPr lang="zh-CN" altLang="en-US">
              <a:cs typeface="优设标题黑" panose="00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优设标题黑" panose="00000500000000000000" pitchFamily="2" charset="-122"/>
        <a:ea typeface="优设标题黑" panose="00000500000000000000" pitchFamily="2" charset="-122"/>
        <a:cs typeface="优设标题黑" panose="00000500000000000000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优设标题黑" panose="00000500000000000000" pitchFamily="2" charset="-122"/>
        <a:ea typeface="优设标题黑" panose="00000500000000000000" pitchFamily="2" charset="-122"/>
        <a:cs typeface="优设标题黑" panose="00000500000000000000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优设标题黑" panose="00000500000000000000" pitchFamily="2" charset="-122"/>
        <a:ea typeface="优设标题黑" panose="00000500000000000000" pitchFamily="2" charset="-122"/>
        <a:cs typeface="优设标题黑" panose="00000500000000000000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优设标题黑" panose="00000500000000000000" pitchFamily="2" charset="-122"/>
        <a:ea typeface="优设标题黑" panose="00000500000000000000" pitchFamily="2" charset="-122"/>
        <a:cs typeface="优设标题黑" panose="00000500000000000000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优设标题黑" panose="00000500000000000000" pitchFamily="2" charset="-122"/>
        <a:ea typeface="优设标题黑" panose="00000500000000000000" pitchFamily="2" charset="-122"/>
        <a:cs typeface="优设标题黑" panose="00000500000000000000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70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49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041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779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602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352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455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82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01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fld id="{0AACD733-ED2B-459E-8739-DBB58A250676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fld id="{8474607D-8CF6-4560-8E88-21588FBB29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优设标题黑" panose="00000500000000000000" pitchFamily="2" charset="-122"/>
          <a:ea typeface="优设标题黑" panose="00000500000000000000" pitchFamily="2" charset="-122"/>
          <a:cs typeface="优设标题黑" panose="00000500000000000000" pitchFamily="2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优设标题黑" panose="00000500000000000000" pitchFamily="2" charset="-122"/>
          <a:ea typeface="优设标题黑" panose="00000500000000000000" pitchFamily="2" charset="-122"/>
          <a:cs typeface="优设标题黑" panose="00000500000000000000" pitchFamily="2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优设标题黑" panose="00000500000000000000" pitchFamily="2" charset="-122"/>
          <a:ea typeface="优设标题黑" panose="00000500000000000000" pitchFamily="2" charset="-122"/>
          <a:cs typeface="优设标题黑" panose="00000500000000000000" pitchFamily="2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优设标题黑" panose="00000500000000000000" pitchFamily="2" charset="-122"/>
          <a:ea typeface="优设标题黑" panose="00000500000000000000" pitchFamily="2" charset="-122"/>
          <a:cs typeface="优设标题黑" panose="00000500000000000000" pitchFamily="2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优设标题黑" panose="00000500000000000000" pitchFamily="2" charset="-122"/>
          <a:ea typeface="优设标题黑" panose="00000500000000000000" pitchFamily="2" charset="-122"/>
          <a:cs typeface="优设标题黑" panose="00000500000000000000" pitchFamily="2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优设标题黑" panose="00000500000000000000" pitchFamily="2" charset="-122"/>
          <a:ea typeface="优设标题黑" panose="00000500000000000000" pitchFamily="2" charset="-122"/>
          <a:cs typeface="优设标题黑" panose="00000500000000000000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792" y="347541"/>
            <a:ext cx="8446477" cy="610821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任务一：创设情境，激情导入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4" descr="https://ss2.baidu.com/6ONYsjip0QIZ8tyhnq/it/u=1793101712,3706826519&amp;fm=173&amp;app=25&amp;f=JPEG?w=640&amp;h=427&amp;s=A58926F3081277DA5B08102C0300C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2" y="1503484"/>
            <a:ext cx="5110014" cy="34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p3.ssl.qhimgs1.com/sdr/400__/t017d46511eb662240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66" y="1925515"/>
            <a:ext cx="4587865" cy="30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9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4800" y="215900"/>
            <a:ext cx="11633200" cy="6311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grpSp>
        <p:nvGrpSpPr>
          <p:cNvPr id="8" name="@这不是阿燊"/>
          <p:cNvGrpSpPr/>
          <p:nvPr/>
        </p:nvGrpSpPr>
        <p:grpSpPr bwMode="auto">
          <a:xfrm>
            <a:off x="1190200" y="215900"/>
            <a:ext cx="5375275" cy="792163"/>
            <a:chOff x="0" y="0"/>
            <a:chExt cx="5737031" cy="792088"/>
          </a:xfrm>
          <a:noFill/>
        </p:grpSpPr>
        <p:sp>
          <p:nvSpPr>
            <p:cNvPr id="9" name="矩形 40"/>
            <p:cNvSpPr>
              <a:spLocks noChangeArrowheads="1"/>
            </p:cNvSpPr>
            <p:nvPr/>
          </p:nvSpPr>
          <p:spPr bwMode="auto">
            <a:xfrm>
              <a:off x="0" y="0"/>
              <a:ext cx="5737031" cy="7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zh-CN" altLang="en-US" sz="4000" dirty="0">
                  <a:gradFill>
                    <a:gsLst>
                      <a:gs pos="78000">
                        <a:srgbClr val="C00000"/>
                      </a:gs>
                      <a:gs pos="0">
                        <a:srgbClr val="FF0000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  <a:cs typeface="优设标题黑" panose="00000500000000000000" pitchFamily="2" charset="-122"/>
                  <a:sym typeface="优设标题黑" panose="00000500000000000000" pitchFamily="2" charset="-122"/>
                </a:rPr>
                <a:t>检查生字词</a:t>
              </a:r>
            </a:p>
          </p:txBody>
        </p:sp>
        <p:sp>
          <p:nvSpPr>
            <p:cNvPr id="10" name="矩形 48"/>
            <p:cNvSpPr>
              <a:spLocks noChangeArrowheads="1"/>
            </p:cNvSpPr>
            <p:nvPr/>
          </p:nvSpPr>
          <p:spPr bwMode="auto">
            <a:xfrm>
              <a:off x="648073" y="141719"/>
              <a:ext cx="45719" cy="5086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zh-CN" sz="140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  <a:sym typeface="优设标题黑" panose="00000500000000000000" pitchFamily="2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525029" y="339069"/>
            <a:ext cx="549952" cy="549952"/>
          </a:xfrm>
          <a:prstGeom prst="ellipse">
            <a:avLst/>
          </a:prstGeom>
          <a:solidFill>
            <a:srgbClr val="C00000"/>
          </a:solidFill>
          <a:ln>
            <a:solidFill>
              <a:srgbClr val="F4C6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sp>
        <p:nvSpPr>
          <p:cNvPr id="12" name="文本2"/>
          <p:cNvSpPr txBox="1"/>
          <p:nvPr/>
        </p:nvSpPr>
        <p:spPr>
          <a:xfrm>
            <a:off x="624159" y="1383528"/>
            <a:ext cx="10297606" cy="4887849"/>
          </a:xfrm>
          <a:prstGeom prst="rect">
            <a:avLst/>
          </a:prstGeom>
          <a:noFill/>
        </p:spPr>
        <p:txBody>
          <a:bodyPr wrap="square" rtlCol="0" anchor="t"/>
          <a:lstStyle/>
          <a:p>
            <a:endParaRPr lang="en-US" altLang="zh-CN" sz="4266" b="1" dirty="0" smtClean="0">
              <a:solidFill>
                <a:srgbClr val="FF0000"/>
              </a:solidFill>
              <a:latin typeface="楷体"/>
              <a:ea typeface="楷体"/>
            </a:endParaRPr>
          </a:p>
          <a:p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压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迫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批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评  目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标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  责任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牺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牲  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炊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事员</a:t>
            </a:r>
            <a:endParaRPr lang="en-US" altLang="zh-CN" sz="4266" b="1" dirty="0" smtClean="0">
              <a:solidFill>
                <a:srgbClr val="000000"/>
              </a:solidFill>
              <a:latin typeface="楷体"/>
              <a:ea typeface="楷体"/>
            </a:endParaRPr>
          </a:p>
          <a:p>
            <a:endParaRPr lang="en-US" altLang="zh-CN" sz="4266" b="1" dirty="0">
              <a:solidFill>
                <a:srgbClr val="000000"/>
              </a:solidFill>
              <a:latin typeface="楷体"/>
              <a:ea typeface="楷体"/>
            </a:endParaRPr>
          </a:p>
          <a:p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葬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礼  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制度  寄托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哀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思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鸿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毛  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追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悼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会</a:t>
            </a:r>
            <a:endParaRPr lang="en-US" altLang="zh-CN" sz="4266" b="1" dirty="0" smtClean="0">
              <a:solidFill>
                <a:srgbClr val="000000"/>
              </a:solidFill>
              <a:latin typeface="楷体"/>
              <a:ea typeface="楷体"/>
            </a:endParaRPr>
          </a:p>
          <a:p>
            <a:endParaRPr lang="en-US" altLang="zh-CN" sz="4266" b="1" dirty="0">
              <a:solidFill>
                <a:srgbClr val="000000"/>
              </a:solidFill>
              <a:latin typeface="楷体"/>
              <a:ea typeface="楷体"/>
            </a:endParaRPr>
          </a:p>
          <a:p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五湖四海  死得其所  李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鼎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铭</a:t>
            </a:r>
            <a:endParaRPr lang="zh-CN" altLang="en-US" sz="4266" b="1" dirty="0">
              <a:solidFill>
                <a:srgbClr val="000000"/>
              </a:solidFill>
              <a:latin typeface="楷体"/>
              <a:ea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35370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鼎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8" name="Picture 2" descr="http://img2.artron.net/auction/2010/art9254/d/art92542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3" y="1934307"/>
            <a:ext cx="3615172" cy="349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hbimg.huaban.com/653d515e61b91757b892f82f7c6173dd702f3da4d22c-t3zBVn_fw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29" y="1274884"/>
            <a:ext cx="3457436" cy="468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405446" y="1934307"/>
            <a:ext cx="2716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三足鼎立</a:t>
            </a:r>
            <a:endParaRPr lang="en-US" altLang="zh-CN" sz="32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鼎鼎大名</a:t>
            </a:r>
            <a:endParaRPr lang="en-US" altLang="zh-CN" sz="32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一言九鼎</a:t>
            </a:r>
            <a:endParaRPr lang="en-US" altLang="zh-CN" sz="32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人声鼎沸</a:t>
            </a:r>
          </a:p>
        </p:txBody>
      </p:sp>
    </p:spTree>
    <p:extLst>
      <p:ext uri="{BB962C8B-B14F-4D97-AF65-F5344CB8AC3E}">
        <p14:creationId xmlns:p14="http://schemas.microsoft.com/office/powerpoint/2010/main" val="23439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4800" y="215900"/>
            <a:ext cx="11633200" cy="6311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grpSp>
        <p:nvGrpSpPr>
          <p:cNvPr id="8" name="@这不是阿燊"/>
          <p:cNvGrpSpPr/>
          <p:nvPr/>
        </p:nvGrpSpPr>
        <p:grpSpPr bwMode="auto">
          <a:xfrm>
            <a:off x="1190200" y="215900"/>
            <a:ext cx="5375275" cy="792163"/>
            <a:chOff x="0" y="0"/>
            <a:chExt cx="5737031" cy="792088"/>
          </a:xfrm>
          <a:noFill/>
        </p:grpSpPr>
        <p:sp>
          <p:nvSpPr>
            <p:cNvPr id="9" name="矩形 40"/>
            <p:cNvSpPr>
              <a:spLocks noChangeArrowheads="1"/>
            </p:cNvSpPr>
            <p:nvPr/>
          </p:nvSpPr>
          <p:spPr bwMode="auto">
            <a:xfrm>
              <a:off x="0" y="0"/>
              <a:ext cx="5737031" cy="7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zh-CN" altLang="en-US" sz="4000" dirty="0">
                  <a:gradFill>
                    <a:gsLst>
                      <a:gs pos="78000">
                        <a:srgbClr val="C00000"/>
                      </a:gs>
                      <a:gs pos="0">
                        <a:srgbClr val="FF0000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  <a:cs typeface="优设标题黑" panose="00000500000000000000" pitchFamily="2" charset="-122"/>
                  <a:sym typeface="优设标题黑" panose="00000500000000000000" pitchFamily="2" charset="-122"/>
                </a:rPr>
                <a:t>检查生字词</a:t>
              </a:r>
            </a:p>
          </p:txBody>
        </p:sp>
        <p:sp>
          <p:nvSpPr>
            <p:cNvPr id="10" name="矩形 48"/>
            <p:cNvSpPr>
              <a:spLocks noChangeArrowheads="1"/>
            </p:cNvSpPr>
            <p:nvPr/>
          </p:nvSpPr>
          <p:spPr bwMode="auto">
            <a:xfrm>
              <a:off x="648073" y="141719"/>
              <a:ext cx="45719" cy="5086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zh-CN" sz="140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  <a:sym typeface="优设标题黑" panose="00000500000000000000" pitchFamily="2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525029" y="339069"/>
            <a:ext cx="549952" cy="549952"/>
          </a:xfrm>
          <a:prstGeom prst="ellipse">
            <a:avLst/>
          </a:prstGeom>
          <a:solidFill>
            <a:srgbClr val="C00000"/>
          </a:solidFill>
          <a:ln>
            <a:solidFill>
              <a:srgbClr val="F4C6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sp>
        <p:nvSpPr>
          <p:cNvPr id="12" name="文本2"/>
          <p:cNvSpPr txBox="1"/>
          <p:nvPr/>
        </p:nvSpPr>
        <p:spPr>
          <a:xfrm>
            <a:off x="624159" y="1383528"/>
            <a:ext cx="10297606" cy="4887849"/>
          </a:xfrm>
          <a:prstGeom prst="rect">
            <a:avLst/>
          </a:prstGeom>
          <a:noFill/>
        </p:spPr>
        <p:txBody>
          <a:bodyPr wrap="square" rtlCol="0" anchor="t"/>
          <a:lstStyle/>
          <a:p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革命  解放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彻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底  搬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迁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泰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山   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剥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削</a:t>
            </a:r>
            <a:endParaRPr lang="en-US" altLang="zh-CN" sz="4266" b="1" dirty="0">
              <a:solidFill>
                <a:srgbClr val="FF0000"/>
              </a:solidFill>
              <a:latin typeface="楷体"/>
              <a:ea typeface="楷体"/>
            </a:endParaRPr>
          </a:p>
          <a:p>
            <a:endParaRPr lang="en-US" altLang="zh-CN" sz="4266" b="1" dirty="0" smtClean="0">
              <a:solidFill>
                <a:srgbClr val="FF0000"/>
              </a:solidFill>
              <a:latin typeface="楷体"/>
              <a:ea typeface="楷体"/>
            </a:endParaRPr>
          </a:p>
          <a:p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压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迫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批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评  目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标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  责任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牺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牲  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炊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事员</a:t>
            </a:r>
            <a:endParaRPr lang="en-US" altLang="zh-CN" sz="4266" b="1" dirty="0" smtClean="0">
              <a:solidFill>
                <a:srgbClr val="000000"/>
              </a:solidFill>
              <a:latin typeface="楷体"/>
              <a:ea typeface="楷体"/>
            </a:endParaRPr>
          </a:p>
          <a:p>
            <a:endParaRPr lang="en-US" altLang="zh-CN" sz="4266" b="1" dirty="0">
              <a:solidFill>
                <a:srgbClr val="000000"/>
              </a:solidFill>
              <a:latin typeface="楷体"/>
              <a:ea typeface="楷体"/>
            </a:endParaRPr>
          </a:p>
          <a:p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葬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礼  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制度  寄托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哀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思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鸿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毛  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追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悼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会</a:t>
            </a:r>
            <a:endParaRPr lang="en-US" altLang="zh-CN" sz="4266" b="1" dirty="0" smtClean="0">
              <a:solidFill>
                <a:srgbClr val="000000"/>
              </a:solidFill>
              <a:latin typeface="楷体"/>
              <a:ea typeface="楷体"/>
            </a:endParaRPr>
          </a:p>
          <a:p>
            <a:endParaRPr lang="en-US" altLang="zh-CN" sz="4266" b="1" dirty="0">
              <a:solidFill>
                <a:srgbClr val="000000"/>
              </a:solidFill>
              <a:latin typeface="楷体"/>
              <a:ea typeface="楷体"/>
            </a:endParaRPr>
          </a:p>
          <a:p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五湖四海  死得其所  李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鼎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铭</a:t>
            </a:r>
            <a:endParaRPr lang="zh-CN" altLang="en-US" sz="4266" b="1" dirty="0">
              <a:solidFill>
                <a:srgbClr val="000000"/>
              </a:solidFill>
              <a:latin typeface="楷体"/>
              <a:ea typeface="楷体"/>
            </a:endParaRPr>
          </a:p>
        </p:txBody>
      </p:sp>
      <p:sp>
        <p:nvSpPr>
          <p:cNvPr id="13" name="文本5"/>
          <p:cNvSpPr txBox="1"/>
          <p:nvPr/>
        </p:nvSpPr>
        <p:spPr>
          <a:xfrm>
            <a:off x="9569612" y="1008063"/>
            <a:ext cx="1352153" cy="80605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Arial"/>
                <a:ea typeface="Arial"/>
              </a:rPr>
              <a:t>xuē</a:t>
            </a:r>
          </a:p>
        </p:txBody>
      </p:sp>
    </p:spTree>
    <p:extLst>
      <p:ext uri="{BB962C8B-B14F-4D97-AF65-F5344CB8AC3E}">
        <p14:creationId xmlns:p14="http://schemas.microsoft.com/office/powerpoint/2010/main" val="34543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38094" y="1099897"/>
            <a:ext cx="10761198" cy="267733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266" b="1" i="0" dirty="0">
                <a:solidFill>
                  <a:srgbClr val="000000"/>
                </a:solidFill>
                <a:latin typeface="宋体"/>
                <a:ea typeface="宋体"/>
              </a:rPr>
              <a:t>    默读第1自然段，思考：这段中的哪一句话在进一步诠释“为人民服务”的具体内涵？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63" y="3525011"/>
            <a:ext cx="9840492" cy="168120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" name="形状1"/>
          <p:cNvSpPr txBox="1"/>
          <p:nvPr/>
        </p:nvSpPr>
        <p:spPr>
          <a:xfrm>
            <a:off x="1712284" y="3553448"/>
            <a:ext cx="677712" cy="53348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666" b="1" i="0" dirty="0">
                <a:solidFill>
                  <a:srgbClr val="FF0000"/>
                </a:solidFill>
                <a:latin typeface="黑体"/>
                <a:ea typeface="黑体"/>
              </a:rPr>
              <a:t>1</a:t>
            </a:r>
          </a:p>
        </p:txBody>
      </p:sp>
      <p:sp>
        <p:nvSpPr>
          <p:cNvPr id="5" name="形状2"/>
          <p:cNvSpPr txBox="1"/>
          <p:nvPr/>
        </p:nvSpPr>
        <p:spPr>
          <a:xfrm>
            <a:off x="2351584" y="4608440"/>
            <a:ext cx="8160907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6" name="形状3"/>
          <p:cNvSpPr txBox="1"/>
          <p:nvPr/>
        </p:nvSpPr>
        <p:spPr>
          <a:xfrm>
            <a:off x="1712284" y="5080636"/>
            <a:ext cx="1187428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8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9" y="297319"/>
            <a:ext cx="7978630" cy="923436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0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302976"/>
            <a:ext cx="600000" cy="74634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11" name="文本框 10"/>
          <p:cNvSpPr txBox="1"/>
          <p:nvPr/>
        </p:nvSpPr>
        <p:spPr>
          <a:xfrm>
            <a:off x="1015136" y="297319"/>
            <a:ext cx="777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任务四：整体感知，合作探究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780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4770" y="3011609"/>
            <a:ext cx="10515600" cy="1325563"/>
          </a:xfrm>
        </p:spPr>
        <p:txBody>
          <a:bodyPr/>
          <a:lstStyle/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优设标题黑" panose="00000500000000000000" pitchFamily="2" charset="-122"/>
              </a:rPr>
              <a:t>我们这个队伍</a:t>
            </a: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优设标题黑" panose="00000500000000000000" pitchFamily="2" charset="-122"/>
              </a:rPr>
              <a:t>完全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优设标题黑" panose="00000500000000000000" pitchFamily="2" charset="-122"/>
              </a:rPr>
              <a:t>是为着解放人民的，是</a:t>
            </a: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优设标题黑" panose="00000500000000000000" pitchFamily="2" charset="-122"/>
              </a:rPr>
              <a:t>彻底地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优设标题黑" panose="00000500000000000000" pitchFamily="2" charset="-122"/>
              </a:rPr>
              <a:t>为人民的利益工作的。</a:t>
            </a: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44770" y="1159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</a:defRPr>
            </a:lvl1pPr>
          </a:lstStyle>
          <a:p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优设标题黑" panose="00000500000000000000" pitchFamily="2" charset="-122"/>
              </a:rPr>
              <a:t>我们这个队伍是为着解放人民的，是为人民的利益工作的。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20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60277" y="1699008"/>
            <a:ext cx="10791592" cy="267733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266" b="1" i="0" dirty="0">
                <a:solidFill>
                  <a:srgbClr val="000000"/>
                </a:solidFill>
                <a:latin typeface="楷体"/>
                <a:ea typeface="楷体"/>
              </a:rPr>
              <a:t>    用自己喜欢的方式读一读第2—5自然段，思考：这几个自然段围绕“为人民服务”分别讲了哪些内容？</a:t>
            </a:r>
          </a:p>
        </p:txBody>
      </p:sp>
    </p:spTree>
    <p:extLst>
      <p:ext uri="{BB962C8B-B14F-4D97-AF65-F5344CB8AC3E}">
        <p14:creationId xmlns:p14="http://schemas.microsoft.com/office/powerpoint/2010/main" val="35704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2916" y="3715"/>
            <a:ext cx="12194051" cy="6878295"/>
          </a:xfrm>
          <a:prstGeom prst="rect">
            <a:avLst/>
          </a:prstGeom>
          <a:solidFill>
            <a:srgbClr val="FFF1DB">
              <a:alpha val="74901"/>
            </a:srgbClr>
          </a:solidFill>
          <a:ln w="25400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23" y="0"/>
            <a:ext cx="4757483" cy="6728308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907" y="0"/>
            <a:ext cx="4770816" cy="6728308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6" name="形状3"/>
          <p:cNvSpPr txBox="1"/>
          <p:nvPr/>
        </p:nvSpPr>
        <p:spPr>
          <a:xfrm>
            <a:off x="1954994" y="2142945"/>
            <a:ext cx="1884755" cy="44451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形状4"/>
          <p:cNvSpPr txBox="1"/>
          <p:nvPr/>
        </p:nvSpPr>
        <p:spPr>
          <a:xfrm>
            <a:off x="1456753" y="1892829"/>
            <a:ext cx="4255600" cy="1248139"/>
          </a:xfrm>
          <a:prstGeom prst="rect">
            <a:avLst/>
          </a:prstGeom>
          <a:solidFill>
            <a:srgbClr val="FFFFFF">
              <a:alpha val="0"/>
            </a:srgbClr>
          </a:solidFill>
          <a:ln w="25400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8" name="形状5"/>
          <p:cNvSpPr txBox="1"/>
          <p:nvPr/>
        </p:nvSpPr>
        <p:spPr>
          <a:xfrm>
            <a:off x="1900741" y="1188679"/>
            <a:ext cx="3660900" cy="704152"/>
          </a:xfrm>
          <a:prstGeom prst="wedgeRoundRectCallout">
            <a:avLst/>
          </a:prstGeom>
          <a:solidFill>
            <a:srgbClr val="FF000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3733" b="1" i="0" dirty="0">
                <a:solidFill>
                  <a:srgbClr val="FFFFFF"/>
                </a:solidFill>
                <a:latin typeface="楷体"/>
                <a:ea typeface="楷体"/>
              </a:rPr>
              <a:t>如何对待“死”</a:t>
            </a:r>
          </a:p>
        </p:txBody>
      </p:sp>
      <p:sp>
        <p:nvSpPr>
          <p:cNvPr id="9" name="形状6"/>
          <p:cNvSpPr txBox="1"/>
          <p:nvPr/>
        </p:nvSpPr>
        <p:spPr>
          <a:xfrm>
            <a:off x="1460723" y="1128615"/>
            <a:ext cx="677712" cy="4103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1866" b="1" i="0" dirty="0">
                <a:solidFill>
                  <a:srgbClr val="FF0000"/>
                </a:solidFill>
                <a:latin typeface="黑体"/>
                <a:ea typeface="黑体"/>
              </a:rPr>
              <a:t>1</a:t>
            </a:r>
          </a:p>
        </p:txBody>
      </p:sp>
      <p:sp>
        <p:nvSpPr>
          <p:cNvPr id="10" name="形状7"/>
          <p:cNvSpPr txBox="1"/>
          <p:nvPr/>
        </p:nvSpPr>
        <p:spPr>
          <a:xfrm>
            <a:off x="1477029" y="1866503"/>
            <a:ext cx="677712" cy="4103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1866" b="1" i="0" dirty="0">
                <a:solidFill>
                  <a:srgbClr val="FF0000"/>
                </a:solidFill>
                <a:latin typeface="黑体"/>
                <a:ea typeface="黑体"/>
              </a:rPr>
              <a:t>2</a:t>
            </a:r>
          </a:p>
        </p:txBody>
      </p:sp>
      <p:sp>
        <p:nvSpPr>
          <p:cNvPr id="11" name="形状8"/>
          <p:cNvSpPr txBox="1"/>
          <p:nvPr/>
        </p:nvSpPr>
        <p:spPr>
          <a:xfrm>
            <a:off x="1531335" y="3044957"/>
            <a:ext cx="677712" cy="4103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1866" b="1" i="0" dirty="0">
                <a:solidFill>
                  <a:srgbClr val="FF0000"/>
                </a:solidFill>
                <a:latin typeface="黑体"/>
                <a:ea typeface="黑体"/>
              </a:rPr>
              <a:t>3</a:t>
            </a:r>
          </a:p>
        </p:txBody>
      </p:sp>
      <p:sp>
        <p:nvSpPr>
          <p:cNvPr id="12" name="形状9"/>
          <p:cNvSpPr txBox="1"/>
          <p:nvPr/>
        </p:nvSpPr>
        <p:spPr>
          <a:xfrm>
            <a:off x="1518232" y="4485117"/>
            <a:ext cx="677712" cy="4103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1866" b="1" i="0" dirty="0">
                <a:solidFill>
                  <a:srgbClr val="FF0000"/>
                </a:solidFill>
                <a:latin typeface="黑体"/>
                <a:ea typeface="黑体"/>
              </a:rPr>
              <a:t>4</a:t>
            </a:r>
          </a:p>
        </p:txBody>
      </p:sp>
      <p:sp>
        <p:nvSpPr>
          <p:cNvPr id="13" name="形状10"/>
          <p:cNvSpPr txBox="1"/>
          <p:nvPr/>
        </p:nvSpPr>
        <p:spPr>
          <a:xfrm>
            <a:off x="6247464" y="1386449"/>
            <a:ext cx="677712" cy="4103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1866" b="1" i="0" dirty="0">
                <a:solidFill>
                  <a:srgbClr val="FF0000"/>
                </a:solidFill>
                <a:latin typeface="黑体"/>
                <a:ea typeface="黑体"/>
              </a:rPr>
              <a:t>5</a:t>
            </a:r>
          </a:p>
        </p:txBody>
      </p:sp>
      <p:sp>
        <p:nvSpPr>
          <p:cNvPr id="14" name="形状11"/>
          <p:cNvSpPr txBox="1"/>
          <p:nvPr/>
        </p:nvSpPr>
        <p:spPr>
          <a:xfrm>
            <a:off x="1477029" y="3140968"/>
            <a:ext cx="4255600" cy="1440159"/>
          </a:xfrm>
          <a:prstGeom prst="rect">
            <a:avLst/>
          </a:prstGeom>
          <a:solidFill>
            <a:srgbClr val="FFFFFF">
              <a:alpha val="0"/>
            </a:srgbClr>
          </a:solidFill>
          <a:ln w="25400">
            <a:solidFill>
              <a:srgbClr val="0070C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5" name="形状12"/>
          <p:cNvSpPr txBox="1"/>
          <p:nvPr/>
        </p:nvSpPr>
        <p:spPr>
          <a:xfrm>
            <a:off x="3839749" y="3364153"/>
            <a:ext cx="1776197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6" name="形状13"/>
          <p:cNvSpPr txBox="1"/>
          <p:nvPr/>
        </p:nvSpPr>
        <p:spPr>
          <a:xfrm>
            <a:off x="1518232" y="3595944"/>
            <a:ext cx="888099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7" name="形状14"/>
          <p:cNvSpPr txBox="1"/>
          <p:nvPr/>
        </p:nvSpPr>
        <p:spPr>
          <a:xfrm>
            <a:off x="5615947" y="3790511"/>
            <a:ext cx="3660900" cy="704152"/>
          </a:xfrm>
          <a:prstGeom prst="wedgeRoundRectCallout">
            <a:avLst/>
          </a:prstGeom>
          <a:solidFill>
            <a:srgbClr val="0070C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3733" b="1" i="0" dirty="0">
                <a:solidFill>
                  <a:srgbClr val="FFFFFF"/>
                </a:solidFill>
                <a:latin typeface="楷体"/>
                <a:ea typeface="楷体"/>
              </a:rPr>
              <a:t>如何对待批评</a:t>
            </a:r>
          </a:p>
        </p:txBody>
      </p:sp>
      <p:sp>
        <p:nvSpPr>
          <p:cNvPr id="18" name="形状15"/>
          <p:cNvSpPr txBox="1"/>
          <p:nvPr/>
        </p:nvSpPr>
        <p:spPr>
          <a:xfrm>
            <a:off x="1460723" y="4589748"/>
            <a:ext cx="4255600" cy="1239519"/>
          </a:xfrm>
          <a:prstGeom prst="rect">
            <a:avLst/>
          </a:prstGeom>
          <a:solidFill>
            <a:srgbClr val="FFFFFF">
              <a:alpha val="0"/>
            </a:srgbClr>
          </a:solidFill>
          <a:ln w="25400">
            <a:solidFill>
              <a:srgbClr val="00B05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9" name="形状16"/>
          <p:cNvSpPr txBox="1"/>
          <p:nvPr/>
        </p:nvSpPr>
        <p:spPr>
          <a:xfrm>
            <a:off x="6176515" y="260649"/>
            <a:ext cx="4255600" cy="1248139"/>
          </a:xfrm>
          <a:prstGeom prst="rect">
            <a:avLst/>
          </a:prstGeom>
          <a:solidFill>
            <a:srgbClr val="FFFFFF">
              <a:alpha val="0"/>
            </a:srgbClr>
          </a:solidFill>
          <a:ln w="25400">
            <a:solidFill>
              <a:srgbClr val="00B05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0" name="形状17"/>
          <p:cNvSpPr txBox="1"/>
          <p:nvPr/>
        </p:nvSpPr>
        <p:spPr>
          <a:xfrm>
            <a:off x="4175787" y="5829267"/>
            <a:ext cx="3660900" cy="704152"/>
          </a:xfrm>
          <a:prstGeom prst="wedgeRoundRectCallout">
            <a:avLst/>
          </a:prstGeom>
          <a:solidFill>
            <a:srgbClr val="00B05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3733" b="1" i="0" dirty="0">
                <a:solidFill>
                  <a:srgbClr val="FFFFFF"/>
                </a:solidFill>
                <a:latin typeface="楷体"/>
                <a:ea typeface="楷体"/>
              </a:rPr>
              <a:t>如何对待困难</a:t>
            </a:r>
          </a:p>
        </p:txBody>
      </p:sp>
      <p:sp>
        <p:nvSpPr>
          <p:cNvPr id="21" name="形状18"/>
          <p:cNvSpPr txBox="1"/>
          <p:nvPr/>
        </p:nvSpPr>
        <p:spPr>
          <a:xfrm>
            <a:off x="6192011" y="1508787"/>
            <a:ext cx="4255600" cy="1248139"/>
          </a:xfrm>
          <a:prstGeom prst="rect">
            <a:avLst/>
          </a:prstGeom>
          <a:solidFill>
            <a:srgbClr val="FFFFFF">
              <a:alpha val="0"/>
            </a:srgbClr>
          </a:solidFill>
          <a:ln w="25400">
            <a:solidFill>
              <a:srgbClr val="FD9F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2" name="形状19"/>
          <p:cNvSpPr txBox="1"/>
          <p:nvPr/>
        </p:nvSpPr>
        <p:spPr>
          <a:xfrm>
            <a:off x="7056107" y="2524601"/>
            <a:ext cx="4981631" cy="704152"/>
          </a:xfrm>
          <a:prstGeom prst="wedgeRoundRectCallout">
            <a:avLst/>
          </a:prstGeom>
          <a:solidFill>
            <a:srgbClr val="FD9F0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3733" b="1" i="0" dirty="0">
                <a:solidFill>
                  <a:srgbClr val="FFFFFF"/>
                </a:solidFill>
                <a:latin typeface="楷体"/>
                <a:ea typeface="楷体"/>
              </a:rPr>
              <a:t>如何对待死去的同志</a:t>
            </a:r>
          </a:p>
        </p:txBody>
      </p:sp>
      <p:sp>
        <p:nvSpPr>
          <p:cNvPr id="23" name="形状20"/>
          <p:cNvSpPr txBox="1"/>
          <p:nvPr/>
        </p:nvSpPr>
        <p:spPr>
          <a:xfrm>
            <a:off x="3359696" y="5538560"/>
            <a:ext cx="2256251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4" name="形状21"/>
          <p:cNvSpPr txBox="1"/>
          <p:nvPr/>
        </p:nvSpPr>
        <p:spPr>
          <a:xfrm>
            <a:off x="1535493" y="5741760"/>
            <a:ext cx="365248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5" name="形状22"/>
          <p:cNvSpPr txBox="1"/>
          <p:nvPr/>
        </p:nvSpPr>
        <p:spPr>
          <a:xfrm>
            <a:off x="7754579" y="1750393"/>
            <a:ext cx="768085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D9F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6" name="形状23"/>
          <p:cNvSpPr txBox="1"/>
          <p:nvPr/>
        </p:nvSpPr>
        <p:spPr>
          <a:xfrm>
            <a:off x="8448261" y="1988840"/>
            <a:ext cx="1584176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D9F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7" name="形状24"/>
          <p:cNvSpPr txBox="1"/>
          <p:nvPr/>
        </p:nvSpPr>
        <p:spPr>
          <a:xfrm>
            <a:off x="3359696" y="4773149"/>
            <a:ext cx="1584176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pic>
        <p:nvPicPr>
          <p:cNvPr id="2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711"/>
          <a:stretch>
            <a:fillRect/>
          </a:stretch>
        </p:blipFill>
        <p:spPr>
          <a:xfrm>
            <a:off x="6467691" y="5243391"/>
            <a:ext cx="1377365" cy="20215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29" name="文本1"/>
          <p:cNvSpPr txBox="1"/>
          <p:nvPr/>
        </p:nvSpPr>
        <p:spPr>
          <a:xfrm>
            <a:off x="6453803" y="5176805"/>
            <a:ext cx="1762846" cy="4572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933" b="1" i="0" dirty="0">
                <a:solidFill>
                  <a:srgbClr val="7F7F7F"/>
                </a:solidFill>
                <a:latin typeface="宋体"/>
                <a:ea typeface="宋体"/>
              </a:rPr>
              <a:t>联系本单元的学习内容，</a:t>
            </a:r>
          </a:p>
        </p:txBody>
      </p:sp>
    </p:spTree>
    <p:extLst>
      <p:ext uri="{BB962C8B-B14F-4D97-AF65-F5344CB8AC3E}">
        <p14:creationId xmlns:p14="http://schemas.microsoft.com/office/powerpoint/2010/main" val="27697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11603" y="541747"/>
            <a:ext cx="10857209" cy="264655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266" b="1" i="0" dirty="0">
                <a:solidFill>
                  <a:srgbClr val="000000"/>
                </a:solidFill>
                <a:latin typeface="宋体"/>
                <a:ea typeface="宋体"/>
              </a:rPr>
              <a:t>    默读第2自然段，思考毛泽东同志是如何论证自己的观点的？圈画相关内容，并作简单批注。</a:t>
            </a:r>
          </a:p>
        </p:txBody>
      </p:sp>
    </p:spTree>
    <p:extLst>
      <p:ext uri="{BB962C8B-B14F-4D97-AF65-F5344CB8AC3E}">
        <p14:creationId xmlns:p14="http://schemas.microsoft.com/office/powerpoint/2010/main" val="27312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67" y="2716284"/>
            <a:ext cx="9730283" cy="268706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1775520" y="2716284"/>
            <a:ext cx="677712" cy="53348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666" b="1" i="0" dirty="0">
                <a:solidFill>
                  <a:srgbClr val="FF0000"/>
                </a:solidFill>
                <a:latin typeface="黑体"/>
                <a:ea typeface="黑体"/>
              </a:rPr>
              <a:t>2</a:t>
            </a:r>
          </a:p>
        </p:txBody>
      </p:sp>
      <p:sp>
        <p:nvSpPr>
          <p:cNvPr id="4" name="形状2"/>
          <p:cNvSpPr txBox="1"/>
          <p:nvPr/>
        </p:nvSpPr>
        <p:spPr>
          <a:xfrm>
            <a:off x="2327884" y="3249764"/>
            <a:ext cx="4728223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形状3"/>
          <p:cNvSpPr txBox="1"/>
          <p:nvPr/>
        </p:nvSpPr>
        <p:spPr>
          <a:xfrm>
            <a:off x="2562691" y="1814809"/>
            <a:ext cx="2112235" cy="592580"/>
          </a:xfrm>
          <a:prstGeom prst="wedgeRoundRectCallout">
            <a:avLst/>
          </a:prstGeom>
          <a:solidFill>
            <a:srgbClr val="FFFFFF"/>
          </a:solidFill>
          <a:ln w="254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3200" b="1" i="0" dirty="0">
                <a:solidFill>
                  <a:srgbClr val="000000"/>
                </a:solidFill>
                <a:latin typeface="楷体"/>
                <a:ea typeface="楷体"/>
              </a:rPr>
              <a:t>提出观点</a:t>
            </a:r>
          </a:p>
        </p:txBody>
      </p:sp>
      <p:sp>
        <p:nvSpPr>
          <p:cNvPr id="6" name="形状4"/>
          <p:cNvSpPr txBox="1"/>
          <p:nvPr/>
        </p:nvSpPr>
        <p:spPr>
          <a:xfrm>
            <a:off x="7152117" y="3254009"/>
            <a:ext cx="3360373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形状5"/>
          <p:cNvSpPr txBox="1"/>
          <p:nvPr/>
        </p:nvSpPr>
        <p:spPr>
          <a:xfrm>
            <a:off x="1775520" y="3735021"/>
            <a:ext cx="7968885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7" name="形状13"/>
          <p:cNvSpPr txBox="1"/>
          <p:nvPr/>
        </p:nvSpPr>
        <p:spPr>
          <a:xfrm>
            <a:off x="3827748" y="533768"/>
            <a:ext cx="4622855" cy="704152"/>
          </a:xfrm>
          <a:prstGeom prst="wedgeRoundRectCallout">
            <a:avLst/>
          </a:prstGeom>
          <a:solidFill>
            <a:srgbClr val="FF000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4266" b="1" i="0" dirty="0">
                <a:solidFill>
                  <a:srgbClr val="FFFFFF"/>
                </a:solidFill>
                <a:latin typeface="宋体"/>
                <a:ea typeface="宋体"/>
              </a:rPr>
              <a:t>如何对待“死”</a:t>
            </a:r>
          </a:p>
        </p:txBody>
      </p:sp>
      <p:sp>
        <p:nvSpPr>
          <p:cNvPr id="20" name="形状14"/>
          <p:cNvSpPr txBox="1"/>
          <p:nvPr/>
        </p:nvSpPr>
        <p:spPr>
          <a:xfrm>
            <a:off x="9696400" y="892097"/>
            <a:ext cx="2016223" cy="759003"/>
          </a:xfrm>
          <a:custGeom>
            <a:avLst/>
            <a:gdLst>
              <a:gd name="connsiteX0" fmla="*/ 1185212 w 2016223"/>
              <a:gd name="connsiteY0" fmla="*/ 0 h 759003"/>
              <a:gd name="connsiteX1" fmla="*/ 1302231 w 2016223"/>
              <a:gd name="connsiteY1" fmla="*/ 0 h 759003"/>
              <a:gd name="connsiteX2" fmla="*/ 1497778 w 2016223"/>
              <a:gd name="connsiteY2" fmla="*/ 82775 h 759003"/>
              <a:gd name="connsiteX3" fmla="*/ 1775903 w 2016223"/>
              <a:gd name="connsiteY3" fmla="*/ 78764 h 759003"/>
              <a:gd name="connsiteX4" fmla="*/ 1934484 w 2016223"/>
              <a:gd name="connsiteY4" fmla="*/ 290093 h 759003"/>
              <a:gd name="connsiteX5" fmla="*/ 1980577 w 2016223"/>
              <a:gd name="connsiteY5" fmla="*/ 360469 h 759003"/>
              <a:gd name="connsiteX6" fmla="*/ 2016223 w 2016223"/>
              <a:gd name="connsiteY6" fmla="*/ 578506 h 759003"/>
              <a:gd name="connsiteX7" fmla="*/ 1597502 w 2016223"/>
              <a:gd name="connsiteY7" fmla="*/ 673078 h 759003"/>
              <a:gd name="connsiteX8" fmla="*/ 1454867 w 2016223"/>
              <a:gd name="connsiteY8" fmla="*/ 724827 h 759003"/>
              <a:gd name="connsiteX9" fmla="*/ 1023617 w 2016223"/>
              <a:gd name="connsiteY9" fmla="*/ 759003 h 759003"/>
              <a:gd name="connsiteX10" fmla="*/ 739406 w 2016223"/>
              <a:gd name="connsiteY10" fmla="*/ 692845 h 759003"/>
              <a:gd name="connsiteX11" fmla="*/ 479792 w 2016223"/>
              <a:gd name="connsiteY11" fmla="*/ 701719 h 759003"/>
              <a:gd name="connsiteX12" fmla="*/ 287089 w 2016223"/>
              <a:gd name="connsiteY12" fmla="*/ 608478 h 759003"/>
              <a:gd name="connsiteX13" fmla="*/ 121986 w 2016223"/>
              <a:gd name="connsiteY13" fmla="*/ 608634 h 759003"/>
              <a:gd name="connsiteX14" fmla="*/ 0 w 2016223"/>
              <a:gd name="connsiteY14" fmla="*/ 411475 h 759003"/>
              <a:gd name="connsiteX15" fmla="*/ 92981 w 2016223"/>
              <a:gd name="connsiteY15" fmla="*/ 321747 h 759003"/>
              <a:gd name="connsiteX16" fmla="*/ 81739 w 2016223"/>
              <a:gd name="connsiteY16" fmla="*/ 194607 h 759003"/>
              <a:gd name="connsiteX17" fmla="*/ 390157 w 2016223"/>
              <a:gd name="connsiteY17" fmla="*/ 128887 h 759003"/>
              <a:gd name="connsiteX18" fmla="*/ 514634 w 2016223"/>
              <a:gd name="connsiteY18" fmla="*/ 70404 h 759003"/>
              <a:gd name="connsiteX19" fmla="*/ 853841 w 2016223"/>
              <a:gd name="connsiteY19" fmla="*/ 21481 h 759003"/>
              <a:gd name="connsiteX20" fmla="*/ 1023338 w 2016223"/>
              <a:gd name="connsiteY20" fmla="*/ 16597 h 75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16223" h="759003">
                <a:moveTo>
                  <a:pt x="1185212" y="0"/>
                </a:moveTo>
                <a:cubicBezTo>
                  <a:pt x="1302231" y="0"/>
                  <a:pt x="1406616" y="36457"/>
                  <a:pt x="1460313" y="90136"/>
                </a:cubicBezTo>
                <a:cubicBezTo>
                  <a:pt x="1497778" y="82775"/>
                  <a:pt x="1538172" y="78764"/>
                  <a:pt x="1580283" y="78764"/>
                </a:cubicBezTo>
                <a:cubicBezTo>
                  <a:pt x="1775903" y="78764"/>
                  <a:pt x="1934484" y="165322"/>
                  <a:pt x="1934484" y="272095"/>
                </a:cubicBezTo>
                <a:cubicBezTo>
                  <a:pt x="1934484" y="290093"/>
                  <a:pt x="1929978" y="307515"/>
                  <a:pt x="1921550" y="324046"/>
                </a:cubicBezTo>
                <a:cubicBezTo>
                  <a:pt x="1980577" y="360469"/>
                  <a:pt x="2016223" y="407502"/>
                  <a:pt x="2016223" y="458266"/>
                </a:cubicBezTo>
                <a:cubicBezTo>
                  <a:pt x="2016223" y="578506"/>
                  <a:pt x="1839343" y="673078"/>
                  <a:pt x="1621152" y="673078"/>
                </a:cubicBezTo>
                <a:cubicBezTo>
                  <a:pt x="1597502" y="673078"/>
                  <a:pt x="1574337" y="671967"/>
                  <a:pt x="1551831" y="669832"/>
                </a:cubicBezTo>
                <a:cubicBezTo>
                  <a:pt x="1454867" y="724827"/>
                  <a:pt x="1319658" y="759003"/>
                  <a:pt x="1171589" y="759003"/>
                </a:cubicBezTo>
                <a:cubicBezTo>
                  <a:pt x="1023617" y="759003"/>
                  <a:pt x="890590" y="727862"/>
                  <a:pt x="793018" y="677199"/>
                </a:cubicBezTo>
                <a:cubicBezTo>
                  <a:pt x="739406" y="692845"/>
                  <a:pt x="678127" y="701719"/>
                  <a:pt x="613041" y="701719"/>
                </a:cubicBezTo>
                <a:cubicBezTo>
                  <a:pt x="479792" y="701719"/>
                  <a:pt x="362501" y="664526"/>
                  <a:pt x="294289" y="608170"/>
                </a:cubicBezTo>
                <a:cubicBezTo>
                  <a:pt x="287089" y="608478"/>
                  <a:pt x="279810" y="608634"/>
                  <a:pt x="272463" y="608634"/>
                </a:cubicBezTo>
                <a:cubicBezTo>
                  <a:pt x="121986" y="608634"/>
                  <a:pt x="0" y="542915"/>
                  <a:pt x="0" y="458266"/>
                </a:cubicBezTo>
                <a:cubicBezTo>
                  <a:pt x="0" y="411475"/>
                  <a:pt x="44478" y="368976"/>
                  <a:pt x="112850" y="342646"/>
                </a:cubicBezTo>
                <a:cubicBezTo>
                  <a:pt x="92981" y="321747"/>
                  <a:pt x="81739" y="297793"/>
                  <a:pt x="81739" y="272095"/>
                </a:cubicBezTo>
                <a:cubicBezTo>
                  <a:pt x="81739" y="194607"/>
                  <a:pt x="203724" y="128887"/>
                  <a:pt x="354201" y="128887"/>
                </a:cubicBezTo>
                <a:cubicBezTo>
                  <a:pt x="390157" y="128887"/>
                  <a:pt x="424486" y="132639"/>
                  <a:pt x="455913" y="139408"/>
                </a:cubicBezTo>
                <a:cubicBezTo>
                  <a:pt x="514634" y="70404"/>
                  <a:pt x="643723" y="21481"/>
                  <a:pt x="790141" y="21481"/>
                </a:cubicBezTo>
                <a:cubicBezTo>
                  <a:pt x="853841" y="21481"/>
                  <a:pt x="913455" y="29598"/>
                  <a:pt x="965760" y="43882"/>
                </a:cubicBezTo>
                <a:cubicBezTo>
                  <a:pt x="1023338" y="16597"/>
                  <a:pt x="1099930" y="0"/>
                  <a:pt x="1185212" y="0"/>
                </a:cubicBezTo>
                <a:close/>
              </a:path>
            </a:pathLst>
          </a:custGeom>
          <a:solidFill>
            <a:srgbClr val="C5D8F0"/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3733" b="1" i="0" dirty="0">
                <a:solidFill>
                  <a:srgbClr val="000000"/>
                </a:solidFill>
                <a:latin typeface="楷体"/>
                <a:ea typeface="楷体"/>
              </a:rPr>
              <a:t>引用</a:t>
            </a:r>
          </a:p>
        </p:txBody>
      </p:sp>
    </p:spTree>
    <p:extLst>
      <p:ext uri="{BB962C8B-B14F-4D97-AF65-F5344CB8AC3E}">
        <p14:creationId xmlns:p14="http://schemas.microsoft.com/office/powerpoint/2010/main" val="348862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4800" y="215900"/>
            <a:ext cx="11633200" cy="6311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grpSp>
        <p:nvGrpSpPr>
          <p:cNvPr id="8" name="@这不是阿燊"/>
          <p:cNvGrpSpPr/>
          <p:nvPr/>
        </p:nvGrpSpPr>
        <p:grpSpPr bwMode="auto">
          <a:xfrm>
            <a:off x="1190200" y="215900"/>
            <a:ext cx="5375275" cy="792163"/>
            <a:chOff x="0" y="0"/>
            <a:chExt cx="5737031" cy="792088"/>
          </a:xfrm>
          <a:noFill/>
        </p:grpSpPr>
        <p:sp>
          <p:nvSpPr>
            <p:cNvPr id="9" name="矩形 40"/>
            <p:cNvSpPr>
              <a:spLocks noChangeArrowheads="1"/>
            </p:cNvSpPr>
            <p:nvPr/>
          </p:nvSpPr>
          <p:spPr bwMode="auto">
            <a:xfrm>
              <a:off x="0" y="0"/>
              <a:ext cx="5737031" cy="7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zh-CN" altLang="en-US" sz="4000" dirty="0">
                  <a:gradFill>
                    <a:gsLst>
                      <a:gs pos="78000">
                        <a:srgbClr val="C00000"/>
                      </a:gs>
                      <a:gs pos="0">
                        <a:srgbClr val="FF0000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  <a:cs typeface="优设标题黑" panose="00000500000000000000" pitchFamily="2" charset="-122"/>
                  <a:sym typeface="优设标题黑" panose="00000500000000000000" pitchFamily="2" charset="-122"/>
                </a:rPr>
                <a:t>检查生字词</a:t>
              </a:r>
            </a:p>
          </p:txBody>
        </p:sp>
        <p:sp>
          <p:nvSpPr>
            <p:cNvPr id="10" name="矩形 48"/>
            <p:cNvSpPr>
              <a:spLocks noChangeArrowheads="1"/>
            </p:cNvSpPr>
            <p:nvPr/>
          </p:nvSpPr>
          <p:spPr bwMode="auto">
            <a:xfrm>
              <a:off x="648073" y="141719"/>
              <a:ext cx="45719" cy="5086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zh-CN" sz="140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  <a:sym typeface="优设标题黑" panose="00000500000000000000" pitchFamily="2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525029" y="339069"/>
            <a:ext cx="549952" cy="549952"/>
          </a:xfrm>
          <a:prstGeom prst="ellipse">
            <a:avLst/>
          </a:prstGeom>
          <a:solidFill>
            <a:srgbClr val="C00000"/>
          </a:solidFill>
          <a:ln>
            <a:solidFill>
              <a:srgbClr val="F4C6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0750" y="1200150"/>
            <a:ext cx="104013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人固有一死，或重于泰山，或轻于鸿毛。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司马迁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52345" y="102870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原本、本来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707380" y="103886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有的人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197725" y="102870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比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57630" y="3321685"/>
            <a:ext cx="44729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大雁的羽毛。喻指价值小。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2" grpId="0"/>
      <p:bldP spid="12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0.ssl.qhimgs1.com/sdr/400__/t013679f9a900cf35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2" y="668911"/>
            <a:ext cx="4730261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2.itc.cn/q_70/images01/20210821/43485b8cc4b44d5fa36c3ab30467fe2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524" y="449103"/>
            <a:ext cx="4380540" cy="32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94" y="2593730"/>
            <a:ext cx="2754530" cy="411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名人名言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7637"/>
          </a:xfrm>
        </p:spPr>
        <p:txBody>
          <a:bodyPr/>
          <a:lstStyle/>
          <a:p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“生当作人杰，死亦为鬼雄。”</a:t>
            </a:r>
          </a:p>
          <a:p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“人生自古谁无死，留取丹心照汗青。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春蚕到死丝方尽，蜡炬成灰泪始干。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“粉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骨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碎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身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浑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不怕，要留清白在人间。”</a:t>
            </a:r>
          </a:p>
          <a:p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“有的人活着，他已经死了，有的人死了，他还活着。”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endParaRPr lang="zh-CN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76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67" y="2716284"/>
            <a:ext cx="9730283" cy="268706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1775520" y="2716284"/>
            <a:ext cx="677712" cy="53348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666" b="1" i="0" dirty="0">
                <a:solidFill>
                  <a:srgbClr val="FF0000"/>
                </a:solidFill>
                <a:latin typeface="黑体"/>
                <a:ea typeface="黑体"/>
              </a:rPr>
              <a:t>2</a:t>
            </a:r>
          </a:p>
        </p:txBody>
      </p:sp>
      <p:sp>
        <p:nvSpPr>
          <p:cNvPr id="6" name="形状4"/>
          <p:cNvSpPr txBox="1"/>
          <p:nvPr/>
        </p:nvSpPr>
        <p:spPr>
          <a:xfrm>
            <a:off x="2017409" y="4866554"/>
            <a:ext cx="3360373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形状5"/>
          <p:cNvSpPr txBox="1"/>
          <p:nvPr/>
        </p:nvSpPr>
        <p:spPr>
          <a:xfrm flipV="1">
            <a:off x="1933781" y="4273063"/>
            <a:ext cx="8423557" cy="15398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7" name="形状13"/>
          <p:cNvSpPr txBox="1"/>
          <p:nvPr/>
        </p:nvSpPr>
        <p:spPr>
          <a:xfrm>
            <a:off x="3827748" y="533768"/>
            <a:ext cx="4622855" cy="704152"/>
          </a:xfrm>
          <a:prstGeom prst="wedgeRoundRectCallout">
            <a:avLst/>
          </a:prstGeom>
          <a:solidFill>
            <a:srgbClr val="FF000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4266" b="1" i="0" dirty="0">
                <a:solidFill>
                  <a:srgbClr val="FFFFFF"/>
                </a:solidFill>
                <a:latin typeface="宋体"/>
                <a:ea typeface="宋体"/>
              </a:rPr>
              <a:t>如何对待“死”</a:t>
            </a:r>
          </a:p>
        </p:txBody>
      </p:sp>
      <p:sp>
        <p:nvSpPr>
          <p:cNvPr id="22" name="形状4"/>
          <p:cNvSpPr txBox="1"/>
          <p:nvPr/>
        </p:nvSpPr>
        <p:spPr>
          <a:xfrm>
            <a:off x="9969634" y="3780692"/>
            <a:ext cx="475628" cy="830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6590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573311" y="661245"/>
            <a:ext cx="8457184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999" b="1" i="0" dirty="0">
                <a:solidFill>
                  <a:srgbClr val="000000"/>
                </a:solidFill>
                <a:latin typeface="楷体"/>
                <a:ea typeface="楷体"/>
              </a:rPr>
              <a:t>    你还想到谁的死是重于泰山的？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20" y="1744475"/>
            <a:ext cx="2215286" cy="1853422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350" y="1665818"/>
            <a:ext cx="2343760" cy="1589589"/>
          </a:xfrm>
          <a:prstGeom prst="round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584" y="1665818"/>
            <a:ext cx="2123932" cy="1910305"/>
          </a:xfrm>
          <a:prstGeom prst="round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88" y="4101236"/>
            <a:ext cx="2688031" cy="1738817"/>
          </a:xfrm>
          <a:prstGeom prst="round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180" y="4051468"/>
            <a:ext cx="2881446" cy="1838354"/>
          </a:xfrm>
          <a:prstGeom prst="round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53" y="5689425"/>
            <a:ext cx="16573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3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67" y="2716284"/>
            <a:ext cx="9730283" cy="268706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1775520" y="2716284"/>
            <a:ext cx="677712" cy="53348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666" b="1" i="0" dirty="0">
                <a:solidFill>
                  <a:srgbClr val="FF0000"/>
                </a:solidFill>
                <a:latin typeface="黑体"/>
                <a:ea typeface="黑体"/>
              </a:rPr>
              <a:t>2</a:t>
            </a:r>
          </a:p>
        </p:txBody>
      </p:sp>
      <p:sp>
        <p:nvSpPr>
          <p:cNvPr id="6" name="形状4"/>
          <p:cNvSpPr txBox="1"/>
          <p:nvPr/>
        </p:nvSpPr>
        <p:spPr>
          <a:xfrm>
            <a:off x="2017409" y="4866554"/>
            <a:ext cx="3360373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7" name="形状5"/>
          <p:cNvSpPr txBox="1"/>
          <p:nvPr/>
        </p:nvSpPr>
        <p:spPr>
          <a:xfrm flipV="1">
            <a:off x="1933781" y="4273063"/>
            <a:ext cx="8423557" cy="15398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3" name="形状10"/>
          <p:cNvSpPr txBox="1"/>
          <p:nvPr/>
        </p:nvSpPr>
        <p:spPr>
          <a:xfrm>
            <a:off x="10704512" y="3234373"/>
            <a:ext cx="1056117" cy="1632181"/>
          </a:xfrm>
          <a:custGeom>
            <a:avLst/>
            <a:gdLst>
              <a:gd name="connsiteX0" fmla="*/ 620826 w 1056117"/>
              <a:gd name="connsiteY0" fmla="*/ 0 h 1632181"/>
              <a:gd name="connsiteX1" fmla="*/ 682122 w 1056117"/>
              <a:gd name="connsiteY1" fmla="*/ 0 h 1632181"/>
              <a:gd name="connsiteX2" fmla="*/ 784551 w 1056117"/>
              <a:gd name="connsiteY2" fmla="*/ 178003 h 1632181"/>
              <a:gd name="connsiteX3" fmla="*/ 930235 w 1056117"/>
              <a:gd name="connsiteY3" fmla="*/ 169377 h 1632181"/>
              <a:gd name="connsiteX4" fmla="*/ 1013302 w 1056117"/>
              <a:gd name="connsiteY4" fmla="*/ 623823 h 1632181"/>
              <a:gd name="connsiteX5" fmla="*/ 1037446 w 1056117"/>
              <a:gd name="connsiteY5" fmla="*/ 775162 h 1632181"/>
              <a:gd name="connsiteX6" fmla="*/ 1056117 w 1056117"/>
              <a:gd name="connsiteY6" fmla="*/ 1244036 h 1632181"/>
              <a:gd name="connsiteX7" fmla="*/ 836787 w 1056117"/>
              <a:gd name="connsiteY7" fmla="*/ 1447406 h 1632181"/>
              <a:gd name="connsiteX8" fmla="*/ 762073 w 1056117"/>
              <a:gd name="connsiteY8" fmla="*/ 1558689 h 1632181"/>
              <a:gd name="connsiteX9" fmla="*/ 536181 w 1056117"/>
              <a:gd name="connsiteY9" fmla="*/ 1632181 h 1632181"/>
              <a:gd name="connsiteX10" fmla="*/ 387308 w 1056117"/>
              <a:gd name="connsiteY10" fmla="*/ 1489915 h 1632181"/>
              <a:gd name="connsiteX11" fmla="*/ 251320 w 1056117"/>
              <a:gd name="connsiteY11" fmla="*/ 1508998 h 1632181"/>
              <a:gd name="connsiteX12" fmla="*/ 150380 w 1056117"/>
              <a:gd name="connsiteY12" fmla="*/ 1308488 h 1632181"/>
              <a:gd name="connsiteX13" fmla="*/ 63897 w 1056117"/>
              <a:gd name="connsiteY13" fmla="*/ 1308825 h 1632181"/>
              <a:gd name="connsiteX14" fmla="*/ 0 w 1056117"/>
              <a:gd name="connsiteY14" fmla="*/ 884848 h 1632181"/>
              <a:gd name="connsiteX15" fmla="*/ 48704 w 1056117"/>
              <a:gd name="connsiteY15" fmla="*/ 691893 h 1632181"/>
              <a:gd name="connsiteX16" fmla="*/ 42816 w 1056117"/>
              <a:gd name="connsiteY16" fmla="*/ 418488 h 1632181"/>
              <a:gd name="connsiteX17" fmla="*/ 204368 w 1056117"/>
              <a:gd name="connsiteY17" fmla="*/ 277163 h 1632181"/>
              <a:gd name="connsiteX18" fmla="*/ 269570 w 1056117"/>
              <a:gd name="connsiteY18" fmla="*/ 151398 h 1632181"/>
              <a:gd name="connsiteX19" fmla="*/ 447250 w 1056117"/>
              <a:gd name="connsiteY19" fmla="*/ 46194 h 1632181"/>
              <a:gd name="connsiteX20" fmla="*/ 536034 w 1056117"/>
              <a:gd name="connsiteY20" fmla="*/ 35690 h 163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6117" h="1632181">
                <a:moveTo>
                  <a:pt x="620826" y="0"/>
                </a:moveTo>
                <a:cubicBezTo>
                  <a:pt x="682122" y="0"/>
                  <a:pt x="736799" y="78397"/>
                  <a:pt x="764926" y="193831"/>
                </a:cubicBezTo>
                <a:cubicBezTo>
                  <a:pt x="784551" y="178003"/>
                  <a:pt x="805710" y="169377"/>
                  <a:pt x="827768" y="169377"/>
                </a:cubicBezTo>
                <a:cubicBezTo>
                  <a:pt x="930235" y="169377"/>
                  <a:pt x="1013302" y="355512"/>
                  <a:pt x="1013302" y="585122"/>
                </a:cubicBezTo>
                <a:cubicBezTo>
                  <a:pt x="1013302" y="623823"/>
                  <a:pt x="1010942" y="661290"/>
                  <a:pt x="1006527" y="696838"/>
                </a:cubicBezTo>
                <a:cubicBezTo>
                  <a:pt x="1037446" y="775162"/>
                  <a:pt x="1056117" y="876305"/>
                  <a:pt x="1056117" y="985468"/>
                </a:cubicBezTo>
                <a:cubicBezTo>
                  <a:pt x="1056117" y="1244036"/>
                  <a:pt x="963466" y="1447406"/>
                  <a:pt x="849175" y="1447406"/>
                </a:cubicBezTo>
                <a:cubicBezTo>
                  <a:pt x="836787" y="1447406"/>
                  <a:pt x="824654" y="1445017"/>
                  <a:pt x="812864" y="1440427"/>
                </a:cubicBezTo>
                <a:cubicBezTo>
                  <a:pt x="762073" y="1558689"/>
                  <a:pt x="691250" y="1632181"/>
                  <a:pt x="613690" y="1632181"/>
                </a:cubicBezTo>
                <a:cubicBezTo>
                  <a:pt x="536181" y="1632181"/>
                  <a:pt x="466500" y="1565216"/>
                  <a:pt x="415390" y="1456268"/>
                </a:cubicBezTo>
                <a:cubicBezTo>
                  <a:pt x="387308" y="1489915"/>
                  <a:pt x="355210" y="1508998"/>
                  <a:pt x="321117" y="1508998"/>
                </a:cubicBezTo>
                <a:cubicBezTo>
                  <a:pt x="251320" y="1508998"/>
                  <a:pt x="189882" y="1429016"/>
                  <a:pt x="154152" y="1307826"/>
                </a:cubicBezTo>
                <a:cubicBezTo>
                  <a:pt x="150380" y="1308488"/>
                  <a:pt x="146567" y="1308825"/>
                  <a:pt x="142719" y="1308825"/>
                </a:cubicBezTo>
                <a:cubicBezTo>
                  <a:pt x="63897" y="1308825"/>
                  <a:pt x="0" y="1167500"/>
                  <a:pt x="0" y="985468"/>
                </a:cubicBezTo>
                <a:cubicBezTo>
                  <a:pt x="0" y="884848"/>
                  <a:pt x="23298" y="793457"/>
                  <a:pt x="59112" y="736837"/>
                </a:cubicBezTo>
                <a:cubicBezTo>
                  <a:pt x="48704" y="691893"/>
                  <a:pt x="42816" y="640383"/>
                  <a:pt x="42816" y="585122"/>
                </a:cubicBezTo>
                <a:cubicBezTo>
                  <a:pt x="42816" y="418488"/>
                  <a:pt x="106713" y="277163"/>
                  <a:pt x="185534" y="277163"/>
                </a:cubicBezTo>
                <a:cubicBezTo>
                  <a:pt x="204368" y="277163"/>
                  <a:pt x="222350" y="285232"/>
                  <a:pt x="238812" y="299787"/>
                </a:cubicBezTo>
                <a:cubicBezTo>
                  <a:pt x="269570" y="151398"/>
                  <a:pt x="337188" y="46194"/>
                  <a:pt x="413884" y="46194"/>
                </a:cubicBezTo>
                <a:cubicBezTo>
                  <a:pt x="447250" y="46194"/>
                  <a:pt x="478477" y="63648"/>
                  <a:pt x="505875" y="94365"/>
                </a:cubicBezTo>
                <a:cubicBezTo>
                  <a:pt x="536034" y="35690"/>
                  <a:pt x="576154" y="0"/>
                  <a:pt x="620826" y="0"/>
                </a:cubicBezTo>
                <a:close/>
              </a:path>
            </a:pathLst>
          </a:custGeom>
          <a:solidFill>
            <a:srgbClr val="C5D8F0"/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3733" b="1" i="0" dirty="0">
                <a:solidFill>
                  <a:srgbClr val="000000"/>
                </a:solidFill>
                <a:latin typeface="楷体"/>
                <a:ea typeface="楷体"/>
              </a:rPr>
              <a:t>对比</a:t>
            </a:r>
          </a:p>
        </p:txBody>
      </p:sp>
      <p:sp>
        <p:nvSpPr>
          <p:cNvPr id="17" name="形状13"/>
          <p:cNvSpPr txBox="1"/>
          <p:nvPr/>
        </p:nvSpPr>
        <p:spPr>
          <a:xfrm>
            <a:off x="3827748" y="533768"/>
            <a:ext cx="4622855" cy="704152"/>
          </a:xfrm>
          <a:prstGeom prst="wedgeRoundRectCallout">
            <a:avLst/>
          </a:prstGeom>
          <a:solidFill>
            <a:srgbClr val="FF000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4266" b="1" i="0" dirty="0">
                <a:solidFill>
                  <a:srgbClr val="FFFFFF"/>
                </a:solidFill>
                <a:latin typeface="宋体"/>
                <a:ea typeface="宋体"/>
              </a:rPr>
              <a:t>如何对待“死”</a:t>
            </a:r>
          </a:p>
        </p:txBody>
      </p:sp>
      <p:sp>
        <p:nvSpPr>
          <p:cNvPr id="22" name="形状4"/>
          <p:cNvSpPr txBox="1"/>
          <p:nvPr/>
        </p:nvSpPr>
        <p:spPr>
          <a:xfrm>
            <a:off x="9969634" y="3780692"/>
            <a:ext cx="475628" cy="830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19764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67" y="2716284"/>
            <a:ext cx="9730283" cy="268706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1775520" y="2716284"/>
            <a:ext cx="677712" cy="53348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666" b="1" i="0" dirty="0">
                <a:solidFill>
                  <a:srgbClr val="FF0000"/>
                </a:solidFill>
                <a:latin typeface="黑体"/>
                <a:ea typeface="黑体"/>
              </a:rPr>
              <a:t>2</a:t>
            </a:r>
          </a:p>
        </p:txBody>
      </p:sp>
      <p:sp>
        <p:nvSpPr>
          <p:cNvPr id="14" name="形状11"/>
          <p:cNvSpPr txBox="1"/>
          <p:nvPr/>
        </p:nvSpPr>
        <p:spPr>
          <a:xfrm>
            <a:off x="5759963" y="4866555"/>
            <a:ext cx="4728223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D9F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5" name="形状12"/>
          <p:cNvSpPr txBox="1"/>
          <p:nvPr/>
        </p:nvSpPr>
        <p:spPr>
          <a:xfrm>
            <a:off x="1775520" y="5370268"/>
            <a:ext cx="3168352" cy="40217"/>
          </a:xfrm>
          <a:prstGeom prst="line">
            <a:avLst/>
          </a:prstGeom>
          <a:solidFill>
            <a:srgbClr val="FFFFFF">
              <a:alpha val="0"/>
            </a:srgbClr>
          </a:solidFill>
          <a:ln w="30163">
            <a:solidFill>
              <a:srgbClr val="FD9F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7" name="形状13"/>
          <p:cNvSpPr txBox="1"/>
          <p:nvPr/>
        </p:nvSpPr>
        <p:spPr>
          <a:xfrm>
            <a:off x="3827748" y="533768"/>
            <a:ext cx="4622855" cy="704152"/>
          </a:xfrm>
          <a:prstGeom prst="wedgeRoundRectCallout">
            <a:avLst/>
          </a:prstGeom>
          <a:solidFill>
            <a:srgbClr val="FF0000"/>
          </a:solidFill>
          <a:ln w="254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4266" b="1" i="0" dirty="0">
                <a:solidFill>
                  <a:srgbClr val="FFFFFF"/>
                </a:solidFill>
                <a:latin typeface="宋体"/>
                <a:ea typeface="宋体"/>
              </a:rPr>
              <a:t>如何对待“死”</a:t>
            </a:r>
          </a:p>
        </p:txBody>
      </p:sp>
      <p:sp>
        <p:nvSpPr>
          <p:cNvPr id="21" name="形状15"/>
          <p:cNvSpPr txBox="1"/>
          <p:nvPr/>
        </p:nvSpPr>
        <p:spPr>
          <a:xfrm>
            <a:off x="7105508" y="4977064"/>
            <a:ext cx="2016223" cy="759003"/>
          </a:xfrm>
          <a:custGeom>
            <a:avLst/>
            <a:gdLst>
              <a:gd name="connsiteX0" fmla="*/ 1185212 w 2016223"/>
              <a:gd name="connsiteY0" fmla="*/ 0 h 759003"/>
              <a:gd name="connsiteX1" fmla="*/ 1302231 w 2016223"/>
              <a:gd name="connsiteY1" fmla="*/ 0 h 759003"/>
              <a:gd name="connsiteX2" fmla="*/ 1497778 w 2016223"/>
              <a:gd name="connsiteY2" fmla="*/ 82775 h 759003"/>
              <a:gd name="connsiteX3" fmla="*/ 1775903 w 2016223"/>
              <a:gd name="connsiteY3" fmla="*/ 78764 h 759003"/>
              <a:gd name="connsiteX4" fmla="*/ 1934484 w 2016223"/>
              <a:gd name="connsiteY4" fmla="*/ 290093 h 759003"/>
              <a:gd name="connsiteX5" fmla="*/ 1980577 w 2016223"/>
              <a:gd name="connsiteY5" fmla="*/ 360469 h 759003"/>
              <a:gd name="connsiteX6" fmla="*/ 2016223 w 2016223"/>
              <a:gd name="connsiteY6" fmla="*/ 578506 h 759003"/>
              <a:gd name="connsiteX7" fmla="*/ 1597502 w 2016223"/>
              <a:gd name="connsiteY7" fmla="*/ 673078 h 759003"/>
              <a:gd name="connsiteX8" fmla="*/ 1454867 w 2016223"/>
              <a:gd name="connsiteY8" fmla="*/ 724827 h 759003"/>
              <a:gd name="connsiteX9" fmla="*/ 1023617 w 2016223"/>
              <a:gd name="connsiteY9" fmla="*/ 759003 h 759003"/>
              <a:gd name="connsiteX10" fmla="*/ 739406 w 2016223"/>
              <a:gd name="connsiteY10" fmla="*/ 692845 h 759003"/>
              <a:gd name="connsiteX11" fmla="*/ 479792 w 2016223"/>
              <a:gd name="connsiteY11" fmla="*/ 701719 h 759003"/>
              <a:gd name="connsiteX12" fmla="*/ 287089 w 2016223"/>
              <a:gd name="connsiteY12" fmla="*/ 608478 h 759003"/>
              <a:gd name="connsiteX13" fmla="*/ 121986 w 2016223"/>
              <a:gd name="connsiteY13" fmla="*/ 608634 h 759003"/>
              <a:gd name="connsiteX14" fmla="*/ 0 w 2016223"/>
              <a:gd name="connsiteY14" fmla="*/ 411475 h 759003"/>
              <a:gd name="connsiteX15" fmla="*/ 92981 w 2016223"/>
              <a:gd name="connsiteY15" fmla="*/ 321747 h 759003"/>
              <a:gd name="connsiteX16" fmla="*/ 81739 w 2016223"/>
              <a:gd name="connsiteY16" fmla="*/ 194607 h 759003"/>
              <a:gd name="connsiteX17" fmla="*/ 390157 w 2016223"/>
              <a:gd name="connsiteY17" fmla="*/ 128887 h 759003"/>
              <a:gd name="connsiteX18" fmla="*/ 514634 w 2016223"/>
              <a:gd name="connsiteY18" fmla="*/ 70404 h 759003"/>
              <a:gd name="connsiteX19" fmla="*/ 853841 w 2016223"/>
              <a:gd name="connsiteY19" fmla="*/ 21481 h 759003"/>
              <a:gd name="connsiteX20" fmla="*/ 1023338 w 2016223"/>
              <a:gd name="connsiteY20" fmla="*/ 16597 h 75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16223" h="759003">
                <a:moveTo>
                  <a:pt x="1185212" y="0"/>
                </a:moveTo>
                <a:cubicBezTo>
                  <a:pt x="1302231" y="0"/>
                  <a:pt x="1406616" y="36457"/>
                  <a:pt x="1460313" y="90136"/>
                </a:cubicBezTo>
                <a:cubicBezTo>
                  <a:pt x="1497778" y="82775"/>
                  <a:pt x="1538172" y="78764"/>
                  <a:pt x="1580283" y="78764"/>
                </a:cubicBezTo>
                <a:cubicBezTo>
                  <a:pt x="1775903" y="78764"/>
                  <a:pt x="1934484" y="165322"/>
                  <a:pt x="1934484" y="272095"/>
                </a:cubicBezTo>
                <a:cubicBezTo>
                  <a:pt x="1934484" y="290093"/>
                  <a:pt x="1929978" y="307515"/>
                  <a:pt x="1921550" y="324046"/>
                </a:cubicBezTo>
                <a:cubicBezTo>
                  <a:pt x="1980577" y="360469"/>
                  <a:pt x="2016223" y="407502"/>
                  <a:pt x="2016223" y="458266"/>
                </a:cubicBezTo>
                <a:cubicBezTo>
                  <a:pt x="2016223" y="578506"/>
                  <a:pt x="1839343" y="673078"/>
                  <a:pt x="1621152" y="673078"/>
                </a:cubicBezTo>
                <a:cubicBezTo>
                  <a:pt x="1597502" y="673078"/>
                  <a:pt x="1574337" y="671967"/>
                  <a:pt x="1551831" y="669832"/>
                </a:cubicBezTo>
                <a:cubicBezTo>
                  <a:pt x="1454867" y="724827"/>
                  <a:pt x="1319658" y="759003"/>
                  <a:pt x="1171589" y="759003"/>
                </a:cubicBezTo>
                <a:cubicBezTo>
                  <a:pt x="1023617" y="759003"/>
                  <a:pt x="890590" y="727862"/>
                  <a:pt x="793018" y="677199"/>
                </a:cubicBezTo>
                <a:cubicBezTo>
                  <a:pt x="739406" y="692845"/>
                  <a:pt x="678127" y="701719"/>
                  <a:pt x="613041" y="701719"/>
                </a:cubicBezTo>
                <a:cubicBezTo>
                  <a:pt x="479792" y="701719"/>
                  <a:pt x="362501" y="664526"/>
                  <a:pt x="294289" y="608170"/>
                </a:cubicBezTo>
                <a:cubicBezTo>
                  <a:pt x="287089" y="608478"/>
                  <a:pt x="279810" y="608634"/>
                  <a:pt x="272463" y="608634"/>
                </a:cubicBezTo>
                <a:cubicBezTo>
                  <a:pt x="121986" y="608634"/>
                  <a:pt x="0" y="542915"/>
                  <a:pt x="0" y="458266"/>
                </a:cubicBezTo>
                <a:cubicBezTo>
                  <a:pt x="0" y="411475"/>
                  <a:pt x="44478" y="368976"/>
                  <a:pt x="112850" y="342646"/>
                </a:cubicBezTo>
                <a:cubicBezTo>
                  <a:pt x="92981" y="321747"/>
                  <a:pt x="81739" y="297793"/>
                  <a:pt x="81739" y="272095"/>
                </a:cubicBezTo>
                <a:cubicBezTo>
                  <a:pt x="81739" y="194607"/>
                  <a:pt x="203724" y="128887"/>
                  <a:pt x="354201" y="128887"/>
                </a:cubicBezTo>
                <a:cubicBezTo>
                  <a:pt x="390157" y="128887"/>
                  <a:pt x="424486" y="132639"/>
                  <a:pt x="455913" y="139408"/>
                </a:cubicBezTo>
                <a:cubicBezTo>
                  <a:pt x="514634" y="70404"/>
                  <a:pt x="643723" y="21481"/>
                  <a:pt x="790141" y="21481"/>
                </a:cubicBezTo>
                <a:cubicBezTo>
                  <a:pt x="853841" y="21481"/>
                  <a:pt x="913455" y="29598"/>
                  <a:pt x="965760" y="43882"/>
                </a:cubicBezTo>
                <a:cubicBezTo>
                  <a:pt x="1023338" y="16597"/>
                  <a:pt x="1099930" y="0"/>
                  <a:pt x="1185212" y="0"/>
                </a:cubicBezTo>
                <a:close/>
              </a:path>
            </a:pathLst>
          </a:custGeom>
          <a:solidFill>
            <a:srgbClr val="C5D8F0"/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3733" b="1" i="0" dirty="0">
                <a:solidFill>
                  <a:srgbClr val="000000"/>
                </a:solidFill>
                <a:latin typeface="楷体"/>
                <a:ea typeface="楷体"/>
              </a:rPr>
              <a:t>举例</a:t>
            </a:r>
          </a:p>
        </p:txBody>
      </p:sp>
    </p:spTree>
    <p:extLst>
      <p:ext uri="{BB962C8B-B14F-4D97-AF65-F5344CB8AC3E}">
        <p14:creationId xmlns:p14="http://schemas.microsoft.com/office/powerpoint/2010/main" val="17896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23392" y="740701"/>
            <a:ext cx="5088565" cy="2880320"/>
          </a:xfrm>
          <a:prstGeom prst="wedgeRoundRectCallout">
            <a:avLst/>
          </a:prstGeom>
          <a:solidFill>
            <a:srgbClr val="FFD1D1"/>
          </a:solidFill>
          <a:ln w="2540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l"/>
            <a:r>
              <a:rPr lang="zh-CN" altLang="en-US" sz="3200" b="1" i="0" dirty="0">
                <a:solidFill>
                  <a:srgbClr val="000000"/>
                </a:solidFill>
                <a:latin typeface="楷体"/>
                <a:ea typeface="楷体"/>
              </a:rPr>
              <a:t>    张思德，加入红军后当过通讯员、交通员，他在战斗中浑身是胆，屡立战功，被战友们亲切地誉为“小老虎”。</a:t>
            </a:r>
          </a:p>
        </p:txBody>
      </p:sp>
      <p:sp>
        <p:nvSpPr>
          <p:cNvPr id="3" name="形状2"/>
          <p:cNvSpPr txBox="1"/>
          <p:nvPr/>
        </p:nvSpPr>
        <p:spPr>
          <a:xfrm>
            <a:off x="6384032" y="740701"/>
            <a:ext cx="5088565" cy="2880320"/>
          </a:xfrm>
          <a:prstGeom prst="wedgeRoundRectCallout">
            <a:avLst/>
          </a:prstGeom>
          <a:solidFill>
            <a:srgbClr val="FFD1D1"/>
          </a:solidFill>
          <a:ln w="2540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l"/>
            <a:endParaRPr/>
          </a:p>
          <a:p>
            <a:pPr marL="0" algn="l"/>
            <a:r>
              <a:rPr lang="zh-CN" altLang="en-US" sz="3200" b="1" i="0" dirty="0">
                <a:solidFill>
                  <a:srgbClr val="000000"/>
                </a:solidFill>
                <a:latin typeface="楷体"/>
                <a:ea typeface="楷体"/>
              </a:rPr>
              <a:t>    长征途中，为了战胜饥饿，组织发出了“尝百草”的号召，张思德总是抢在前头，用自己的嘴去分辨草能不能吃，差点因为中毒而牺牲。</a:t>
            </a:r>
          </a:p>
        </p:txBody>
      </p:sp>
      <p:sp>
        <p:nvSpPr>
          <p:cNvPr id="4" name="形状3"/>
          <p:cNvSpPr txBox="1"/>
          <p:nvPr/>
        </p:nvSpPr>
        <p:spPr>
          <a:xfrm>
            <a:off x="481794" y="3721256"/>
            <a:ext cx="5088565" cy="2715683"/>
          </a:xfrm>
          <a:prstGeom prst="wedgeRoundRectCallout">
            <a:avLst/>
          </a:prstGeom>
          <a:solidFill>
            <a:srgbClr val="FFD1D1"/>
          </a:solidFill>
          <a:ln w="2540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l"/>
            <a:endParaRPr/>
          </a:p>
          <a:p>
            <a:pPr marL="0" algn="l"/>
            <a:r>
              <a:rPr lang="zh-CN" altLang="en-US" sz="3200" b="1" i="0" dirty="0">
                <a:solidFill>
                  <a:srgbClr val="000000"/>
                </a:solidFill>
                <a:latin typeface="楷体"/>
                <a:ea typeface="楷体"/>
              </a:rPr>
              <a:t>    在经济困难期间，部队粮食供应紧张。张思德在吃饭的时候经常借故走开，以便让班里的其他同志多吃一点。</a:t>
            </a:r>
          </a:p>
        </p:txBody>
      </p:sp>
      <p:sp>
        <p:nvSpPr>
          <p:cNvPr id="5" name="形状4"/>
          <p:cNvSpPr txBox="1"/>
          <p:nvPr/>
        </p:nvSpPr>
        <p:spPr>
          <a:xfrm>
            <a:off x="6359205" y="3799351"/>
            <a:ext cx="5113392" cy="2880320"/>
          </a:xfrm>
          <a:prstGeom prst="wedgeRoundRectCallout">
            <a:avLst/>
          </a:prstGeom>
          <a:solidFill>
            <a:srgbClr val="FFD1D1"/>
          </a:solidFill>
          <a:ln w="2540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l"/>
            <a:endParaRPr/>
          </a:p>
          <a:p>
            <a:pPr marL="0" algn="l"/>
            <a:r>
              <a:rPr lang="zh-CN" altLang="en-US" sz="3200" b="1" i="0" dirty="0">
                <a:solidFill>
                  <a:srgbClr val="000000"/>
                </a:solidFill>
                <a:latin typeface="楷体"/>
                <a:ea typeface="楷体"/>
              </a:rPr>
              <a:t>    他第一次作为班长带队到黄土沟烧炭时，班里有的同志生病了，他就用自己的津贴从老乡那里买来鸡蛋和麻油，给班里的病号做荷包蛋。</a:t>
            </a:r>
          </a:p>
        </p:txBody>
      </p:sp>
      <p:sp>
        <p:nvSpPr>
          <p:cNvPr id="6" name="形状5"/>
          <p:cNvSpPr txBox="1"/>
          <p:nvPr/>
        </p:nvSpPr>
        <p:spPr>
          <a:xfrm>
            <a:off x="4751851" y="26791"/>
            <a:ext cx="2400267" cy="768093"/>
          </a:xfrm>
          <a:prstGeom prst="wedgeRoundRectCallout">
            <a:avLst/>
          </a:prstGeom>
          <a:solidFill>
            <a:srgbClr val="C5D8F0"/>
          </a:solidFill>
          <a:ln w="12700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  <a:r>
              <a:rPr lang="zh-CN" altLang="en-US" sz="4266" b="1" i="0" dirty="0">
                <a:solidFill>
                  <a:srgbClr val="000000"/>
                </a:solidFill>
                <a:latin typeface="楷体"/>
                <a:ea typeface="楷体"/>
              </a:rPr>
              <a:t>资 料</a:t>
            </a:r>
          </a:p>
        </p:txBody>
      </p:sp>
    </p:spTree>
    <p:extLst>
      <p:ext uri="{BB962C8B-B14F-4D97-AF65-F5344CB8AC3E}">
        <p14:creationId xmlns:p14="http://schemas.microsoft.com/office/powerpoint/2010/main" val="9455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容器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20630" y="1409148"/>
            <a:ext cx="11102978" cy="3663850"/>
          </a:xfrm>
          <a:prstGeom prst="rect">
            <a:avLst/>
          </a:prstGeom>
        </p:spPr>
      </p:pic>
      <p:sp>
        <p:nvSpPr>
          <p:cNvPr id="13" name="形状1"/>
          <p:cNvSpPr txBox="1"/>
          <p:nvPr/>
        </p:nvSpPr>
        <p:spPr>
          <a:xfrm>
            <a:off x="422338" y="11811"/>
            <a:ext cx="2296103" cy="862648"/>
          </a:xfrm>
          <a:prstGeom prst="roundRect">
            <a:avLst/>
          </a:prstGeom>
          <a:solidFill>
            <a:srgbClr val="FFFFFF">
              <a:alpha val="0"/>
            </a:srgbClr>
          </a:solidFill>
          <a:ln w="23812">
            <a:solidFill>
              <a:srgbClr val="A96A00"/>
            </a:solidFill>
            <a:headEnd type="none" w="med" len="med"/>
            <a:tailEnd type="none" w="med" len="med"/>
          </a:ln>
        </p:spPr>
        <p:txBody>
          <a:bodyPr wrap="square" rtlCol="0" anchor="t"/>
          <a:lstStyle/>
          <a:p>
            <a:pPr marL="0" algn="ctr"/>
            <a:r>
              <a:rPr lang="zh-CN" altLang="en-US" sz="4266" b="1" i="0" dirty="0">
                <a:solidFill>
                  <a:srgbClr val="000000"/>
                </a:solidFill>
                <a:latin typeface="黑体"/>
                <a:ea typeface="黑体"/>
              </a:rPr>
              <a:t>读一读</a:t>
            </a:r>
          </a:p>
        </p:txBody>
      </p:sp>
      <p:pic>
        <p:nvPicPr>
          <p:cNvPr id="1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1096"/>
            <a:ext cx="977799" cy="124846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15" name="文本1"/>
          <p:cNvSpPr txBox="1"/>
          <p:nvPr/>
        </p:nvSpPr>
        <p:spPr>
          <a:xfrm>
            <a:off x="825570" y="744541"/>
            <a:ext cx="10990792" cy="142663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266" b="1" i="0" dirty="0">
                <a:solidFill>
                  <a:srgbClr val="000000"/>
                </a:solidFill>
                <a:latin typeface="宋体"/>
                <a:ea typeface="宋体"/>
              </a:rPr>
              <a:t>齐读第2自然段，然后试着填一填，背一背。</a:t>
            </a:r>
          </a:p>
        </p:txBody>
      </p:sp>
    </p:spTree>
    <p:extLst>
      <p:ext uri="{BB962C8B-B14F-4D97-AF65-F5344CB8AC3E}">
        <p14:creationId xmlns:p14="http://schemas.microsoft.com/office/powerpoint/2010/main" val="15243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>
            <a:spLocks noGrp="1"/>
          </p:cNvSpPr>
          <p:nvPr>
            <p:ph type="title"/>
          </p:nvPr>
        </p:nvSpPr>
        <p:spPr>
          <a:xfrm>
            <a:off x="635977" y="1780687"/>
            <a:ext cx="10515600" cy="13255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6000" b="1" dirty="0">
                <a:latin typeface="微软雅黑" panose="020B0503020204020204" charset="-122"/>
                <a:ea typeface="微软雅黑" panose="020B0503020204020204" charset="-122"/>
              </a:rPr>
              <a:t>12   </a:t>
            </a:r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为人民服务</a:t>
            </a:r>
          </a:p>
        </p:txBody>
      </p:sp>
    </p:spTree>
    <p:extLst>
      <p:ext uri="{BB962C8B-B14F-4D97-AF65-F5344CB8AC3E}">
        <p14:creationId xmlns:p14="http://schemas.microsoft.com/office/powerpoint/2010/main" val="36134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86"/>
          <p:cNvSpPr txBox="1"/>
          <p:nvPr/>
        </p:nvSpPr>
        <p:spPr>
          <a:xfrm>
            <a:off x="114300" y="703167"/>
            <a:ext cx="4414069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dirty="0">
                <a:gradFill>
                  <a:gsLst>
                    <a:gs pos="78000">
                      <a:srgbClr val="C00000"/>
                    </a:gs>
                    <a:gs pos="0">
                      <a:srgbClr val="FF0000"/>
                    </a:gs>
                  </a:gsLst>
                  <a:lin ang="5400000" scaled="0"/>
                </a:gradFill>
                <a:latin typeface="Montserrat Black" panose="00000A00000000000000" pitchFamily="2" charset="0"/>
                <a:ea typeface="优设标题黑" panose="00000500000000000000" pitchFamily="2" charset="-122"/>
                <a:cs typeface="优设标题黑" panose="00000500000000000000" pitchFamily="2" charset="-122"/>
              </a:rPr>
              <a:t>人物简介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85385" y="824279"/>
            <a:ext cx="2621230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54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 </a:t>
            </a:r>
            <a:r>
              <a:rPr lang="zh-CN" altLang="en-US" sz="5400" b="1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毛泽东</a:t>
            </a:r>
            <a:endParaRPr lang="zh-CN" altLang="en-US" sz="5400" b="1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优设标题黑" panose="00000500000000000000" pitchFamily="2" charset="-122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4301" y="1747609"/>
            <a:ext cx="1200736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毛泽东（</a:t>
            </a:r>
            <a:r>
              <a:rPr lang="en-US" altLang="zh-CN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1893--1976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），湖南湘潭</a:t>
            </a:r>
            <a:r>
              <a:rPr lang="zh-CN" altLang="en-US" sz="400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人，字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润</a:t>
            </a:r>
            <a:r>
              <a:rPr lang="zh-CN" altLang="en-US" sz="400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之。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伟大的无产阶级革命家、军事家、思想家 。</a:t>
            </a:r>
            <a:r>
              <a:rPr lang="en-US" altLang="zh-CN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1893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年</a:t>
            </a:r>
            <a:r>
              <a:rPr lang="en-US" altLang="zh-CN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12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月</a:t>
            </a:r>
            <a:r>
              <a:rPr lang="en-US" altLang="zh-CN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26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日生于韶山冲一个农民家庭。早年就读于长沙湖南第一师范，即开始革命活动，接受并传播马克思列宁主义，</a:t>
            </a:r>
            <a:r>
              <a:rPr lang="en-US" altLang="zh-CN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1921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</a:rPr>
              <a:t>年成为中国共产党的创始人之一。历任中国共产党中央委员会主席、中央军事委员会主席、中华人民共和国主席等职。平生于政务、军旅之暇，喜爱诗词、书法，用功尤勤，造诣甚深。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4445" y="173127"/>
            <a:ext cx="777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二：简介作者，写作背景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76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40"/>
          <p:cNvSpPr>
            <a:spLocks noChangeArrowheads="1"/>
          </p:cNvSpPr>
          <p:nvPr/>
        </p:nvSpPr>
        <p:spPr bwMode="auto">
          <a:xfrm>
            <a:off x="802005" y="1115695"/>
            <a:ext cx="10415270" cy="51073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400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  <a:cs typeface="优设标题黑" panose="00000500000000000000" pitchFamily="2" charset="-122"/>
              <a:sym typeface="优设标题黑" panose="00000500000000000000" pitchFamily="2" charset="-122"/>
            </a:endParaRPr>
          </a:p>
          <a:p>
            <a:r>
              <a:rPr lang="en-US" altLang="zh-CN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  <a:sym typeface="优设标题黑" panose="00000500000000000000" pitchFamily="2" charset="-122"/>
              </a:rPr>
              <a:t>    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  <a:sym typeface="优设标题黑" panose="00000500000000000000" pitchFamily="2" charset="-122"/>
              </a:rPr>
              <a:t>《为人民服务》是毛泽东主席在</a:t>
            </a:r>
            <a:r>
              <a:rPr lang="zh-CN" altLang="en-US" sz="40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  <a:sym typeface="优设标题黑" panose="00000500000000000000" pitchFamily="2" charset="-122"/>
              </a:rPr>
              <a:t>张思德</a:t>
            </a:r>
            <a:r>
              <a:rPr lang="zh-CN" altLang="en-US" sz="40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优设标题黑" panose="00000500000000000000" pitchFamily="2" charset="-122"/>
                <a:sym typeface="优设标题黑" panose="00000500000000000000" pitchFamily="2" charset="-122"/>
              </a:rPr>
              <a:t>同志的追悼会上所作的讲演。当时，抗日战争正处在十分艰苦的阶段，有许多困难需要克服，毛泽东主席针对这一情况，讲述为人民服务的道理，号召大家学习张思德同志完全、彻底地为人民服务的精神，团结起来，打败日本侵略者。</a:t>
            </a:r>
          </a:p>
          <a:p>
            <a:endParaRPr lang="zh-CN" altLang="en-US" sz="400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  <a:cs typeface="优设标题黑" panose="00000500000000000000" pitchFamily="2" charset="-122"/>
              <a:sym typeface="优设标题黑" panose="00000500000000000000" pitchFamily="2" charset="-122"/>
            </a:endParaRPr>
          </a:p>
        </p:txBody>
      </p:sp>
      <p:sp>
        <p:nvSpPr>
          <p:cNvPr id="37" name="TextBox 86"/>
          <p:cNvSpPr txBox="1"/>
          <p:nvPr/>
        </p:nvSpPr>
        <p:spPr>
          <a:xfrm>
            <a:off x="408484" y="806281"/>
            <a:ext cx="44140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>
                <a:gradFill>
                  <a:gsLst>
                    <a:gs pos="78000">
                      <a:srgbClr val="C00000"/>
                    </a:gs>
                    <a:gs pos="0">
                      <a:srgbClr val="FF0000"/>
                    </a:gs>
                  </a:gsLst>
                  <a:lin ang="5400000" scaled="0"/>
                </a:gradFill>
                <a:latin typeface="Montserrat Black" panose="00000A00000000000000" pitchFamily="2" charset="0"/>
                <a:ea typeface="优设标题黑" panose="00000500000000000000" pitchFamily="2" charset="-122"/>
                <a:cs typeface="优设标题黑" panose="00000500000000000000" pitchFamily="2" charset="-122"/>
              </a:rPr>
              <a:t>创作背景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4445" y="173127"/>
            <a:ext cx="777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二：简介作者，写作背景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40"/>
          <p:cNvSpPr>
            <a:spLocks noChangeArrowheads="1"/>
          </p:cNvSpPr>
          <p:nvPr/>
        </p:nvSpPr>
        <p:spPr bwMode="auto">
          <a:xfrm>
            <a:off x="210820" y="1766888"/>
            <a:ext cx="11770360" cy="51073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    </a:t>
            </a:r>
            <a:r>
              <a:rPr lang="zh-CN" altLang="en-US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1915年出生于四川省贫苦农民家庭。</a:t>
            </a:r>
          </a:p>
          <a:p>
            <a:r>
              <a:rPr lang="en-US" altLang="zh-CN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    </a:t>
            </a:r>
            <a:r>
              <a:rPr lang="zh-CN" altLang="en-US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1933年加入红军，成为中共中央警备团战士。</a:t>
            </a:r>
          </a:p>
          <a:p>
            <a:r>
              <a:rPr lang="en-US" altLang="zh-CN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    </a:t>
            </a:r>
            <a:r>
              <a:rPr lang="zh-CN" altLang="en-US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1935年，他跟随红军退出根据地，开始长征，负过伤。</a:t>
            </a:r>
          </a:p>
          <a:p>
            <a:r>
              <a:rPr lang="en-US" altLang="zh-CN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    </a:t>
            </a:r>
            <a:r>
              <a:rPr lang="zh-CN" altLang="en-US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1937年10月，加入了共产党，是一个忠实为人民服务的共产党员。</a:t>
            </a:r>
          </a:p>
          <a:p>
            <a:r>
              <a:rPr lang="en-US" altLang="zh-CN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    </a:t>
            </a:r>
            <a:r>
              <a:rPr lang="zh-CN" altLang="en-US" sz="360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1944年，接受上级的烧炭工作。 9月5日带领4个战士到安塞县烧炭。中午时分，窑洞突然塌方，张思德奋力把战友推出洞去，自己则被砸埋在窑里牺牲。时年29岁。</a:t>
            </a:r>
          </a:p>
        </p:txBody>
      </p:sp>
      <p:sp>
        <p:nvSpPr>
          <p:cNvPr id="37" name="TextBox 86"/>
          <p:cNvSpPr txBox="1"/>
          <p:nvPr/>
        </p:nvSpPr>
        <p:spPr>
          <a:xfrm>
            <a:off x="318402" y="751156"/>
            <a:ext cx="4414069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dirty="0">
                <a:gradFill>
                  <a:gsLst>
                    <a:gs pos="78000">
                      <a:srgbClr val="C00000"/>
                    </a:gs>
                    <a:gs pos="0">
                      <a:srgbClr val="FF0000"/>
                    </a:gs>
                  </a:gsLst>
                  <a:lin ang="5400000" scaled="0"/>
                </a:gradFill>
                <a:latin typeface="Montserrat Black" panose="00000A00000000000000" pitchFamily="2" charset="0"/>
                <a:ea typeface="优设标题黑" panose="00000500000000000000" pitchFamily="2" charset="-122"/>
                <a:cs typeface="优设标题黑" panose="00000500000000000000" pitchFamily="2" charset="-122"/>
              </a:rPr>
              <a:t>人物简介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98060" y="1047897"/>
            <a:ext cx="25958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54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 </a:t>
            </a:r>
            <a:r>
              <a:rPr lang="zh-CN" altLang="en-US" sz="54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rPr>
              <a:t>张思德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4445" y="173127"/>
            <a:ext cx="777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二：简介作者，写作背景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@这不是阿燊"/>
          <p:cNvGrpSpPr/>
          <p:nvPr/>
        </p:nvGrpSpPr>
        <p:grpSpPr bwMode="auto">
          <a:xfrm>
            <a:off x="441642" y="2233051"/>
            <a:ext cx="11308715" cy="2718052"/>
            <a:chOff x="-3482843" y="-232207"/>
            <a:chExt cx="11691174" cy="2717793"/>
          </a:xfrm>
          <a:noFill/>
        </p:grpSpPr>
        <p:sp>
          <p:nvSpPr>
            <p:cNvPr id="6" name="矩形 40"/>
            <p:cNvSpPr>
              <a:spLocks noChangeArrowheads="1"/>
            </p:cNvSpPr>
            <p:nvPr/>
          </p:nvSpPr>
          <p:spPr bwMode="auto">
            <a:xfrm>
              <a:off x="-3482843" y="-232207"/>
              <a:ext cx="11691174" cy="2717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720090" fontAlgn="auto">
                <a:lnSpc>
                  <a:spcPct val="150000"/>
                </a:lnSpc>
              </a:pPr>
              <a:r>
                <a:rPr lang="zh-CN" altLang="en-US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优设标题黑" panose="00000500000000000000" pitchFamily="2" charset="-122"/>
                </a:rPr>
                <a:t>自由</a:t>
              </a:r>
              <a:r>
                <a:rPr lang="zh-CN" altLang="en-US" sz="4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优设标题黑" panose="00000500000000000000" pitchFamily="2" charset="-122"/>
                </a:rPr>
                <a:t>朗读课文，读准读通</a:t>
              </a:r>
              <a:r>
                <a:rPr lang="zh-CN" altLang="en-US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优设标题黑" panose="00000500000000000000" pitchFamily="2" charset="-122"/>
                </a:rPr>
                <a:t>。</a:t>
              </a:r>
              <a:endParaRPr lang="en-US" altLang="zh-CN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优设标题黑" panose="00000500000000000000" pitchFamily="2" charset="-122"/>
              </a:endParaRPr>
            </a:p>
            <a:p>
              <a:pPr indent="720090" fontAlgn="auto">
                <a:lnSpc>
                  <a:spcPct val="150000"/>
                </a:lnSpc>
              </a:pPr>
              <a:r>
                <a:rPr lang="zh-CN" altLang="en-US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优设标题黑" panose="00000500000000000000" pitchFamily="2" charset="-122"/>
                </a:rPr>
                <a:t>思考</a:t>
              </a:r>
              <a:r>
                <a:rPr lang="zh-CN" altLang="en-US" sz="4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优设标题黑" panose="00000500000000000000" pitchFamily="2" charset="-122"/>
                </a:rPr>
                <a:t>：课文围绕“为人民服务”讲了哪几方面内容？</a:t>
              </a:r>
            </a:p>
          </p:txBody>
        </p:sp>
        <p:sp>
          <p:nvSpPr>
            <p:cNvPr id="3" name="矩形 48"/>
            <p:cNvSpPr>
              <a:spLocks noChangeArrowheads="1"/>
            </p:cNvSpPr>
            <p:nvPr/>
          </p:nvSpPr>
          <p:spPr bwMode="auto">
            <a:xfrm>
              <a:off x="648073" y="141719"/>
              <a:ext cx="45719" cy="5086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zh-CN" sz="80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  <a:sym typeface="优设标题黑" panose="00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1642" y="480858"/>
            <a:ext cx="777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：初读课文，解决字词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4800" y="215900"/>
            <a:ext cx="11633200" cy="6311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grpSp>
        <p:nvGrpSpPr>
          <p:cNvPr id="8" name="@这不是阿燊"/>
          <p:cNvGrpSpPr/>
          <p:nvPr/>
        </p:nvGrpSpPr>
        <p:grpSpPr bwMode="auto">
          <a:xfrm>
            <a:off x="1190200" y="215900"/>
            <a:ext cx="5375275" cy="792163"/>
            <a:chOff x="0" y="0"/>
            <a:chExt cx="5737031" cy="792088"/>
          </a:xfrm>
          <a:noFill/>
        </p:grpSpPr>
        <p:sp>
          <p:nvSpPr>
            <p:cNvPr id="9" name="矩形 40"/>
            <p:cNvSpPr>
              <a:spLocks noChangeArrowheads="1"/>
            </p:cNvSpPr>
            <p:nvPr/>
          </p:nvSpPr>
          <p:spPr bwMode="auto">
            <a:xfrm>
              <a:off x="0" y="0"/>
              <a:ext cx="5737031" cy="7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zh-CN" altLang="en-US" sz="4000" dirty="0">
                  <a:gradFill>
                    <a:gsLst>
                      <a:gs pos="78000">
                        <a:srgbClr val="C00000"/>
                      </a:gs>
                      <a:gs pos="0">
                        <a:srgbClr val="FF0000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  <a:cs typeface="优设标题黑" panose="00000500000000000000" pitchFamily="2" charset="-122"/>
                  <a:sym typeface="优设标题黑" panose="00000500000000000000" pitchFamily="2" charset="-122"/>
                </a:rPr>
                <a:t>检查生字词</a:t>
              </a:r>
            </a:p>
          </p:txBody>
        </p:sp>
        <p:sp>
          <p:nvSpPr>
            <p:cNvPr id="10" name="矩形 48"/>
            <p:cNvSpPr>
              <a:spLocks noChangeArrowheads="1"/>
            </p:cNvSpPr>
            <p:nvPr/>
          </p:nvSpPr>
          <p:spPr bwMode="auto">
            <a:xfrm>
              <a:off x="648073" y="141719"/>
              <a:ext cx="45719" cy="5086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zh-CN" sz="140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优设标题黑" panose="00000500000000000000" pitchFamily="2" charset="-122"/>
                <a:sym typeface="优设标题黑" panose="00000500000000000000" pitchFamily="2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525029" y="339069"/>
            <a:ext cx="549952" cy="549952"/>
          </a:xfrm>
          <a:prstGeom prst="ellipse">
            <a:avLst/>
          </a:prstGeom>
          <a:solidFill>
            <a:srgbClr val="C00000"/>
          </a:solidFill>
          <a:ln>
            <a:solidFill>
              <a:srgbClr val="F4C6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优设标题黑" panose="00000500000000000000" pitchFamily="2" charset="-122"/>
            </a:endParaRPr>
          </a:p>
        </p:txBody>
      </p:sp>
      <p:sp>
        <p:nvSpPr>
          <p:cNvPr id="12" name="文本2"/>
          <p:cNvSpPr txBox="1"/>
          <p:nvPr/>
        </p:nvSpPr>
        <p:spPr>
          <a:xfrm>
            <a:off x="703290" y="2139667"/>
            <a:ext cx="10297606" cy="4887849"/>
          </a:xfrm>
          <a:prstGeom prst="rect">
            <a:avLst/>
          </a:prstGeom>
          <a:noFill/>
        </p:spPr>
        <p:txBody>
          <a:bodyPr wrap="square" rtlCol="0" anchor="t"/>
          <a:lstStyle/>
          <a:p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革命  解放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彻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底  搬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迁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  </a:t>
            </a:r>
            <a:r>
              <a:rPr lang="zh-CN" altLang="en-US" sz="4266" b="1" dirty="0">
                <a:solidFill>
                  <a:srgbClr val="FF0000"/>
                </a:solidFill>
                <a:latin typeface="楷体"/>
                <a:ea typeface="楷体"/>
              </a:rPr>
              <a:t>泰</a:t>
            </a:r>
            <a:r>
              <a:rPr lang="zh-CN" altLang="en-US" sz="4266" b="1" dirty="0">
                <a:solidFill>
                  <a:srgbClr val="000000"/>
                </a:solidFill>
                <a:latin typeface="楷体"/>
                <a:ea typeface="楷体"/>
              </a:rPr>
              <a:t>山   </a:t>
            </a:r>
            <a:r>
              <a:rPr lang="zh-CN" altLang="en-US" sz="4266" b="1" dirty="0" smtClean="0">
                <a:solidFill>
                  <a:srgbClr val="000000"/>
                </a:solidFill>
                <a:latin typeface="楷体"/>
                <a:ea typeface="楷体"/>
              </a:rPr>
              <a:t>剥</a:t>
            </a:r>
            <a:r>
              <a:rPr lang="zh-CN" altLang="en-US" sz="4266" b="1" dirty="0" smtClean="0">
                <a:solidFill>
                  <a:srgbClr val="FF0000"/>
                </a:solidFill>
                <a:latin typeface="楷体"/>
                <a:ea typeface="楷体"/>
              </a:rPr>
              <a:t>削</a:t>
            </a:r>
            <a:endParaRPr lang="en-US" altLang="zh-CN" sz="4266" b="1" dirty="0">
              <a:solidFill>
                <a:srgbClr val="FF0000"/>
              </a:solidFill>
              <a:latin typeface="楷体"/>
              <a:ea typeface="楷体"/>
            </a:endParaRPr>
          </a:p>
          <a:p>
            <a:endParaRPr lang="en-US" altLang="zh-CN" sz="4266" b="1" dirty="0" smtClean="0">
              <a:solidFill>
                <a:srgbClr val="FF0000"/>
              </a:solidFill>
              <a:latin typeface="楷体"/>
              <a:ea typeface="楷体"/>
            </a:endParaRPr>
          </a:p>
        </p:txBody>
      </p:sp>
      <p:sp>
        <p:nvSpPr>
          <p:cNvPr id="13" name="文本5"/>
          <p:cNvSpPr txBox="1"/>
          <p:nvPr/>
        </p:nvSpPr>
        <p:spPr>
          <a:xfrm>
            <a:off x="9560820" y="1465263"/>
            <a:ext cx="1352153" cy="80605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Arial"/>
                <a:ea typeface="Arial"/>
              </a:rPr>
              <a:t>xuē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剥</a:t>
            </a:r>
            <a:endParaRPr lang="zh-CN" altLang="en-US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7524" y="2071809"/>
            <a:ext cx="10515600" cy="1111006"/>
          </a:xfrm>
        </p:spPr>
        <p:txBody>
          <a:bodyPr>
            <a:normAutofit/>
          </a:bodyPr>
          <a:lstStyle/>
          <a:p>
            <a:r>
              <a:rPr lang="en-US" altLang="zh-CN" sz="3600" dirty="0" err="1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bāo</a:t>
            </a:r>
            <a:r>
              <a:rPr lang="en-US" altLang="zh-CN" sz="36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剥皮 剥花生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3600" dirty="0" err="1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bō</a:t>
            </a:r>
            <a:r>
              <a:rPr lang="en-US" altLang="zh-CN" sz="36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剥夺 剥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削</a:t>
            </a:r>
            <a:r>
              <a:rPr lang="zh-CN" altLang="en-US" sz="36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生吞活剥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7523" y="3499338"/>
            <a:ext cx="5457091" cy="2302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优设标题黑" panose="00000500000000000000" pitchFamily="2" charset="-122"/>
              </a:rPr>
              <a:t>削</a:t>
            </a:r>
            <a:endParaRPr lang="en-US" altLang="zh-CN" sz="4400" dirty="0">
              <a:solidFill>
                <a:srgbClr val="333333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优设标题黑" panose="00000500000000000000" pitchFamily="2" charset="-122"/>
            </a:endParaRPr>
          </a:p>
          <a:p>
            <a:endParaRPr lang="en-US" altLang="zh-CN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altLang="zh-CN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zh-CN" alt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Arial"/>
                <a:ea typeface="Arial"/>
              </a:rPr>
              <a:t>xiāo</a:t>
            </a:r>
            <a:r>
              <a:rPr lang="en-US" altLang="zh-CN" smtClean="0">
                <a:solidFill>
                  <a:srgbClr val="333333"/>
                </a:solidFill>
                <a:latin typeface="Arial" panose="020B0604020202020204" pitchFamily="34" charset="0"/>
              </a:rPr>
              <a:t>     </a:t>
            </a:r>
            <a:r>
              <a:rPr lang="zh-CN" altLang="en-US" sz="320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削</a:t>
            </a:r>
            <a:r>
              <a:rPr lang="zh-CN" altLang="en-US" sz="32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铅笔</a:t>
            </a:r>
            <a:endParaRPr lang="zh-CN" altLang="en-US" sz="3200" dirty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5"/>
          <p:cNvSpPr txBox="1"/>
          <p:nvPr/>
        </p:nvSpPr>
        <p:spPr>
          <a:xfrm>
            <a:off x="838200" y="4331557"/>
            <a:ext cx="2710320" cy="806053"/>
          </a:xfrm>
          <a:prstGeom prst="rect">
            <a:avLst/>
          </a:prstGeom>
          <a:noFill/>
        </p:spPr>
        <p:txBody>
          <a:bodyPr wrap="square" rtlCol="0" anchor="t"/>
          <a:lstStyle/>
          <a:p>
            <a:r>
              <a:rPr lang="zh-CN" altLang="en-US" sz="3200" b="0" i="0" dirty="0" smtClean="0">
                <a:solidFill>
                  <a:srgbClr val="000000"/>
                </a:solidFill>
                <a:latin typeface="Arial"/>
                <a:ea typeface="Arial"/>
              </a:rPr>
              <a:t>xuē   </a:t>
            </a:r>
            <a:r>
              <a:rPr lang="zh-CN" altLang="en-US" sz="32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剥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削</a:t>
            </a:r>
            <a:endParaRPr lang="zh-CN" altLang="en-US" sz="3200" b="0" i="0" dirty="0"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93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优设标题黑"/>
        <a:ea typeface=""/>
        <a:cs typeface=""/>
        <a:font script="Jpan" typeface="游ゴシック Light"/>
        <a:font script="Hang" typeface="맑은 고딕"/>
        <a:font script="Hans" typeface="优设标题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优设标题黑"/>
        <a:ea typeface=""/>
        <a:cs typeface=""/>
        <a:font script="Jpan" typeface="游ゴシック"/>
        <a:font script="Hang" typeface="맑은 고딕"/>
        <a:font script="Hans" typeface="优设标题黑"/>
        <a:font script="Hant" typeface="新細明體"/>
        <a:font script="Arab" typeface="优设标题黑"/>
        <a:font script="Hebr" typeface="优设标题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优设标题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优设标题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优设标题黑"/>
        <a:ea typeface=""/>
        <a:cs typeface=""/>
        <a:font script="Jpan" typeface="ＭＳ Ｐゴシック"/>
        <a:font script="Hang" typeface="맑은 고딕"/>
        <a:font script="Hans" typeface="优设标题黑"/>
        <a:font script="Hant" typeface="新細明體"/>
        <a:font script="Arab" typeface="优设标题黑"/>
        <a:font script="Hebr" typeface="优设标题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优设标题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优设标题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优设标题黑"/>
        <a:ea typeface=""/>
        <a:cs typeface=""/>
        <a:font script="Jpan" typeface="ＭＳ Ｐゴシック"/>
        <a:font script="Hang" typeface="맑은 고딕"/>
        <a:font script="Hans" typeface="优设标题黑"/>
        <a:font script="Hant" typeface="新細明體"/>
        <a:font script="Arab" typeface="优设标题黑"/>
        <a:font script="Hebr" typeface="优设标题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优设标题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855</Words>
  <Application>Microsoft Office PowerPoint</Application>
  <PresentationFormat>宽屏</PresentationFormat>
  <Paragraphs>106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微软雅黑</vt:lpstr>
      <vt:lpstr>宋体</vt:lpstr>
      <vt:lpstr>Arial</vt:lpstr>
      <vt:lpstr>优设标题黑</vt:lpstr>
      <vt:lpstr>华文仿宋</vt:lpstr>
      <vt:lpstr>Montserrat Black</vt:lpstr>
      <vt:lpstr>黑体</vt:lpstr>
      <vt:lpstr>楷体</vt:lpstr>
      <vt:lpstr>Office 主题​​</vt:lpstr>
      <vt:lpstr>任务一：创设情境，激情导入</vt:lpstr>
      <vt:lpstr>PowerPoint 演示文稿</vt:lpstr>
      <vt:lpstr>12   为人民服务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剥</vt:lpstr>
      <vt:lpstr>PowerPoint 演示文稿</vt:lpstr>
      <vt:lpstr>鼎</vt:lpstr>
      <vt:lpstr>PowerPoint 演示文稿</vt:lpstr>
      <vt:lpstr>PowerPoint 演示文稿</vt:lpstr>
      <vt:lpstr>我们这个队伍完全是为着解放人民的，是彻底地为人民的利益工作的。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名人名言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au913</dc:creator>
  <cp:lastModifiedBy>江虹莹</cp:lastModifiedBy>
  <cp:revision>68</cp:revision>
  <dcterms:created xsi:type="dcterms:W3CDTF">2022-03-21T07:40:00Z</dcterms:created>
  <dcterms:modified xsi:type="dcterms:W3CDTF">2025-03-26T00:25:23Z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24A4427CEAA446EEAC62AA857F681868</vt:lpwstr>
  </property>
  <property fmtid="{D5CDD505-2E9C-101B-9397-08002B2CF9AE}" pid="3" name="KSOProductBuildVer">
    <vt:lpwstr>2052-11.1.0.11365</vt:lpwstr>
  </property>
</Properties>
</file>