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82" r:id="rId3"/>
    <p:sldId id="261" r:id="rId4"/>
    <p:sldId id="283" r:id="rId5"/>
    <p:sldId id="273" r:id="rId6"/>
    <p:sldId id="281" r:id="rId7"/>
    <p:sldId id="264" r:id="rId8"/>
    <p:sldId id="278" r:id="rId9"/>
    <p:sldId id="279" r:id="rId10"/>
    <p:sldId id="270" r:id="rId11"/>
    <p:sldId id="271" r:id="rId12"/>
    <p:sldId id="277" r:id="rId13"/>
    <p:sldId id="265" r:id="rId14"/>
    <p:sldId id="272" r:id="rId15"/>
    <p:sldId id="280" r:id="rId16"/>
    <p:sldId id="267" r:id="rId17"/>
    <p:sldId id="27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 varScale="1">
        <p:scale>
          <a:sx n="65" d="100"/>
          <a:sy n="65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AA18-7733-4306-AA8B-269149144837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007D3-E3DE-4C7C-9DC3-179A2F36D0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07D3-E3DE-4C7C-9DC3-179A2F36D0D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07D3-E3DE-4C7C-9DC3-179A2F36D0D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303471-F7CF-41C2-9E1E-6CA9768A8F41}" type="datetimeFigureOut">
              <a:rPr lang="zh-CN" altLang="en-US" smtClean="0"/>
              <a:pPr/>
              <a:t>2015/1/4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8DF5CB-4C9A-4C7C-8B73-BB0574614A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35838;&#20214;\&#22235;&#19979;project2\&#32431;&#38899;&#20048;-&#29749;&#29750;&#35821;.mp3" TargetMode="Externa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191524" cy="614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Cooper Black" pitchFamily="18" charset="0"/>
              </a:rPr>
              <a:t>Bobby’s  day </a:t>
            </a:r>
            <a:endParaRPr lang="zh-CN" alt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6000768"/>
            <a:ext cx="526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制作、执教： 河塘中心小学  夏燕红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857232"/>
            <a:ext cx="209031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277957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8860" y="3857628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Sam:</a:t>
            </a:r>
            <a:r>
              <a:rPr lang="zh-CN" altLang="en-US" sz="3600" b="1" dirty="0" smtClean="0">
                <a:latin typeface="Comic Sans MS" pitchFamily="66" charset="0"/>
              </a:rPr>
              <a:t> </a:t>
            </a:r>
            <a:r>
              <a:rPr lang="en-US" altLang="zh-CN" sz="3600" b="1" dirty="0" smtClean="0">
                <a:latin typeface="Comic Sans MS" pitchFamily="66" charset="0"/>
              </a:rPr>
              <a:t>Hello</a:t>
            </a:r>
            <a:r>
              <a:rPr lang="zh-CN" altLang="en-US" sz="3600" b="1" dirty="0" smtClean="0">
                <a:latin typeface="Comic Sans MS" pitchFamily="66" charset="0"/>
              </a:rPr>
              <a:t>，</a:t>
            </a:r>
            <a:r>
              <a:rPr lang="en-US" altLang="zh-CN" sz="3600" b="1" dirty="0" smtClean="0">
                <a:latin typeface="Comic Sans MS" pitchFamily="66" charset="0"/>
              </a:rPr>
              <a:t>……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929198"/>
            <a:ext cx="579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Bobby : Hello, Sam. …… 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Make a call</a:t>
            </a:r>
            <a:endParaRPr lang="zh-CN" alt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Let’s read 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8604"/>
            <a:ext cx="734207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Sam:   Hello, this is Sam. May I speak to Bobby</a:t>
            </a:r>
            <a:r>
              <a:rPr lang="zh-CN" altLang="en-US" sz="2400" dirty="0" smtClean="0">
                <a:latin typeface="Comic Sans MS" pitchFamily="66" charset="0"/>
              </a:rPr>
              <a:t>？</a:t>
            </a:r>
          </a:p>
          <a:p>
            <a:r>
              <a:rPr lang="en-US" sz="2400" dirty="0" smtClean="0">
                <a:latin typeface="Comic Sans MS" pitchFamily="66" charset="0"/>
              </a:rPr>
              <a:t>Bobby:   Hello, Sam. This is Bobby.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Sam:    Hello, Bobby. Today is my birthday.</a:t>
            </a:r>
          </a:p>
          <a:p>
            <a:r>
              <a:rPr lang="en-US" sz="2400" dirty="0" smtClean="0">
                <a:latin typeface="Comic Sans MS" pitchFamily="66" charset="0"/>
              </a:rPr>
              <a:t>            I have a birthday party at home.</a:t>
            </a: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        Can you come to my birthday party at two</a:t>
            </a:r>
          </a:p>
          <a:p>
            <a:r>
              <a:rPr lang="en-US" sz="2400" dirty="0" smtClean="0">
                <a:latin typeface="Comic Sans MS" pitchFamily="66" charset="0"/>
              </a:rPr>
              <a:t>             this afternoon </a:t>
            </a:r>
            <a:r>
              <a:rPr lang="zh-CN" altLang="en-US" sz="2400" dirty="0" smtClean="0">
                <a:latin typeface="Comic Sans MS" pitchFamily="66" charset="0"/>
              </a:rPr>
              <a:t>？</a:t>
            </a:r>
          </a:p>
          <a:p>
            <a:r>
              <a:rPr lang="en-US" sz="2400" dirty="0" smtClean="0">
                <a:latin typeface="Comic Sans MS" pitchFamily="66" charset="0"/>
              </a:rPr>
              <a:t>Bobby:   Happy birthday to you.</a:t>
            </a:r>
          </a:p>
          <a:p>
            <a:r>
              <a:rPr lang="en-US" sz="2400" dirty="0" smtClean="0">
                <a:latin typeface="Comic Sans MS" pitchFamily="66" charset="0"/>
              </a:rPr>
              <a:t>              I’d love to.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Sam:  Can Tina come to my birthday party too</a:t>
            </a:r>
            <a:r>
              <a:rPr lang="zh-CN" altLang="en-US" sz="2400" dirty="0" smtClean="0">
                <a:latin typeface="Comic Sans MS" pitchFamily="66" charset="0"/>
              </a:rPr>
              <a:t>？</a:t>
            </a:r>
          </a:p>
          <a:p>
            <a:r>
              <a:rPr lang="en-US" sz="2400" dirty="0" smtClean="0">
                <a:latin typeface="Comic Sans MS" pitchFamily="66" charset="0"/>
              </a:rPr>
              <a:t>Bobby:   I’m sorry she can’t.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Sam:   What’s the matter with her</a:t>
            </a:r>
            <a:r>
              <a:rPr lang="zh-CN" altLang="en-US" sz="2400" dirty="0" smtClean="0">
                <a:latin typeface="Comic Sans MS" pitchFamily="66" charset="0"/>
              </a:rPr>
              <a:t>？</a:t>
            </a:r>
          </a:p>
          <a:p>
            <a:r>
              <a:rPr lang="en-US" sz="2400" dirty="0" smtClean="0">
                <a:latin typeface="Comic Sans MS" pitchFamily="66" charset="0"/>
              </a:rPr>
              <a:t>Bobby:   She’s ill. She has a cold and a fever.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Sam:  I’m sorry to hear that.  </a:t>
            </a:r>
          </a:p>
          <a:p>
            <a:r>
              <a:rPr lang="en-US" sz="2400" dirty="0" smtClean="0">
                <a:latin typeface="Comic Sans MS" pitchFamily="66" charset="0"/>
              </a:rPr>
              <a:t>           I’ll go and see her tomorrow.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Bobby:   Thank you. Bye-bye.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Sam:   Bye-bye.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altLang="zh-CN" sz="2400" dirty="0" smtClean="0">
                <a:latin typeface="Comic Sans MS" pitchFamily="66" charset="0"/>
              </a:rPr>
              <a:t> 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572140"/>
            <a:ext cx="379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我能流利朗读，我会表演对话。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786314" y="6121400"/>
          <a:ext cx="414343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571636"/>
                <a:gridCol w="121447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3435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五角星 8"/>
          <p:cNvSpPr/>
          <p:nvPr/>
        </p:nvSpPr>
        <p:spPr>
          <a:xfrm>
            <a:off x="8001024" y="6215082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6643702" y="614364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6215074" y="614364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5572132" y="614364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5143504" y="614364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4857752" y="6072206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351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In afternoon 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At the party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1000108"/>
            <a:ext cx="9525365" cy="5679720"/>
            <a:chOff x="0" y="1000108"/>
            <a:chExt cx="9525365" cy="56797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5643578"/>
              <a:ext cx="892545" cy="100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1214422"/>
              <a:ext cx="1000132" cy="88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1071546"/>
              <a:ext cx="857256" cy="89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4546" y="3214686"/>
              <a:ext cx="138589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6116" y="5643578"/>
              <a:ext cx="1153696" cy="100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720" y="3214686"/>
              <a:ext cx="714380" cy="94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29256" y="1000108"/>
              <a:ext cx="714380" cy="88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2066" y="3214686"/>
              <a:ext cx="112713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72198" y="5633678"/>
              <a:ext cx="1214446" cy="10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9520" y="1000108"/>
              <a:ext cx="950895" cy="87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72396" y="2928934"/>
              <a:ext cx="714380" cy="1195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组合 15"/>
            <p:cNvGrpSpPr/>
            <p:nvPr/>
          </p:nvGrpSpPr>
          <p:grpSpPr>
            <a:xfrm>
              <a:off x="0" y="2214554"/>
              <a:ext cx="9525365" cy="2860909"/>
              <a:chOff x="0" y="2214554"/>
              <a:chExt cx="9525365" cy="286090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28596" y="2214554"/>
                <a:ext cx="8956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1" dirty="0" smtClean="0">
                    <a:solidFill>
                      <a:srgbClr val="FFC000"/>
                    </a:solidFill>
                    <a:latin typeface="Comic Sans MS" pitchFamily="66" charset="0"/>
                  </a:rPr>
                  <a:t>coat        dress      shirt    sweater</a:t>
                </a:r>
                <a:endParaRPr lang="zh-CN" altLang="en-US" sz="3600" b="1" dirty="0">
                  <a:solidFill>
                    <a:srgbClr val="FFC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0" y="4429132"/>
                <a:ext cx="95253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1" dirty="0" smtClean="0">
                    <a:solidFill>
                      <a:srgbClr val="FFC000"/>
                    </a:solidFill>
                    <a:latin typeface="Comic Sans MS" pitchFamily="66" charset="0"/>
                  </a:rPr>
                  <a:t>jeans     gloves       shorts   trousers   </a:t>
                </a:r>
                <a:endParaRPr lang="zh-CN" altLang="en-US" sz="3600" b="1" dirty="0">
                  <a:solidFill>
                    <a:srgbClr val="FFC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214678" y="428604"/>
            <a:ext cx="5662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Comic Sans MS" pitchFamily="66" charset="0"/>
              </a:rPr>
              <a:t>What clothes do you know?</a:t>
            </a:r>
            <a:endParaRPr lang="zh-CN" alt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Comic Sans MS" pitchFamily="66" charset="0"/>
              </a:rPr>
              <a:t>Let’s talk</a:t>
            </a:r>
            <a:endParaRPr lang="zh-CN" alt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642918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Whose …  ?  </a:t>
            </a:r>
            <a:endParaRPr lang="zh-CN" altLang="en-US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285860"/>
            <a:ext cx="388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What </a:t>
            </a:r>
            <a:r>
              <a:rPr lang="en-US" altLang="zh-CN" sz="3600" b="1" dirty="0" err="1" smtClean="0">
                <a:latin typeface="Comic Sans MS" pitchFamily="66" charset="0"/>
              </a:rPr>
              <a:t>colour</a:t>
            </a:r>
            <a:r>
              <a:rPr lang="en-US" altLang="zh-CN" sz="3600" b="1" dirty="0" smtClean="0">
                <a:latin typeface="Comic Sans MS" pitchFamily="66" charset="0"/>
              </a:rPr>
              <a:t> … ?</a:t>
            </a:r>
            <a:endParaRPr lang="zh-CN" altLang="en-US" sz="3600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1714512" cy="173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132072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521912"/>
            <a:ext cx="1643074" cy="133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428868"/>
            <a:ext cx="155382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lum/>
          </a:blip>
          <a:srcRect/>
          <a:stretch>
            <a:fillRect/>
          </a:stretch>
        </p:blipFill>
        <p:spPr bwMode="auto">
          <a:xfrm>
            <a:off x="3786182" y="5245104"/>
            <a:ext cx="1964545" cy="161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278844"/>
            <a:ext cx="1285884" cy="15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1643042" y="4000504"/>
            <a:ext cx="5929354" cy="1285884"/>
            <a:chOff x="1643042" y="4000504"/>
            <a:chExt cx="5929354" cy="1285884"/>
          </a:xfrm>
        </p:grpSpPr>
        <p:cxnSp>
          <p:nvCxnSpPr>
            <p:cNvPr id="28" name="直接箭头连接符 27"/>
            <p:cNvCxnSpPr/>
            <p:nvPr/>
          </p:nvCxnSpPr>
          <p:spPr>
            <a:xfrm flipV="1">
              <a:off x="4643438" y="4000504"/>
              <a:ext cx="2571768" cy="12144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rot="10800000">
              <a:off x="2143108" y="4214818"/>
              <a:ext cx="5429288" cy="9286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1643042" y="4143380"/>
              <a:ext cx="2643206" cy="11430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786446" y="1214422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How … ?</a:t>
            </a:r>
            <a:endParaRPr lang="zh-CN" alt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3"/>
          <p:cNvGrpSpPr/>
          <p:nvPr/>
        </p:nvGrpSpPr>
        <p:grpSpPr>
          <a:xfrm>
            <a:off x="1500166" y="1500174"/>
            <a:ext cx="5929354" cy="1285884"/>
            <a:chOff x="1643042" y="4000504"/>
            <a:chExt cx="5929354" cy="1285884"/>
          </a:xfrm>
        </p:grpSpPr>
        <p:cxnSp>
          <p:nvCxnSpPr>
            <p:cNvPr id="28" name="直接箭头连接符 27"/>
            <p:cNvCxnSpPr/>
            <p:nvPr/>
          </p:nvCxnSpPr>
          <p:spPr>
            <a:xfrm flipV="1">
              <a:off x="4643438" y="4000504"/>
              <a:ext cx="2571768" cy="12144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rot="10800000">
              <a:off x="2143108" y="4214818"/>
              <a:ext cx="5429288" cy="9286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1643042" y="4143380"/>
              <a:ext cx="2643206" cy="11430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1143008" cy="115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71480"/>
            <a:ext cx="8613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500306"/>
            <a:ext cx="1071570" cy="87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642918"/>
            <a:ext cx="100998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4000496" y="2500306"/>
            <a:ext cx="1214446" cy="9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500306"/>
            <a:ext cx="785818" cy="9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</a:rPr>
              <a:t>Let’s complete </a:t>
            </a:r>
            <a:endParaRPr lang="zh-CN" alt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571876"/>
            <a:ext cx="8358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       It’s summer now. It’s hot. The _____ is so ______. _______Monkey’s.  The ________ is pink.  It’s so ________. It’s _________.  _________ shorts  _____ ______? ______ ________. How________!</a:t>
            </a:r>
            <a:endParaRPr lang="zh-CN" altLang="en-US" sz="28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 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 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 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 </a:t>
            </a:r>
            <a:endParaRPr lang="zh-CN" altLang="en-US" sz="2400" dirty="0" smtClean="0">
              <a:latin typeface="Comic Sans MS" pitchFamily="66" charset="0"/>
            </a:endParaRPr>
          </a:p>
          <a:p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00438"/>
            <a:ext cx="89297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Comic Sans MS" pitchFamily="66" charset="0"/>
              </a:rPr>
              <a:t>                                    </a:t>
            </a:r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shirt         </a:t>
            </a: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     cool     It’s                     dress</a:t>
            </a: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                beautiful        Pig’s</a:t>
            </a: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   Whose               are     they   They’re</a:t>
            </a: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   Dog’s            nice </a:t>
            </a:r>
          </a:p>
          <a:p>
            <a:endParaRPr lang="en-US" altLang="zh-CN" sz="28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n-US" altLang="zh-CN" sz="3200" b="1" dirty="0" smtClean="0">
                <a:solidFill>
                  <a:srgbClr val="FFC000"/>
                </a:solidFill>
                <a:latin typeface="Comic Sans MS" pitchFamily="66" charset="0"/>
              </a:rPr>
              <a:t>      </a:t>
            </a:r>
            <a:endParaRPr lang="zh-CN" alt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00562" y="5786454"/>
          <a:ext cx="414343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571636"/>
                <a:gridCol w="121447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3435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五角星 17"/>
          <p:cNvSpPr/>
          <p:nvPr/>
        </p:nvSpPr>
        <p:spPr>
          <a:xfrm>
            <a:off x="7786710" y="578645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5214942" y="578645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4857752" y="578645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4572000" y="578645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6429388" y="578645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角星 22"/>
          <p:cNvSpPr/>
          <p:nvPr/>
        </p:nvSpPr>
        <p:spPr>
          <a:xfrm>
            <a:off x="6000760" y="5786454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572132" y="285728"/>
            <a:ext cx="292895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00042"/>
            <a:ext cx="17994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3286116" y="0"/>
            <a:ext cx="2143140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13525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1142976" y="2928934"/>
            <a:ext cx="271464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71604" y="3143248"/>
            <a:ext cx="1785950" cy="13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3857620" y="2071678"/>
            <a:ext cx="4786346" cy="5072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86058"/>
            <a:ext cx="31718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214290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latin typeface="Comic Sans MS" pitchFamily="66" charset="0"/>
              </a:rPr>
              <a:t>In the evening</a:t>
            </a:r>
            <a:endParaRPr lang="zh-CN" altLang="en-US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                                Bobby’s day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Hello, I’m Bobby.  I ‘m  busy today.   I get up at six. I have breakfast at six thirty. </a:t>
            </a:r>
          </a:p>
          <a:p>
            <a:r>
              <a:rPr lang="en-US" sz="2400" dirty="0" smtClean="0">
                <a:latin typeface="Comic Sans MS" pitchFamily="66" charset="0"/>
              </a:rPr>
              <a:t>   Today is Sam’s birthday. He invites me to his birthday party at two in the afternoon. But Tina is ill. She has a cold and a fever. She can’t go. What a pity!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At Sam’s party, </a:t>
            </a:r>
            <a:r>
              <a:rPr lang="en-US" sz="2400" dirty="0" err="1" smtClean="0">
                <a:latin typeface="Comic Sans MS" pitchFamily="66" charset="0"/>
              </a:rPr>
              <a:t>Cook,Monkey</a:t>
            </a:r>
            <a:r>
              <a:rPr lang="en-US" sz="2400" dirty="0" smtClean="0">
                <a:latin typeface="Comic Sans MS" pitchFamily="66" charset="0"/>
              </a:rPr>
              <a:t>, Pig are all there. Monkey’s shirt is so cool. It’s blue. Pig’s dress is pink.  It’s beautiful. Dog’s shorts  are green. How nice! 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   We’re tired but very happy.</a:t>
            </a:r>
          </a:p>
          <a:p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     ) Today is Bobby’s birthday.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     )Tina is at the birthday party.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     )The cool shirt is Monkey’s.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     )The blue shorts are Dog’s.</a:t>
            </a:r>
            <a:endParaRPr lang="zh-CN" alt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     )Bobby is busy today.</a:t>
            </a:r>
            <a:endParaRPr lang="zh-CN" altLang="en-US" sz="2400" dirty="0" smtClean="0">
              <a:latin typeface="Comic Sans MS" pitchFamily="66" charset="0"/>
            </a:endParaRPr>
          </a:p>
          <a:p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78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Let’s read and judge</a:t>
            </a:r>
            <a:endParaRPr lang="zh-CN" alt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14282" y="2143116"/>
            <a:ext cx="35719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4000504"/>
            <a:ext cx="350043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00034" y="1357298"/>
            <a:ext cx="492922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429256" y="4286256"/>
            <a:ext cx="3214710" cy="20002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C000"/>
                </a:solidFill>
              </a:rPr>
              <a:t>阅读小贴士：</a:t>
            </a:r>
            <a:endParaRPr lang="en-US" altLang="zh-CN" sz="2800" b="1" dirty="0" smtClean="0">
              <a:solidFill>
                <a:srgbClr val="FFC000"/>
              </a:solidFill>
            </a:endParaRPr>
          </a:p>
          <a:p>
            <a:r>
              <a:rPr lang="zh-CN" altLang="en-US" sz="2800" b="1" dirty="0" smtClean="0">
                <a:solidFill>
                  <a:srgbClr val="FFC000"/>
                </a:solidFill>
              </a:rPr>
              <a:t>认真阅读短文，在关键句下划出横线。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pic>
        <p:nvPicPr>
          <p:cNvPr id="14" name="纯音乐-琵琶语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357958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4643446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Comic Sans MS" pitchFamily="66" charset="0"/>
              </a:rPr>
              <a:t>F </a:t>
            </a:r>
            <a:endParaRPr lang="zh-CN" alt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5072074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Comic Sans MS" pitchFamily="66" charset="0"/>
              </a:rPr>
              <a:t>F </a:t>
            </a:r>
            <a:endParaRPr lang="zh-CN" alt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5786454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Comic Sans MS" pitchFamily="66" charset="0"/>
              </a:rPr>
              <a:t>F </a:t>
            </a:r>
            <a:endParaRPr lang="zh-CN" alt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6143644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Comic Sans MS" pitchFamily="66" charset="0"/>
              </a:rPr>
              <a:t>T</a:t>
            </a:r>
            <a:endParaRPr lang="zh-CN" alt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5357826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Comic Sans MS" pitchFamily="66" charset="0"/>
              </a:rPr>
              <a:t>T</a:t>
            </a:r>
            <a:endParaRPr lang="zh-CN" alt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5214942" y="5500702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5643570" y="5500702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6000760" y="5500702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6643702" y="5500702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角星 26"/>
          <p:cNvSpPr/>
          <p:nvPr/>
        </p:nvSpPr>
        <p:spPr>
          <a:xfrm>
            <a:off x="6929454" y="5500702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五角星 27"/>
          <p:cNvSpPr/>
          <p:nvPr/>
        </p:nvSpPr>
        <p:spPr>
          <a:xfrm>
            <a:off x="8001024" y="5500702"/>
            <a:ext cx="428628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5000564" y="5500702"/>
          <a:ext cx="392915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674"/>
                <a:gridCol w="1354810"/>
                <a:gridCol w="1151670"/>
              </a:tblGrid>
              <a:tr h="3657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3435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0" y="3214686"/>
            <a:ext cx="8501090" cy="358778"/>
            <a:chOff x="0" y="3214686"/>
            <a:chExt cx="8501090" cy="358778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7215206" y="3214686"/>
              <a:ext cx="1285884" cy="1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3571876"/>
              <a:ext cx="2214546" cy="1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0" y="2500306"/>
            <a:ext cx="8501090" cy="358778"/>
            <a:chOff x="0" y="2500306"/>
            <a:chExt cx="8501090" cy="358778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643570" y="2500306"/>
              <a:ext cx="2857520" cy="1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2857496"/>
              <a:ext cx="1000100" cy="15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500694" y="4929198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我会读并进行判断</a:t>
            </a:r>
            <a:r>
              <a:rPr lang="en-US" altLang="zh-CN" sz="2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zh-CN" alt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635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15" grpId="0"/>
      <p:bldP spid="16" grpId="0"/>
      <p:bldP spid="18" grpId="0"/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Homework </a:t>
            </a:r>
            <a:endParaRPr lang="zh-CN" alt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46063" y="1577975"/>
            <a:ext cx="815479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endParaRPr lang="en-US" altLang="zh-CN" sz="2800" b="1" dirty="0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2800" b="1" dirty="0" smtClean="0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Review Unit5-8.</a:t>
            </a:r>
          </a:p>
          <a:p>
            <a:pPr marL="342900" indent="-342900"/>
            <a:endParaRPr lang="en-US" altLang="zh-CN" sz="2800" b="1" dirty="0" smtClean="0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/>
            <a:r>
              <a:rPr lang="en-US" altLang="zh-CN" sz="2800" b="1" dirty="0" smtClean="0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2.Colour and cut out the clothes on page 69.</a:t>
            </a:r>
          </a:p>
          <a:p>
            <a:pPr marL="342900" indent="-342900"/>
            <a:r>
              <a:rPr lang="en-US" altLang="zh-CN" sz="2800" b="1" dirty="0" smtClean="0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   Then talk about them after class.</a:t>
            </a:r>
            <a:endParaRPr lang="zh-CN" altLang="en-US" sz="2800" b="1" dirty="0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/>
            <a:endParaRPr lang="zh-CN" altLang="en-US" sz="2800" b="1" dirty="0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/>
            <a:endParaRPr lang="zh-CN" altLang="en-US" sz="2800" b="1" dirty="0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/>
            <a:endParaRPr lang="en-US" altLang="zh-CN" sz="2800" b="1" dirty="0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3084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Brain storm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928662" y="2214554"/>
            <a:ext cx="6929486" cy="428628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 descr="花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2571744"/>
            <a:ext cx="3857652" cy="3296094"/>
          </a:xfrm>
          <a:prstGeom prst="rect">
            <a:avLst/>
          </a:prstGeom>
        </p:spPr>
      </p:pic>
      <p:pic>
        <p:nvPicPr>
          <p:cNvPr id="5" name="图片 4" descr="花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2571744"/>
            <a:ext cx="3857652" cy="3296094"/>
          </a:xfrm>
          <a:prstGeom prst="rect">
            <a:avLst/>
          </a:prstGeom>
        </p:spPr>
      </p:pic>
      <p:pic>
        <p:nvPicPr>
          <p:cNvPr id="6" name="图片 5" descr="花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2571744"/>
            <a:ext cx="3857652" cy="3296094"/>
          </a:xfrm>
          <a:prstGeom prst="rect">
            <a:avLst/>
          </a:prstGeom>
        </p:spPr>
      </p:pic>
      <p:pic>
        <p:nvPicPr>
          <p:cNvPr id="7" name="图片 6" descr="花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2571744"/>
            <a:ext cx="3857652" cy="3296094"/>
          </a:xfrm>
          <a:prstGeom prst="rect">
            <a:avLst/>
          </a:prstGeom>
        </p:spPr>
      </p:pic>
      <p:pic>
        <p:nvPicPr>
          <p:cNvPr id="8" name="图片 7" descr="花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2571744"/>
            <a:ext cx="3857652" cy="3296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1787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FF00"/>
                </a:solidFill>
                <a:latin typeface="Comic Sans MS" pitchFamily="66" charset="0"/>
              </a:rPr>
              <a:t>dress</a:t>
            </a:r>
            <a:endParaRPr lang="zh-CN" altLang="en-US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1000108"/>
            <a:ext cx="265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FF00"/>
                </a:solidFill>
                <a:latin typeface="Comic Sans MS" pitchFamily="66" charset="0"/>
              </a:rPr>
              <a:t>trousers</a:t>
            </a:r>
            <a:endParaRPr lang="zh-CN" altLang="en-US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1071546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FF00"/>
                </a:solidFill>
                <a:latin typeface="Comic Sans MS" pitchFamily="66" charset="0"/>
              </a:rPr>
              <a:t>fever</a:t>
            </a:r>
            <a:endParaRPr lang="zh-CN" altLang="en-US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000240"/>
            <a:ext cx="1651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FF00"/>
                </a:solidFill>
                <a:latin typeface="Comic Sans MS" pitchFamily="66" charset="0"/>
              </a:rPr>
              <a:t>tired</a:t>
            </a:r>
            <a:endParaRPr lang="zh-CN" altLang="en-US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1857364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FF00"/>
                </a:solidFill>
                <a:latin typeface="Comic Sans MS" pitchFamily="66" charset="0"/>
              </a:rPr>
              <a:t>party</a:t>
            </a:r>
            <a:endParaRPr lang="zh-CN" altLang="en-US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3571876"/>
            <a:ext cx="5423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Comic Sans MS" pitchFamily="66" charset="0"/>
              </a:rPr>
              <a:t>birthday party </a:t>
            </a:r>
            <a:endParaRPr lang="zh-CN" altLang="en-US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us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r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85933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 flipH="1">
            <a:off x="4071934" y="2928934"/>
            <a:ext cx="581077" cy="1928826"/>
            <a:chOff x="3857620" y="3143248"/>
            <a:chExt cx="1419187" cy="1708018"/>
          </a:xfrm>
        </p:grpSpPr>
        <p:sp>
          <p:nvSpPr>
            <p:cNvPr id="9" name="TextBox 8"/>
            <p:cNvSpPr txBox="1"/>
            <p:nvPr/>
          </p:nvSpPr>
          <p:spPr>
            <a:xfrm>
              <a:off x="3857620" y="3143248"/>
              <a:ext cx="1276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Comic Sans MS" pitchFamily="66" charset="0"/>
                </a:rPr>
                <a:t>6:00</a:t>
              </a:r>
              <a:endParaRPr lang="zh-CN" altLang="en-US" sz="4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0496" y="4143380"/>
              <a:ext cx="1276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Comic Sans MS" pitchFamily="66" charset="0"/>
                </a:rPr>
                <a:t>6:30</a:t>
              </a:r>
              <a:endParaRPr lang="zh-CN" altLang="en-US" sz="4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5720" y="285728"/>
            <a:ext cx="3982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Comic Sans MS" pitchFamily="66" charset="0"/>
              </a:rPr>
              <a:t>Bobby is 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busy</a:t>
            </a:r>
            <a:r>
              <a:rPr lang="en-US" altLang="zh-CN" sz="3200" b="1" dirty="0" smtClean="0">
                <a:latin typeface="Comic Sans MS" pitchFamily="66" charset="0"/>
              </a:rPr>
              <a:t> day.</a:t>
            </a:r>
          </a:p>
          <a:p>
            <a:r>
              <a:rPr lang="en-US" altLang="zh-CN" sz="3200" b="1" dirty="0" smtClean="0">
                <a:latin typeface="Comic Sans MS" pitchFamily="66" charset="0"/>
              </a:rPr>
              <a:t>               </a:t>
            </a:r>
            <a:r>
              <a:rPr lang="zh-CN" altLang="en-US" sz="2800" b="1" dirty="0" smtClean="0">
                <a:latin typeface="Comic Sans MS" pitchFamily="66" charset="0"/>
              </a:rPr>
              <a:t>忙碌的</a:t>
            </a:r>
            <a:endParaRPr lang="en-US" altLang="zh-CN" sz="2800" b="1" dirty="0" smtClean="0">
              <a:latin typeface="Comic Sans MS" pitchFamily="66" charset="0"/>
            </a:endParaRPr>
          </a:p>
          <a:p>
            <a:r>
              <a:rPr lang="en-US" altLang="zh-CN" sz="3200" b="1" dirty="0" smtClean="0">
                <a:latin typeface="Comic Sans MS" pitchFamily="66" charset="0"/>
              </a:rPr>
              <a:t> </a:t>
            </a:r>
            <a:endParaRPr lang="zh-CN" altLang="en-US" sz="3200" b="1" dirty="0">
              <a:latin typeface="Comic Sans MS" pitchFamily="66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22096" y="1428736"/>
            <a:ext cx="4777270" cy="3218099"/>
            <a:chOff x="622096" y="1428736"/>
            <a:chExt cx="4777270" cy="3218099"/>
          </a:xfrm>
        </p:grpSpPr>
        <p:sp>
          <p:nvSpPr>
            <p:cNvPr id="12" name="TextBox 11"/>
            <p:cNvSpPr txBox="1"/>
            <p:nvPr/>
          </p:nvSpPr>
          <p:spPr>
            <a:xfrm>
              <a:off x="622096" y="4000504"/>
              <a:ext cx="4777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7030A0"/>
                  </a:solidFill>
                  <a:latin typeface="Comic Sans MS" pitchFamily="66" charset="0"/>
                </a:rPr>
                <a:t>Have breakfast         </a:t>
              </a:r>
              <a:endParaRPr lang="zh-CN" altLang="en-US" sz="3600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5786" y="2928934"/>
              <a:ext cx="18710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7030A0"/>
                  </a:solidFill>
                  <a:latin typeface="Comic Sans MS" pitchFamily="66" charset="0"/>
                </a:rPr>
                <a:t>Get up  </a:t>
              </a:r>
              <a:endParaRPr lang="zh-CN" altLang="en-US" sz="3600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4972" y="1428736"/>
              <a:ext cx="40783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chemeClr val="bg1"/>
                  </a:solidFill>
                  <a:latin typeface="Comic Sans MS" pitchFamily="66" charset="0"/>
                </a:rPr>
                <a:t>in the morning</a:t>
              </a:r>
              <a:endParaRPr lang="zh-CN" altLang="en-US" sz="4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43306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7" name="图片 16" descr="花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642918"/>
            <a:ext cx="1588559" cy="135731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143768" y="571480"/>
            <a:ext cx="1643074" cy="4286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29388" y="1000108"/>
            <a:ext cx="1214446" cy="4286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358214" y="857232"/>
            <a:ext cx="785786" cy="57150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57224" y="5072074"/>
            <a:ext cx="2725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Do you …?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ke clot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714356"/>
            <a:ext cx="8572528" cy="2786082"/>
            <a:chOff x="0" y="714356"/>
            <a:chExt cx="8572528" cy="2786082"/>
          </a:xfrm>
        </p:grpSpPr>
        <p:sp>
          <p:nvSpPr>
            <p:cNvPr id="9" name="椭圆 8"/>
            <p:cNvSpPr/>
            <p:nvPr/>
          </p:nvSpPr>
          <p:spPr>
            <a:xfrm>
              <a:off x="5572132" y="785794"/>
              <a:ext cx="3000396" cy="2714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0" y="714356"/>
              <a:ext cx="3000364" cy="27860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142985"/>
              <a:ext cx="248814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7884" y="1214422"/>
              <a:ext cx="2261292" cy="177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357554" y="1500174"/>
              <a:ext cx="1786066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err="1" smtClean="0">
                  <a:solidFill>
                    <a:srgbClr val="FFC000"/>
                  </a:solidFill>
                  <a:latin typeface="Comic Sans MS" pitchFamily="66" charset="0"/>
                </a:rPr>
                <a:t>colour</a:t>
              </a:r>
              <a:endParaRPr lang="en-US" altLang="zh-CN" sz="4400" b="1" dirty="0" smtClean="0">
                <a:solidFill>
                  <a:srgbClr val="FFC000"/>
                </a:solidFill>
                <a:latin typeface="Comic Sans MS" pitchFamily="66" charset="0"/>
              </a:endParaRPr>
            </a:p>
            <a:p>
              <a:r>
                <a:rPr lang="zh-CN" altLang="en-US" sz="3200" b="1" dirty="0" smtClean="0">
                  <a:solidFill>
                    <a:srgbClr val="FFC000"/>
                  </a:solidFill>
                  <a:latin typeface="Comic Sans MS" pitchFamily="66" charset="0"/>
                </a:rPr>
                <a:t>  </a:t>
              </a:r>
              <a:endParaRPr lang="zh-CN" altLang="en-US" sz="3200" b="1" dirty="0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0"/>
            <a:ext cx="5666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How to make clothes?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4000504"/>
            <a:ext cx="8858248" cy="2857496"/>
            <a:chOff x="0" y="4000504"/>
            <a:chExt cx="8858248" cy="2857496"/>
          </a:xfrm>
        </p:grpSpPr>
        <p:sp>
          <p:nvSpPr>
            <p:cNvPr id="11" name="椭圆 10"/>
            <p:cNvSpPr/>
            <p:nvPr/>
          </p:nvSpPr>
          <p:spPr>
            <a:xfrm>
              <a:off x="5500694" y="4000504"/>
              <a:ext cx="3357554" cy="2857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0" y="4000504"/>
              <a:ext cx="3357554" cy="2857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4429132"/>
              <a:ext cx="2342994" cy="206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4357694"/>
              <a:ext cx="2209553" cy="19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357554" y="5072074"/>
              <a:ext cx="2135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FFC000"/>
                  </a:solidFill>
                  <a:latin typeface="Comic Sans MS" pitchFamily="66" charset="0"/>
                </a:rPr>
                <a:t>cut out</a:t>
              </a:r>
              <a:endParaRPr lang="zh-CN" altLang="en-US" sz="4400" b="1" dirty="0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714876" y="0"/>
            <a:ext cx="4429124" cy="5357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1785926"/>
            <a:ext cx="5072066" cy="4500594"/>
            <a:chOff x="0" y="1785926"/>
            <a:chExt cx="5072066" cy="4500594"/>
          </a:xfrm>
        </p:grpSpPr>
        <p:sp>
          <p:nvSpPr>
            <p:cNvPr id="5" name="椭圆 4"/>
            <p:cNvSpPr/>
            <p:nvPr/>
          </p:nvSpPr>
          <p:spPr>
            <a:xfrm>
              <a:off x="0" y="1785926"/>
              <a:ext cx="5072066" cy="4500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 descr="电话机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2571743"/>
              <a:ext cx="3643338" cy="2828647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2876"/>
            <a:ext cx="3243285" cy="350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LPHR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0" y="3214686"/>
            <a:ext cx="3857620" cy="34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8662" y="714356"/>
            <a:ext cx="3871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Comic Sans MS" pitchFamily="66" charset="0"/>
              </a:rPr>
              <a:t>今天是</a:t>
            </a:r>
            <a:r>
              <a:rPr lang="en-US" altLang="zh-CN" sz="3200" dirty="0" smtClean="0">
                <a:latin typeface="Comic Sans MS" pitchFamily="66" charset="0"/>
              </a:rPr>
              <a:t>Sam</a:t>
            </a:r>
            <a:r>
              <a:rPr lang="zh-CN" altLang="en-US" sz="3200" dirty="0" smtClean="0">
                <a:latin typeface="Comic Sans MS" pitchFamily="66" charset="0"/>
              </a:rPr>
              <a:t>的生日，</a:t>
            </a:r>
            <a:endParaRPr lang="en-US" altLang="zh-CN" sz="3200" dirty="0" smtClean="0">
              <a:latin typeface="Comic Sans MS" pitchFamily="66" charset="0"/>
            </a:endParaRPr>
          </a:p>
          <a:p>
            <a:r>
              <a:rPr lang="zh-CN" altLang="en-US" sz="3200" dirty="0" smtClean="0">
                <a:latin typeface="Comic Sans MS" pitchFamily="66" charset="0"/>
              </a:rPr>
              <a:t>他想邀请</a:t>
            </a:r>
            <a:r>
              <a:rPr lang="en-US" altLang="zh-CN" sz="3200" dirty="0" smtClean="0">
                <a:latin typeface="Comic Sans MS" pitchFamily="66" charset="0"/>
              </a:rPr>
              <a:t>Bobby </a:t>
            </a:r>
            <a:r>
              <a:rPr lang="zh-CN" altLang="en-US" sz="3200" dirty="0" smtClean="0">
                <a:latin typeface="Comic Sans MS" pitchFamily="66" charset="0"/>
              </a:rPr>
              <a:t>去</a:t>
            </a:r>
            <a:endParaRPr lang="en-US" altLang="zh-CN" sz="3200" dirty="0" smtClean="0">
              <a:latin typeface="Comic Sans MS" pitchFamily="66" charset="0"/>
            </a:endParaRPr>
          </a:p>
          <a:p>
            <a:r>
              <a:rPr lang="zh-CN" altLang="en-US" sz="3200" dirty="0" smtClean="0">
                <a:latin typeface="Comic Sans MS" pitchFamily="66" charset="0"/>
              </a:rPr>
              <a:t>他的生日聚会。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14876" y="0"/>
            <a:ext cx="4214842" cy="4714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28895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277957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86116" y="3286124"/>
            <a:ext cx="2170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FFC000"/>
                </a:solidFill>
                <a:latin typeface="Comic Sans MS" pitchFamily="66" charset="0"/>
              </a:rPr>
              <a:t>invite</a:t>
            </a:r>
          </a:p>
          <a:p>
            <a:r>
              <a:rPr lang="zh-CN" alt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     邀请</a:t>
            </a:r>
            <a:endParaRPr lang="zh-CN" alt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85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Comic Sans MS" pitchFamily="66" charset="0"/>
              </a:rPr>
              <a:t>Let’s say: How to make a call 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6522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Comic Sans MS" pitchFamily="66" charset="0"/>
              </a:rPr>
              <a:t>Hello, may I speak to Bobby ? </a:t>
            </a:r>
            <a:endParaRPr lang="zh-CN" alt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6314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Comic Sans MS" pitchFamily="66" charset="0"/>
              </a:rPr>
              <a:t>Hello, this is Bobby speaking. </a:t>
            </a:r>
            <a:endParaRPr lang="zh-CN" alt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29264"/>
            <a:ext cx="7520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Comic Sans MS" pitchFamily="66" charset="0"/>
              </a:rPr>
              <a:t>Can you come to my birthday party?</a:t>
            </a:r>
            <a:endParaRPr lang="zh-CN" alt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903893"/>
            <a:ext cx="985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                           </a:t>
            </a:r>
            <a:endParaRPr lang="zh-CN" alt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857232"/>
            <a:ext cx="7362913" cy="4749321"/>
            <a:chOff x="0" y="857232"/>
            <a:chExt cx="7362913" cy="4749321"/>
          </a:xfrm>
        </p:grpSpPr>
        <p:sp>
          <p:nvSpPr>
            <p:cNvPr id="3" name="TextBox 2"/>
            <p:cNvSpPr txBox="1"/>
            <p:nvPr/>
          </p:nvSpPr>
          <p:spPr>
            <a:xfrm>
              <a:off x="0" y="857232"/>
              <a:ext cx="51057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1. </a:t>
              </a:r>
              <a:r>
                <a:rPr lang="zh-CN" altLang="en-US" sz="2800" dirty="0" smtClean="0"/>
                <a:t>你想和</a:t>
              </a:r>
              <a:r>
                <a:rPr lang="en-US" altLang="zh-CN" sz="2800" dirty="0" smtClean="0"/>
                <a:t>Bobby </a:t>
              </a:r>
              <a:r>
                <a:rPr lang="zh-CN" altLang="en-US" sz="2800" dirty="0" smtClean="0"/>
                <a:t>打电话，你说：</a:t>
              </a:r>
              <a:endParaRPr lang="zh-CN" altLang="en-US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285992"/>
              <a:ext cx="57467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2. </a:t>
              </a:r>
              <a:r>
                <a:rPr lang="zh-CN" altLang="en-US" sz="2800" dirty="0" smtClean="0"/>
                <a:t>如果你是</a:t>
              </a:r>
              <a:r>
                <a:rPr lang="en-US" altLang="zh-CN" sz="2800" dirty="0" smtClean="0"/>
                <a:t>Bobby</a:t>
              </a:r>
              <a:r>
                <a:rPr lang="zh-CN" altLang="en-US" sz="2800" dirty="0" smtClean="0"/>
                <a:t>在接电话，你说：</a:t>
              </a:r>
              <a:endParaRPr lang="en-US" altLang="zh-CN" sz="2800" dirty="0" smtClean="0"/>
            </a:p>
            <a:p>
              <a:endParaRPr lang="zh-CN" alt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5083333"/>
              <a:ext cx="7362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4. </a:t>
              </a:r>
              <a:r>
                <a:rPr lang="zh-CN" altLang="en-US" sz="2800" dirty="0" smtClean="0"/>
                <a:t>你想邀请别人来参加你的生日聚会，你说：</a:t>
              </a:r>
              <a:endParaRPr lang="zh-CN" alt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3714752"/>
              <a:ext cx="4878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3. </a:t>
              </a:r>
              <a:r>
                <a:rPr lang="zh-CN" altLang="en-US" sz="2800" b="1" dirty="0" smtClean="0"/>
                <a:t>你想知道对方是谁，你说：</a:t>
              </a:r>
              <a:endParaRPr lang="zh-CN" altLang="en-US" sz="2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286256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Comic Sans MS" pitchFamily="66" charset="0"/>
              </a:rPr>
              <a:t>Who ’s that ?</a:t>
            </a:r>
            <a:endParaRPr lang="zh-CN" alt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0" y="3214686"/>
            <a:ext cx="3857620" cy="34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8662" y="714356"/>
            <a:ext cx="3871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Comic Sans MS" pitchFamily="66" charset="0"/>
              </a:rPr>
              <a:t>今天是</a:t>
            </a:r>
            <a:r>
              <a:rPr lang="en-US" altLang="zh-CN" sz="3200" dirty="0" smtClean="0">
                <a:latin typeface="Comic Sans MS" pitchFamily="66" charset="0"/>
              </a:rPr>
              <a:t>Sam</a:t>
            </a:r>
            <a:r>
              <a:rPr lang="zh-CN" altLang="en-US" sz="3200" dirty="0" smtClean="0">
                <a:latin typeface="Comic Sans MS" pitchFamily="66" charset="0"/>
              </a:rPr>
              <a:t>的生日，</a:t>
            </a:r>
            <a:endParaRPr lang="en-US" altLang="zh-CN" sz="3200" dirty="0" smtClean="0">
              <a:latin typeface="Comic Sans MS" pitchFamily="66" charset="0"/>
            </a:endParaRPr>
          </a:p>
          <a:p>
            <a:r>
              <a:rPr lang="zh-CN" altLang="en-US" sz="3200" dirty="0" smtClean="0">
                <a:latin typeface="Comic Sans MS" pitchFamily="66" charset="0"/>
              </a:rPr>
              <a:t>他想邀请</a:t>
            </a:r>
            <a:r>
              <a:rPr lang="en-US" altLang="zh-CN" sz="3200" dirty="0" smtClean="0">
                <a:latin typeface="Comic Sans MS" pitchFamily="66" charset="0"/>
              </a:rPr>
              <a:t>Bobby </a:t>
            </a:r>
            <a:r>
              <a:rPr lang="zh-CN" altLang="en-US" sz="3200" dirty="0" smtClean="0">
                <a:latin typeface="Comic Sans MS" pitchFamily="66" charset="0"/>
              </a:rPr>
              <a:t>去</a:t>
            </a:r>
            <a:endParaRPr lang="en-US" altLang="zh-CN" sz="3200" dirty="0" smtClean="0">
              <a:latin typeface="Comic Sans MS" pitchFamily="66" charset="0"/>
            </a:endParaRPr>
          </a:p>
          <a:p>
            <a:r>
              <a:rPr lang="zh-CN" altLang="en-US" sz="3200" dirty="0" smtClean="0">
                <a:latin typeface="Comic Sans MS" pitchFamily="66" charset="0"/>
              </a:rPr>
              <a:t>他的生日聚会。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14876" y="0"/>
            <a:ext cx="4214842" cy="4714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28895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277957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868" y="4643446"/>
            <a:ext cx="5990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Comic Sans MS" pitchFamily="66" charset="0"/>
              </a:rPr>
              <a:t>Bobby </a:t>
            </a:r>
            <a:r>
              <a:rPr lang="zh-CN" altLang="en-US" sz="3200" b="1" dirty="0" smtClean="0">
                <a:latin typeface="Comic Sans MS" pitchFamily="66" charset="0"/>
              </a:rPr>
              <a:t>很愿意去，</a:t>
            </a:r>
            <a:endParaRPr lang="en-US" altLang="zh-CN" sz="3200" b="1" dirty="0" smtClean="0">
              <a:latin typeface="Comic Sans MS" pitchFamily="66" charset="0"/>
            </a:endParaRPr>
          </a:p>
          <a:p>
            <a:r>
              <a:rPr lang="en-US" altLang="zh-CN" sz="3200" b="1" dirty="0" smtClean="0">
                <a:latin typeface="Comic Sans MS" pitchFamily="66" charset="0"/>
              </a:rPr>
              <a:t>Tina</a:t>
            </a:r>
            <a:r>
              <a:rPr lang="zh-CN" altLang="en-US" sz="3200" b="1" dirty="0" smtClean="0">
                <a:latin typeface="Comic Sans MS" pitchFamily="66" charset="0"/>
              </a:rPr>
              <a:t>也想去，但是</a:t>
            </a:r>
            <a:r>
              <a:rPr lang="en-US" altLang="zh-CN" sz="3200" b="1" dirty="0" smtClean="0">
                <a:latin typeface="Comic Sans MS" pitchFamily="66" charset="0"/>
              </a:rPr>
              <a:t>Tina</a:t>
            </a:r>
            <a:r>
              <a:rPr lang="zh-CN" altLang="en-US" sz="3200" b="1" dirty="0" smtClean="0">
                <a:latin typeface="Comic Sans MS" pitchFamily="66" charset="0"/>
              </a:rPr>
              <a:t>发烧了，</a:t>
            </a:r>
            <a:endParaRPr lang="en-US" altLang="zh-CN" sz="3200" b="1" dirty="0" smtClean="0">
              <a:latin typeface="Comic Sans MS" pitchFamily="66" charset="0"/>
            </a:endParaRPr>
          </a:p>
          <a:p>
            <a:r>
              <a:rPr lang="zh-CN" altLang="en-US" sz="3200" b="1" dirty="0" smtClean="0">
                <a:latin typeface="Comic Sans MS" pitchFamily="66" charset="0"/>
              </a:rPr>
              <a:t>她不能去。</a:t>
            </a:r>
            <a:endParaRPr lang="zh-CN" altLang="en-US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286124"/>
            <a:ext cx="2170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FFC000"/>
                </a:solidFill>
                <a:latin typeface="Comic Sans MS" pitchFamily="66" charset="0"/>
              </a:rPr>
              <a:t>invite</a:t>
            </a:r>
          </a:p>
          <a:p>
            <a:r>
              <a:rPr lang="zh-CN" alt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     邀请</a:t>
            </a:r>
            <a:endParaRPr lang="zh-CN" alt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5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Let’s say: How to care about others? </a:t>
            </a:r>
            <a:endParaRPr lang="zh-CN" alt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28736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Comic Sans MS" pitchFamily="66" charset="0"/>
              </a:rPr>
              <a:t>What’s the matter?</a:t>
            </a:r>
            <a:endParaRPr lang="zh-CN" alt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00306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Are you ill?</a:t>
            </a:r>
            <a:endParaRPr lang="zh-CN" alt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903893"/>
            <a:ext cx="985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                           </a:t>
            </a:r>
            <a:endParaRPr lang="zh-CN" alt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643446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Take care.      Go to see a doctor.   </a:t>
            </a: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 Drink a lot of water.    Take the pill.</a:t>
            </a: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Don’t run or jump.</a:t>
            </a:r>
            <a:endParaRPr lang="zh-CN" alt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0" y="857232"/>
            <a:ext cx="7003840" cy="3809368"/>
            <a:chOff x="0" y="857232"/>
            <a:chExt cx="7003840" cy="3809368"/>
          </a:xfrm>
        </p:grpSpPr>
        <p:sp>
          <p:nvSpPr>
            <p:cNvPr id="6" name="TextBox 5"/>
            <p:cNvSpPr txBox="1"/>
            <p:nvPr/>
          </p:nvSpPr>
          <p:spPr>
            <a:xfrm>
              <a:off x="0" y="857232"/>
              <a:ext cx="48367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1. </a:t>
              </a:r>
              <a:r>
                <a:rPr lang="zh-CN" altLang="en-US" sz="2800" dirty="0" smtClean="0"/>
                <a:t>你想问对方怎么了，你说：</a:t>
              </a:r>
              <a:endParaRPr lang="zh-CN" alt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2143116"/>
              <a:ext cx="5926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2. </a:t>
              </a:r>
              <a:r>
                <a:rPr lang="zh-CN" altLang="en-US" sz="2800" dirty="0" smtClean="0"/>
                <a:t>你想询问对方是否病了，你说：：</a:t>
              </a:r>
              <a:endParaRPr lang="zh-CN" alt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143380"/>
              <a:ext cx="4849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4. </a:t>
              </a:r>
              <a:r>
                <a:rPr lang="zh-CN" altLang="en-US" sz="2800" dirty="0" smtClean="0"/>
                <a:t>你对对方表示关心，你说：</a:t>
              </a:r>
              <a:endParaRPr lang="zh-CN" alt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3143248"/>
              <a:ext cx="7003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3. </a:t>
              </a:r>
              <a:r>
                <a:rPr lang="zh-CN" altLang="en-US" sz="2800" dirty="0" smtClean="0"/>
                <a:t>听到对方身体不舒服，你很难过，你说：</a:t>
              </a:r>
              <a:endParaRPr lang="zh-CN" altLang="en-US" sz="2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3571876"/>
            <a:ext cx="431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  <a:latin typeface="Comic Sans MS" pitchFamily="66" charset="0"/>
              </a:rPr>
              <a:t>I’m sorry to hear that.</a:t>
            </a:r>
            <a:endParaRPr lang="zh-CN" alt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1137</TotalTime>
  <Words>762</Words>
  <Application>Microsoft Office PowerPoint</Application>
  <PresentationFormat>全屏显示(4:3)</PresentationFormat>
  <Paragraphs>132</Paragraphs>
  <Slides>17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凤舞九天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匿名用户</dc:creator>
  <cp:lastModifiedBy>匿名用户</cp:lastModifiedBy>
  <cp:revision>198</cp:revision>
  <dcterms:created xsi:type="dcterms:W3CDTF">2014-05-30T12:49:43Z</dcterms:created>
  <dcterms:modified xsi:type="dcterms:W3CDTF">2015-01-04T06:01:39Z</dcterms:modified>
</cp:coreProperties>
</file>