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37"/>
  </p:notesMasterIdLst>
  <p:sldIdLst>
    <p:sldId id="256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268" r:id="rId15"/>
    <p:sldId id="360" r:id="rId16"/>
    <p:sldId id="361" r:id="rId17"/>
    <p:sldId id="362" r:id="rId18"/>
    <p:sldId id="363" r:id="rId19"/>
    <p:sldId id="364" r:id="rId20"/>
    <p:sldId id="366" r:id="rId21"/>
    <p:sldId id="367" r:id="rId22"/>
    <p:sldId id="368" r:id="rId23"/>
    <p:sldId id="369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329" r:id="rId35"/>
    <p:sldId id="417" r:id="rId36"/>
  </p:sldIdLst>
  <p:sldSz cx="9144000" cy="6858000" type="screen4x3"/>
  <p:notesSz cx="6858000" cy="9144000"/>
  <p:custDataLst>
    <p:tags r:id="rId3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96"/>
      </p:cViewPr>
      <p:guideLst>
        <p:guide orient="horz" pos="22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A48B96-639E-45A3-A0BA-2464DFDB1FAA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2023/6/28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2335-9DA9-4F46-B4F3-CF09D82298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ransition spd="slow">
    <p:wheel spokes="1"/>
  </p:transition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tags" Target="../tags/tag10.xml"/><Relationship Id="rId7" Type="http://schemas.openxmlformats.org/officeDocument/2006/relationships/slide" Target="slide1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/>
          <p:nvPr/>
        </p:nvSpPr>
        <p:spPr>
          <a:xfrm>
            <a:off x="1331913" y="1700213"/>
            <a:ext cx="7416800" cy="1922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latin typeface="Arial" panose="020B0604020202020204" pitchFamily="34" charset="0"/>
                <a:ea typeface="楷体" panose="02010609060101010101" pitchFamily="49" charset="-122"/>
              </a:rPr>
              <a:t>解决问题的策略</a:t>
            </a:r>
          </a:p>
          <a:p>
            <a:pPr>
              <a:spcBef>
                <a:spcPct val="50000"/>
              </a:spcBef>
            </a:pPr>
            <a:r>
              <a:rPr lang="zh-CN" altLang="en-US" sz="4800" dirty="0">
                <a:latin typeface="Arial" panose="020B0604020202020204" pitchFamily="34" charset="0"/>
                <a:ea typeface="楷体" panose="02010609060101010101" pitchFamily="49" charset="-122"/>
              </a:rPr>
              <a:t>                 </a:t>
            </a:r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800" dirty="0">
                <a:latin typeface="Arial" panose="020B0604020202020204" pitchFamily="34" charset="0"/>
                <a:ea typeface="楷体" panose="02010609060101010101" pitchFamily="49" charset="-122"/>
              </a:rPr>
              <a:t>转化的策略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948264" y="4725144"/>
            <a:ext cx="180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河塘中心小学 周嘉诚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探究新知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6" name="Picture 2" descr="QQ截图201504051548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00200"/>
            <a:ext cx="5943600" cy="377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QQ截图20150405163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371850"/>
            <a:ext cx="55483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QQ截图20150405163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9775"/>
            <a:ext cx="1646635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QQ截图20150405163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371850"/>
            <a:ext cx="55483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ubChord"/>
          <p:cNvSpPr>
            <a:spLocks noEditPoints="1" noChangeArrowheads="1"/>
          </p:cNvSpPr>
          <p:nvPr/>
        </p:nvSpPr>
        <p:spPr bwMode="auto">
          <a:xfrm rot="8123329">
            <a:off x="857250" y="4171950"/>
            <a:ext cx="1685925" cy="1645444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FF00FF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4" name="PubChord"/>
          <p:cNvSpPr>
            <a:spLocks noEditPoints="1" noChangeArrowheads="1"/>
          </p:cNvSpPr>
          <p:nvPr/>
        </p:nvSpPr>
        <p:spPr bwMode="auto">
          <a:xfrm rot="20959292" flipH="1" flipV="1">
            <a:off x="2571750" y="2514600"/>
            <a:ext cx="1087041" cy="1094185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5" name="PubChord"/>
          <p:cNvSpPr>
            <a:spLocks noEditPoints="1" noChangeArrowheads="1"/>
          </p:cNvSpPr>
          <p:nvPr/>
        </p:nvSpPr>
        <p:spPr bwMode="auto">
          <a:xfrm rot="5649748">
            <a:off x="5120879" y="2480072"/>
            <a:ext cx="1066800" cy="1135856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6" name="PubChord"/>
          <p:cNvSpPr>
            <a:spLocks noEditPoints="1" noChangeArrowheads="1"/>
          </p:cNvSpPr>
          <p:nvPr/>
        </p:nvSpPr>
        <p:spPr bwMode="auto">
          <a:xfrm rot="8123329">
            <a:off x="864394" y="2001441"/>
            <a:ext cx="1665685" cy="1616869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FF00FF">
              <a:alpha val="0"/>
            </a:srgbClr>
          </a:solidFill>
          <a:ln w="28575">
            <a:solidFill>
              <a:schemeClr val="tx1"/>
            </a:solidFill>
            <a:prstDash val="sysDot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7" name="PubChord"/>
          <p:cNvSpPr>
            <a:spLocks noEditPoints="1" noChangeArrowheads="1"/>
          </p:cNvSpPr>
          <p:nvPr/>
        </p:nvSpPr>
        <p:spPr bwMode="auto">
          <a:xfrm rot="13465028" flipH="1" flipV="1">
            <a:off x="3051572" y="3375422"/>
            <a:ext cx="1087040" cy="1094184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0"/>
            </a:srgbClr>
          </a:solidFill>
          <a:ln w="19050">
            <a:solidFill>
              <a:schemeClr val="tx1"/>
            </a:solidFill>
            <a:prstDash val="sysDot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8" name="PubChord"/>
          <p:cNvSpPr>
            <a:spLocks noEditPoints="1" noChangeArrowheads="1"/>
          </p:cNvSpPr>
          <p:nvPr/>
        </p:nvSpPr>
        <p:spPr bwMode="auto">
          <a:xfrm rot="2665028" flipH="1" flipV="1">
            <a:off x="4652963" y="3362325"/>
            <a:ext cx="1088231" cy="1095375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0"/>
            </a:srgbClr>
          </a:solidFill>
          <a:ln w="19050">
            <a:solidFill>
              <a:schemeClr val="tx1"/>
            </a:solidFill>
            <a:prstDash val="sysDot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探究新知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6" name="Picture 2" descr="QQ截图201504051548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5" y="1593056"/>
            <a:ext cx="5943600" cy="377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QQ截图20150405163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371850"/>
            <a:ext cx="55483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QQ截图20150405163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9775"/>
            <a:ext cx="1646635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QQ截图20150405163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371850"/>
            <a:ext cx="55483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ubChord"/>
          <p:cNvSpPr>
            <a:spLocks noEditPoints="1" noChangeArrowheads="1"/>
          </p:cNvSpPr>
          <p:nvPr/>
        </p:nvSpPr>
        <p:spPr bwMode="auto">
          <a:xfrm rot="8123329">
            <a:off x="857250" y="4171950"/>
            <a:ext cx="1685925" cy="1645444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FF00FF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4" name="PubChord"/>
          <p:cNvSpPr>
            <a:spLocks noEditPoints="1" noChangeArrowheads="1"/>
          </p:cNvSpPr>
          <p:nvPr/>
        </p:nvSpPr>
        <p:spPr bwMode="auto">
          <a:xfrm rot="13465028" flipH="1" flipV="1">
            <a:off x="4686300" y="2257425"/>
            <a:ext cx="1087041" cy="1094185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5" name="PubChord"/>
          <p:cNvSpPr>
            <a:spLocks noEditPoints="1" noChangeArrowheads="1"/>
          </p:cNvSpPr>
          <p:nvPr/>
        </p:nvSpPr>
        <p:spPr bwMode="auto">
          <a:xfrm rot="13409551">
            <a:off x="3049191" y="2268141"/>
            <a:ext cx="1065609" cy="1135856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653597" y="4041781"/>
            <a:ext cx="228396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FF0000"/>
                </a:solidFill>
              </a:rPr>
              <a:t>因为两个长方形的面积相等，所以原来两个图形的面积相等。</a:t>
            </a:r>
          </a:p>
        </p:txBody>
      </p:sp>
      <p:sp>
        <p:nvSpPr>
          <p:cNvPr id="37" name="PubChord"/>
          <p:cNvSpPr>
            <a:spLocks noEditPoints="1" noChangeArrowheads="1"/>
          </p:cNvSpPr>
          <p:nvPr/>
        </p:nvSpPr>
        <p:spPr bwMode="auto">
          <a:xfrm rot="8123329">
            <a:off x="864394" y="2001441"/>
            <a:ext cx="1665685" cy="1616869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FF00FF">
              <a:alpha val="0"/>
            </a:srgbClr>
          </a:solidFill>
          <a:ln w="28575">
            <a:solidFill>
              <a:schemeClr val="tx1"/>
            </a:solidFill>
            <a:prstDash val="sysDot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8" name="PubChord"/>
          <p:cNvSpPr>
            <a:spLocks noEditPoints="1" noChangeArrowheads="1"/>
          </p:cNvSpPr>
          <p:nvPr/>
        </p:nvSpPr>
        <p:spPr bwMode="auto">
          <a:xfrm rot="13465028" flipH="1" flipV="1">
            <a:off x="3051572" y="3375422"/>
            <a:ext cx="1087040" cy="1094184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0"/>
            </a:srgbClr>
          </a:solidFill>
          <a:ln w="19050">
            <a:solidFill>
              <a:schemeClr val="tx1"/>
            </a:solidFill>
            <a:prstDash val="sysDot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9" name="PubChord"/>
          <p:cNvSpPr>
            <a:spLocks noEditPoints="1" noChangeArrowheads="1"/>
          </p:cNvSpPr>
          <p:nvPr/>
        </p:nvSpPr>
        <p:spPr bwMode="auto">
          <a:xfrm rot="2665028" flipH="1" flipV="1">
            <a:off x="4652963" y="3362325"/>
            <a:ext cx="1088231" cy="1095375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0"/>
            </a:srgbClr>
          </a:solidFill>
          <a:ln w="19050">
            <a:solidFill>
              <a:schemeClr val="tx1"/>
            </a:solidFill>
            <a:prstDash val="sysDot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40" name="文本框 39"/>
          <p:cNvSpPr txBox="1"/>
          <p:nvPr/>
        </p:nvSpPr>
        <p:spPr>
          <a:xfrm>
            <a:off x="6546953" y="2643644"/>
            <a:ext cx="249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现在你能判断这两个图形的面积的大小了吗？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回顾反思</a:t>
            </a:r>
            <a:endParaRPr lang="zh-CN" altLang="en-US" sz="33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7" name="Picture 10" descr="QQ截图201504071938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56" y="1787424"/>
            <a:ext cx="953691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1" descr="QQ截图201504071938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6" y="3444774"/>
            <a:ext cx="1464469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箭头 258"/>
          <p:cNvSpPr/>
          <p:nvPr/>
        </p:nvSpPr>
        <p:spPr>
          <a:xfrm>
            <a:off x="1512335" y="2471456"/>
            <a:ext cx="47436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" name="箭头 258"/>
          <p:cNvSpPr/>
          <p:nvPr/>
        </p:nvSpPr>
        <p:spPr>
          <a:xfrm>
            <a:off x="1715267" y="4187724"/>
            <a:ext cx="288774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12" name="Picture 28" descr="QQ截图201504071937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784" y="1786541"/>
            <a:ext cx="937022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29" descr="QQ截图201504071937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083" y="3444774"/>
            <a:ext cx="1470422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4024564" y="2159832"/>
            <a:ext cx="50101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为什么一开始不容易看出两个图形面积的大小，</a:t>
            </a:r>
          </a:p>
          <a:p>
            <a:r>
              <a:rPr lang="zh-CN" altLang="en-US" sz="1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后来一下子就看出来了呢？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73755" y="2967076"/>
            <a:ext cx="191643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不规则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</a:t>
            </a:r>
            <a:r>
              <a:rPr lang="zh-CN" altLang="en-US" sz="1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规则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24564" y="3404750"/>
            <a:ext cx="4780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在图形变化的过程中，什么发生了变化，什么</a:t>
            </a:r>
          </a:p>
          <a:p>
            <a:r>
              <a:rPr lang="zh-CN" altLang="en-US" sz="1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没有变化呢？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73755" y="4146271"/>
            <a:ext cx="277241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形状变了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</a:t>
            </a:r>
            <a:r>
              <a:rPr lang="zh-CN" altLang="en-US" sz="1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面积没有变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124147" y="4698725"/>
            <a:ext cx="31711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1800" dirty="0">
                <a:solidFill>
                  <a:schemeClr val="bg1"/>
                </a:solidFill>
              </a:rPr>
              <a:t>运用转化的策略有什么好处</a:t>
            </a:r>
            <a:r>
              <a:rPr lang="zh-CN" altLang="en-US" sz="1800" dirty="0">
                <a:solidFill>
                  <a:schemeClr val="bg1"/>
                </a:solidFill>
              </a:rPr>
              <a:t>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274244" y="5304987"/>
            <a:ext cx="168656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复杂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</a:t>
            </a:r>
            <a:r>
              <a:rPr lang="zh-CN" altLang="en-US" sz="1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简单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24147" y="1188133"/>
            <a:ext cx="38608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</a:rPr>
              <a:t>刚才</a:t>
            </a:r>
            <a:r>
              <a:rPr lang="zh-CN" altLang="zh-CN" sz="1800" dirty="0">
                <a:solidFill>
                  <a:schemeClr val="bg1"/>
                </a:solidFill>
              </a:rPr>
              <a:t>我们是用什么策略解决问题的？</a:t>
            </a:r>
          </a:p>
          <a:p>
            <a:endParaRPr lang="zh-CN" altLang="zh-CN" sz="1800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83822" y="1721585"/>
            <a:ext cx="64262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转化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54c8c0d9411a04b839012f0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Rectangle 2"/>
          <p:cNvSpPr/>
          <p:nvPr>
            <p:custDataLst>
              <p:tags r:id="rId2"/>
            </p:custDataLst>
          </p:nvPr>
        </p:nvSpPr>
        <p:spPr>
          <a:xfrm>
            <a:off x="611188" y="1268413"/>
            <a:ext cx="8532812" cy="29381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回忆：</a:t>
            </a:r>
          </a:p>
          <a:p>
            <a:pPr>
              <a:lnSpc>
                <a:spcPct val="125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在以前的学习中，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我们曾经运用转化的策略解决过许多问题。请同学们先回顾一下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，你能想到哪些呢？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365" name="Text Box 13"/>
          <p:cNvSpPr txBox="1"/>
          <p:nvPr/>
        </p:nvSpPr>
        <p:spPr>
          <a:xfrm>
            <a:off x="179388" y="1916113"/>
            <a:ext cx="7848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>
            <a:hlinkClick r:id="rId5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1295400" y="6426200"/>
            <a:ext cx="457200" cy="203200"/>
          </a:xfrm>
          <a:prstGeom prst="parallelogram">
            <a:avLst>
              <a:gd name="adj" fmla="val 56250"/>
            </a:avLst>
          </a:pr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endParaRPr lang="zh-CN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AutoShape 8">
            <a:hlinkClick r:id="rId6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2124075" y="6308725"/>
            <a:ext cx="2286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8" name="AutoShape 9">
            <a:hlinkClick r:id="rId7" action="ppaction://hlinksldjump"/>
          </p:cNvPr>
          <p:cNvSpPr/>
          <p:nvPr/>
        </p:nvSpPr>
        <p:spPr>
          <a:xfrm flipV="1">
            <a:off x="2843213" y="6308725"/>
            <a:ext cx="381000" cy="3048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840" y="21600"/>
              </a:cxn>
              <a:cxn ang="0">
                <a:pos x="14760" y="21600"/>
              </a:cxn>
              <a:cxn ang="0">
                <a:pos x="21600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9" name="Oval 12">
            <a:hlinkClick r:id="rId8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3779838" y="6381750"/>
            <a:ext cx="228600" cy="228600"/>
          </a:xfrm>
          <a:prstGeom prst="ellipse">
            <a:avLst/>
          </a:pr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1" name="Text Box 15">
            <a:hlinkClick r:id="rId9" action="ppaction://hlinksldjump"/>
          </p:cNvPr>
          <p:cNvSpPr txBox="1"/>
          <p:nvPr/>
        </p:nvSpPr>
        <p:spPr>
          <a:xfrm>
            <a:off x="5148263" y="6308725"/>
            <a:ext cx="574675" cy="3365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柱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392" name="Rectangle 2"/>
          <p:cNvSpPr/>
          <p:nvPr/>
        </p:nvSpPr>
        <p:spPr>
          <a:xfrm>
            <a:off x="1547813" y="836613"/>
            <a:ext cx="5689600" cy="10080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zh-CN" altLang="en-US" sz="3200" dirty="0">
                <a:latin typeface="Arial" panose="020B0604020202020204" pitchFamily="34" charset="0"/>
              </a:rPr>
              <a:t>图形中的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转化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AutoShape 2"/>
          <p:cNvSpPr/>
          <p:nvPr/>
        </p:nvSpPr>
        <p:spPr>
          <a:xfrm>
            <a:off x="4219575" y="3592513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12700" cap="sq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7411" name="Group 3"/>
          <p:cNvGrpSpPr/>
          <p:nvPr/>
        </p:nvGrpSpPr>
        <p:grpSpPr>
          <a:xfrm>
            <a:off x="1187450" y="3068638"/>
            <a:ext cx="2735263" cy="1728787"/>
            <a:chOff x="1066" y="1933"/>
            <a:chExt cx="1723" cy="1089"/>
          </a:xfrm>
        </p:grpSpPr>
        <p:sp>
          <p:nvSpPr>
            <p:cNvPr id="17425" name="Rectangle 4"/>
            <p:cNvSpPr/>
            <p:nvPr/>
          </p:nvSpPr>
          <p:spPr>
            <a:xfrm>
              <a:off x="1546" y="1933"/>
              <a:ext cx="768" cy="857"/>
            </a:xfrm>
            <a:prstGeom prst="rect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6" name="AutoShape 5"/>
            <p:cNvSpPr/>
            <p:nvPr/>
          </p:nvSpPr>
          <p:spPr>
            <a:xfrm flipH="1">
              <a:off x="1066" y="1933"/>
              <a:ext cx="499" cy="862"/>
            </a:xfrm>
            <a:prstGeom prst="rtTriangl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7" name="Line 6"/>
            <p:cNvSpPr/>
            <p:nvPr/>
          </p:nvSpPr>
          <p:spPr>
            <a:xfrm flipH="1">
              <a:off x="1564" y="1933"/>
              <a:ext cx="1" cy="846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headEnd type="none" w="sm" len="sm"/>
              <a:tailEnd type="none" w="sm" len="sm"/>
            </a:ln>
          </p:spPr>
        </p:sp>
        <p:sp>
          <p:nvSpPr>
            <p:cNvPr id="17428" name="Rectangle 7"/>
            <p:cNvSpPr/>
            <p:nvPr/>
          </p:nvSpPr>
          <p:spPr>
            <a:xfrm>
              <a:off x="1564" y="2689"/>
              <a:ext cx="91" cy="91"/>
            </a:xfrm>
            <a:prstGeom prst="rect">
              <a:avLst/>
            </a:prstGeom>
            <a:noFill/>
            <a:ln w="12700" cap="sq" cmpd="sng">
              <a:solidFill>
                <a:srgbClr val="0000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9" name="Text Box 8"/>
            <p:cNvSpPr txBox="1"/>
            <p:nvPr/>
          </p:nvSpPr>
          <p:spPr>
            <a:xfrm>
              <a:off x="1383" y="2734"/>
              <a:ext cx="363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430" name="Text Box 9"/>
            <p:cNvSpPr txBox="1"/>
            <p:nvPr/>
          </p:nvSpPr>
          <p:spPr>
            <a:xfrm>
              <a:off x="1474" y="2205"/>
              <a:ext cx="363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7431" name="AutoShape 10"/>
            <p:cNvSpPr/>
            <p:nvPr/>
          </p:nvSpPr>
          <p:spPr>
            <a:xfrm flipV="1">
              <a:off x="2296" y="1933"/>
              <a:ext cx="493" cy="868"/>
            </a:xfrm>
            <a:prstGeom prst="rtTriangl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rot="10800000"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5291138" y="3048000"/>
            <a:ext cx="2376487" cy="1701800"/>
            <a:chOff x="3651" y="1920"/>
            <a:chExt cx="1497" cy="1072"/>
          </a:xfrm>
        </p:grpSpPr>
        <p:sp>
          <p:nvSpPr>
            <p:cNvPr id="17420" name="AutoShape 12"/>
            <p:cNvSpPr/>
            <p:nvPr/>
          </p:nvSpPr>
          <p:spPr>
            <a:xfrm flipV="1">
              <a:off x="4649" y="1927"/>
              <a:ext cx="493" cy="868"/>
            </a:xfrm>
            <a:prstGeom prst="rtTriangl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rot="10800000"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1" name="Rectangle 13"/>
            <p:cNvSpPr/>
            <p:nvPr/>
          </p:nvSpPr>
          <p:spPr>
            <a:xfrm>
              <a:off x="3888" y="1927"/>
              <a:ext cx="768" cy="857"/>
            </a:xfrm>
            <a:prstGeom prst="rect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2" name="AutoShape 14"/>
            <p:cNvSpPr/>
            <p:nvPr/>
          </p:nvSpPr>
          <p:spPr>
            <a:xfrm flipH="1">
              <a:off x="4649" y="1920"/>
              <a:ext cx="499" cy="862"/>
            </a:xfrm>
            <a:prstGeom prst="rtTriangl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3" name="Text Box 15"/>
            <p:cNvSpPr txBox="1"/>
            <p:nvPr/>
          </p:nvSpPr>
          <p:spPr>
            <a:xfrm>
              <a:off x="4105" y="2704"/>
              <a:ext cx="363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424" name="Text Box 16"/>
            <p:cNvSpPr txBox="1"/>
            <p:nvPr/>
          </p:nvSpPr>
          <p:spPr>
            <a:xfrm>
              <a:off x="3651" y="2205"/>
              <a:ext cx="363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17413" name="AutoShape 27">
            <a:hlinkClick r:id="rId2" action="ppaction://hlinksldjump"/>
          </p:cNvPr>
          <p:cNvSpPr/>
          <p:nvPr/>
        </p:nvSpPr>
        <p:spPr>
          <a:xfrm>
            <a:off x="1295400" y="6426200"/>
            <a:ext cx="457200" cy="203200"/>
          </a:xfrm>
          <a:prstGeom prst="parallelogram">
            <a:avLst>
              <a:gd name="adj" fmla="val 56250"/>
            </a:avLst>
          </a:pr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endParaRPr lang="zh-CN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AutoShape 28">
            <a:hlinkClick r:id="rId3" action="ppaction://hlinksldjump"/>
          </p:cNvPr>
          <p:cNvSpPr/>
          <p:nvPr/>
        </p:nvSpPr>
        <p:spPr>
          <a:xfrm>
            <a:off x="2124075" y="6308725"/>
            <a:ext cx="2286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5" name="AutoShape 29">
            <a:hlinkClick r:id="rId4" action="ppaction://hlinksldjump"/>
          </p:cNvPr>
          <p:cNvSpPr/>
          <p:nvPr/>
        </p:nvSpPr>
        <p:spPr>
          <a:xfrm flipV="1">
            <a:off x="2843213" y="6308725"/>
            <a:ext cx="381000" cy="3048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840" y="21600"/>
              </a:cxn>
              <a:cxn ang="0">
                <a:pos x="14760" y="21600"/>
              </a:cxn>
              <a:cxn ang="0">
                <a:pos x="21600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6" name="Oval 30">
            <a:hlinkClick r:id="rId5" action="ppaction://hlinksldjump"/>
          </p:cNvPr>
          <p:cNvSpPr/>
          <p:nvPr/>
        </p:nvSpPr>
        <p:spPr>
          <a:xfrm>
            <a:off x="3779838" y="6381750"/>
            <a:ext cx="228600" cy="228600"/>
          </a:xfrm>
          <a:prstGeom prst="ellipse">
            <a:avLst/>
          </a:pr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8" name="Text Box 32">
            <a:hlinkClick r:id="rId6" action="ppaction://hlinksldjump"/>
          </p:cNvPr>
          <p:cNvSpPr txBox="1"/>
          <p:nvPr/>
        </p:nvSpPr>
        <p:spPr>
          <a:xfrm>
            <a:off x="5148263" y="6308725"/>
            <a:ext cx="574675" cy="3365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柱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7419" name="Rectangle 2"/>
          <p:cNvSpPr/>
          <p:nvPr/>
        </p:nvSpPr>
        <p:spPr>
          <a:xfrm>
            <a:off x="1547813" y="836613"/>
            <a:ext cx="5689600" cy="10080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zh-CN" altLang="en-US" sz="3200" dirty="0">
                <a:latin typeface="Arial" panose="020B0604020202020204" pitchFamily="34" charset="0"/>
              </a:rPr>
              <a:t>图形中的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转化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AutoShape 2"/>
          <p:cNvSpPr/>
          <p:nvPr/>
        </p:nvSpPr>
        <p:spPr>
          <a:xfrm>
            <a:off x="4127500" y="34290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12700" cap="sq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8435" name="Group 3"/>
          <p:cNvGrpSpPr/>
          <p:nvPr/>
        </p:nvGrpSpPr>
        <p:grpSpPr>
          <a:xfrm>
            <a:off x="1908175" y="2984500"/>
            <a:ext cx="1655763" cy="1825625"/>
            <a:chOff x="1338" y="2024"/>
            <a:chExt cx="1043" cy="1150"/>
          </a:xfrm>
        </p:grpSpPr>
        <p:sp>
          <p:nvSpPr>
            <p:cNvPr id="18451" name="AutoShape 4"/>
            <p:cNvSpPr/>
            <p:nvPr/>
          </p:nvSpPr>
          <p:spPr>
            <a:xfrm>
              <a:off x="1338" y="2024"/>
              <a:ext cx="1043" cy="952"/>
            </a:xfrm>
            <a:prstGeom prst="triangle">
              <a:avLst>
                <a:gd name="adj" fmla="val 30259"/>
              </a:avLst>
            </a:prstGeom>
            <a:solidFill>
              <a:schemeClr val="accent1"/>
            </a:solidFill>
            <a:ln w="12700" cap="sq" cmpd="sng">
              <a:solidFill>
                <a:srgbClr val="0000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52" name="Line 5"/>
            <p:cNvSpPr/>
            <p:nvPr/>
          </p:nvSpPr>
          <p:spPr>
            <a:xfrm>
              <a:off x="1655" y="2069"/>
              <a:ext cx="0" cy="907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sm" len="sm"/>
              <a:tailEnd type="none" w="sm" len="sm"/>
            </a:ln>
          </p:spPr>
        </p:sp>
        <p:sp>
          <p:nvSpPr>
            <p:cNvPr id="18453" name="Rectangle 6"/>
            <p:cNvSpPr/>
            <p:nvPr/>
          </p:nvSpPr>
          <p:spPr>
            <a:xfrm>
              <a:off x="1655" y="2886"/>
              <a:ext cx="91" cy="91"/>
            </a:xfrm>
            <a:prstGeom prst="rect">
              <a:avLst/>
            </a:prstGeom>
            <a:noFill/>
            <a:ln w="12700" cap="sq" cmpd="sng">
              <a:solidFill>
                <a:srgbClr val="0000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54" name="Text Box 7"/>
            <p:cNvSpPr txBox="1"/>
            <p:nvPr/>
          </p:nvSpPr>
          <p:spPr>
            <a:xfrm>
              <a:off x="1610" y="2886"/>
              <a:ext cx="363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8455" name="Text Box 8"/>
            <p:cNvSpPr txBox="1"/>
            <p:nvPr/>
          </p:nvSpPr>
          <p:spPr>
            <a:xfrm>
              <a:off x="1565" y="2387"/>
              <a:ext cx="363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5292725" y="2598738"/>
            <a:ext cx="2159000" cy="2211387"/>
            <a:chOff x="3470" y="1781"/>
            <a:chExt cx="1360" cy="1393"/>
          </a:xfrm>
        </p:grpSpPr>
        <p:sp>
          <p:nvSpPr>
            <p:cNvPr id="18444" name="AutoShape 10"/>
            <p:cNvSpPr/>
            <p:nvPr/>
          </p:nvSpPr>
          <p:spPr>
            <a:xfrm>
              <a:off x="3470" y="2024"/>
              <a:ext cx="1043" cy="952"/>
            </a:xfrm>
            <a:prstGeom prst="triangle">
              <a:avLst>
                <a:gd name="adj" fmla="val 30259"/>
              </a:avLst>
            </a:prstGeom>
            <a:solidFill>
              <a:schemeClr val="accent1"/>
            </a:solidFill>
            <a:ln w="12700" cap="sq" cmpd="sng">
              <a:solidFill>
                <a:srgbClr val="0000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45" name="Line 11"/>
            <p:cNvSpPr/>
            <p:nvPr/>
          </p:nvSpPr>
          <p:spPr>
            <a:xfrm>
              <a:off x="3787" y="2069"/>
              <a:ext cx="0" cy="907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sm" len="sm"/>
              <a:tailEnd type="none" w="sm" len="sm"/>
            </a:ln>
          </p:spPr>
        </p:sp>
        <p:sp>
          <p:nvSpPr>
            <p:cNvPr id="18446" name="AutoShape 12"/>
            <p:cNvSpPr/>
            <p:nvPr/>
          </p:nvSpPr>
          <p:spPr>
            <a:xfrm rot="10800000">
              <a:off x="3787" y="2024"/>
              <a:ext cx="1043" cy="952"/>
            </a:xfrm>
            <a:prstGeom prst="triangle">
              <a:avLst>
                <a:gd name="adj" fmla="val 30259"/>
              </a:avLst>
            </a:prstGeom>
            <a:solidFill>
              <a:schemeClr val="folHlink"/>
            </a:solidFill>
            <a:ln w="12700" cap="sq" cmpd="sng">
              <a:solidFill>
                <a:srgbClr val="0000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rot="10800000"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47" name="Text Box 13"/>
            <p:cNvSpPr txBox="1"/>
            <p:nvPr/>
          </p:nvSpPr>
          <p:spPr>
            <a:xfrm>
              <a:off x="3696" y="2387"/>
              <a:ext cx="363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8448" name="Rectangle 14"/>
            <p:cNvSpPr/>
            <p:nvPr/>
          </p:nvSpPr>
          <p:spPr>
            <a:xfrm>
              <a:off x="3787" y="2886"/>
              <a:ext cx="91" cy="91"/>
            </a:xfrm>
            <a:prstGeom prst="rect">
              <a:avLst/>
            </a:prstGeom>
            <a:noFill/>
            <a:ln w="12700" cap="sq" cmpd="sng">
              <a:solidFill>
                <a:srgbClr val="0000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49" name="Text Box 15"/>
            <p:cNvSpPr txBox="1"/>
            <p:nvPr/>
          </p:nvSpPr>
          <p:spPr>
            <a:xfrm>
              <a:off x="3742" y="2886"/>
              <a:ext cx="363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8450" name="Text Box 16"/>
            <p:cNvSpPr txBox="1"/>
            <p:nvPr/>
          </p:nvSpPr>
          <p:spPr>
            <a:xfrm>
              <a:off x="4105" y="1781"/>
              <a:ext cx="363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8437" name="AutoShape 35">
            <a:hlinkClick r:id="rId2" action="ppaction://hlinksldjump"/>
          </p:cNvPr>
          <p:cNvSpPr/>
          <p:nvPr/>
        </p:nvSpPr>
        <p:spPr>
          <a:xfrm>
            <a:off x="1295400" y="6426200"/>
            <a:ext cx="457200" cy="203200"/>
          </a:xfrm>
          <a:prstGeom prst="parallelogram">
            <a:avLst>
              <a:gd name="adj" fmla="val 56250"/>
            </a:avLst>
          </a:pr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endParaRPr lang="zh-CN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AutoShape 36">
            <a:hlinkClick r:id="rId3" action="ppaction://hlinksldjump"/>
          </p:cNvPr>
          <p:cNvSpPr/>
          <p:nvPr/>
        </p:nvSpPr>
        <p:spPr>
          <a:xfrm>
            <a:off x="2124075" y="6308725"/>
            <a:ext cx="2286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39" name="AutoShape 37">
            <a:hlinkClick r:id="rId4" action="ppaction://hlinksldjump"/>
          </p:cNvPr>
          <p:cNvSpPr/>
          <p:nvPr/>
        </p:nvSpPr>
        <p:spPr>
          <a:xfrm flipV="1">
            <a:off x="2843213" y="6308725"/>
            <a:ext cx="381000" cy="3048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840" y="21600"/>
              </a:cxn>
              <a:cxn ang="0">
                <a:pos x="14760" y="21600"/>
              </a:cxn>
              <a:cxn ang="0">
                <a:pos x="21600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40" name="Oval 38">
            <a:hlinkClick r:id="rId5" action="ppaction://hlinksldjump"/>
          </p:cNvPr>
          <p:cNvSpPr/>
          <p:nvPr/>
        </p:nvSpPr>
        <p:spPr>
          <a:xfrm>
            <a:off x="3779838" y="6381750"/>
            <a:ext cx="228600" cy="228600"/>
          </a:xfrm>
          <a:prstGeom prst="ellipse">
            <a:avLst/>
          </a:pr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42" name="Text Box 40">
            <a:hlinkClick r:id="rId6" action="ppaction://hlinksldjump"/>
          </p:cNvPr>
          <p:cNvSpPr txBox="1"/>
          <p:nvPr/>
        </p:nvSpPr>
        <p:spPr>
          <a:xfrm>
            <a:off x="5148263" y="6308725"/>
            <a:ext cx="574675" cy="3365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柱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443" name="Rectangle 2"/>
          <p:cNvSpPr/>
          <p:nvPr/>
        </p:nvSpPr>
        <p:spPr>
          <a:xfrm>
            <a:off x="1547813" y="836613"/>
            <a:ext cx="5689600" cy="10080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zh-CN" altLang="en-US" sz="3200" dirty="0">
                <a:latin typeface="Arial" panose="020B0604020202020204" pitchFamily="34" charset="0"/>
              </a:rPr>
              <a:t>图形中的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转化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/>
          <p:nvPr/>
        </p:nvSpPr>
        <p:spPr>
          <a:xfrm>
            <a:off x="3635375" y="3357563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12700" cap="sq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1836738" y="2582863"/>
            <a:ext cx="576262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</a:p>
        </p:txBody>
      </p:sp>
      <p:grpSp>
        <p:nvGrpSpPr>
          <p:cNvPr id="19460" name="Group 4"/>
          <p:cNvGrpSpPr/>
          <p:nvPr/>
        </p:nvGrpSpPr>
        <p:grpSpPr>
          <a:xfrm>
            <a:off x="1403350" y="2943225"/>
            <a:ext cx="2016125" cy="1609725"/>
            <a:chOff x="1156" y="2024"/>
            <a:chExt cx="1270" cy="1014"/>
          </a:xfrm>
        </p:grpSpPr>
        <p:sp>
          <p:nvSpPr>
            <p:cNvPr id="19478" name="Freeform 5"/>
            <p:cNvSpPr/>
            <p:nvPr/>
          </p:nvSpPr>
          <p:spPr>
            <a:xfrm>
              <a:off x="1156" y="2024"/>
              <a:ext cx="1270" cy="772"/>
            </a:xfrm>
            <a:custGeom>
              <a:avLst/>
              <a:gdLst>
                <a:gd name="txL" fmla="*/ 0 w 1270"/>
                <a:gd name="txT" fmla="*/ 0 h 772"/>
                <a:gd name="txR" fmla="*/ 1270 w 1270"/>
                <a:gd name="txB" fmla="*/ 772 h 772"/>
              </a:gdLst>
              <a:ahLst/>
              <a:cxnLst>
                <a:cxn ang="0">
                  <a:pos x="182" y="0"/>
                </a:cxn>
                <a:cxn ang="0">
                  <a:pos x="744" y="0"/>
                </a:cxn>
                <a:cxn ang="0">
                  <a:pos x="1270" y="772"/>
                </a:cxn>
                <a:cxn ang="0">
                  <a:pos x="0" y="772"/>
                </a:cxn>
                <a:cxn ang="0">
                  <a:pos x="182" y="0"/>
                </a:cxn>
              </a:cxnLst>
              <a:rect l="txL" t="txT" r="txR" b="txB"/>
              <a:pathLst>
                <a:path w="1270" h="772">
                  <a:moveTo>
                    <a:pt x="182" y="0"/>
                  </a:moveTo>
                  <a:lnTo>
                    <a:pt x="744" y="0"/>
                  </a:lnTo>
                  <a:lnTo>
                    <a:pt x="1270" y="772"/>
                  </a:lnTo>
                  <a:lnTo>
                    <a:pt x="0" y="772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1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79" name="Line 6"/>
            <p:cNvSpPr/>
            <p:nvPr/>
          </p:nvSpPr>
          <p:spPr>
            <a:xfrm flipH="1">
              <a:off x="1337" y="2024"/>
              <a:ext cx="1" cy="77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sm" len="sm"/>
              <a:tailEnd type="none" w="sm" len="sm"/>
            </a:ln>
          </p:spPr>
        </p:sp>
        <p:sp>
          <p:nvSpPr>
            <p:cNvPr id="19480" name="Rectangle 7"/>
            <p:cNvSpPr/>
            <p:nvPr/>
          </p:nvSpPr>
          <p:spPr>
            <a:xfrm>
              <a:off x="1337" y="2704"/>
              <a:ext cx="91" cy="91"/>
            </a:xfrm>
            <a:prstGeom prst="rect">
              <a:avLst/>
            </a:prstGeom>
            <a:noFill/>
            <a:ln w="12700" cap="sq" cmpd="sng">
              <a:solidFill>
                <a:srgbClr val="0000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81" name="Text Box 8"/>
            <p:cNvSpPr txBox="1"/>
            <p:nvPr/>
          </p:nvSpPr>
          <p:spPr>
            <a:xfrm>
              <a:off x="1247" y="2250"/>
              <a:ext cx="363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9482" name="Text Box 9"/>
            <p:cNvSpPr txBox="1"/>
            <p:nvPr/>
          </p:nvSpPr>
          <p:spPr>
            <a:xfrm>
              <a:off x="1519" y="2750"/>
              <a:ext cx="363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4860925" y="2582863"/>
            <a:ext cx="3167063" cy="1970087"/>
            <a:chOff x="3334" y="1797"/>
            <a:chExt cx="1995" cy="1241"/>
          </a:xfrm>
        </p:grpSpPr>
        <p:sp>
          <p:nvSpPr>
            <p:cNvPr id="19469" name="Freeform 11"/>
            <p:cNvSpPr/>
            <p:nvPr/>
          </p:nvSpPr>
          <p:spPr>
            <a:xfrm rot="10800000">
              <a:off x="4059" y="2024"/>
              <a:ext cx="1270" cy="772"/>
            </a:xfrm>
            <a:custGeom>
              <a:avLst/>
              <a:gdLst>
                <a:gd name="txL" fmla="*/ 0 w 1270"/>
                <a:gd name="txT" fmla="*/ 0 h 772"/>
                <a:gd name="txR" fmla="*/ 1270 w 1270"/>
                <a:gd name="txB" fmla="*/ 772 h 772"/>
              </a:gdLst>
              <a:ahLst/>
              <a:cxnLst>
                <a:cxn ang="0">
                  <a:pos x="182" y="0"/>
                </a:cxn>
                <a:cxn ang="0">
                  <a:pos x="744" y="0"/>
                </a:cxn>
                <a:cxn ang="0">
                  <a:pos x="1270" y="772"/>
                </a:cxn>
                <a:cxn ang="0">
                  <a:pos x="0" y="772"/>
                </a:cxn>
                <a:cxn ang="0">
                  <a:pos x="182" y="0"/>
                </a:cxn>
              </a:cxnLst>
              <a:rect l="txL" t="txT" r="txR" b="txB"/>
              <a:pathLst>
                <a:path w="1270" h="772">
                  <a:moveTo>
                    <a:pt x="182" y="0"/>
                  </a:moveTo>
                  <a:lnTo>
                    <a:pt x="744" y="0"/>
                  </a:lnTo>
                  <a:lnTo>
                    <a:pt x="1270" y="772"/>
                  </a:lnTo>
                  <a:lnTo>
                    <a:pt x="0" y="772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folHlink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70" name="Freeform 12"/>
            <p:cNvSpPr/>
            <p:nvPr/>
          </p:nvSpPr>
          <p:spPr>
            <a:xfrm>
              <a:off x="3334" y="2024"/>
              <a:ext cx="1270" cy="772"/>
            </a:xfrm>
            <a:custGeom>
              <a:avLst/>
              <a:gdLst>
                <a:gd name="txL" fmla="*/ 0 w 1270"/>
                <a:gd name="txT" fmla="*/ 0 h 772"/>
                <a:gd name="txR" fmla="*/ 1270 w 1270"/>
                <a:gd name="txB" fmla="*/ 772 h 772"/>
              </a:gdLst>
              <a:ahLst/>
              <a:cxnLst>
                <a:cxn ang="0">
                  <a:pos x="182" y="0"/>
                </a:cxn>
                <a:cxn ang="0">
                  <a:pos x="744" y="0"/>
                </a:cxn>
                <a:cxn ang="0">
                  <a:pos x="1270" y="772"/>
                </a:cxn>
                <a:cxn ang="0">
                  <a:pos x="0" y="772"/>
                </a:cxn>
                <a:cxn ang="0">
                  <a:pos x="182" y="0"/>
                </a:cxn>
              </a:cxnLst>
              <a:rect l="txL" t="txT" r="txR" b="txB"/>
              <a:pathLst>
                <a:path w="1270" h="772">
                  <a:moveTo>
                    <a:pt x="182" y="0"/>
                  </a:moveTo>
                  <a:lnTo>
                    <a:pt x="744" y="0"/>
                  </a:lnTo>
                  <a:lnTo>
                    <a:pt x="1270" y="772"/>
                  </a:lnTo>
                  <a:lnTo>
                    <a:pt x="0" y="772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1"/>
            </a:solidFill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71" name="Line 13"/>
            <p:cNvSpPr/>
            <p:nvPr/>
          </p:nvSpPr>
          <p:spPr>
            <a:xfrm flipH="1">
              <a:off x="3515" y="2024"/>
              <a:ext cx="1" cy="77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sm" len="sm"/>
              <a:tailEnd type="none" w="sm" len="sm"/>
            </a:ln>
          </p:spPr>
        </p:sp>
        <p:sp>
          <p:nvSpPr>
            <p:cNvPr id="19472" name="Rectangle 14"/>
            <p:cNvSpPr/>
            <p:nvPr/>
          </p:nvSpPr>
          <p:spPr>
            <a:xfrm>
              <a:off x="3515" y="2704"/>
              <a:ext cx="91" cy="91"/>
            </a:xfrm>
            <a:prstGeom prst="rect">
              <a:avLst/>
            </a:prstGeom>
            <a:noFill/>
            <a:ln w="12700" cap="sq" cmpd="sng">
              <a:solidFill>
                <a:srgbClr val="0000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73" name="Text Box 15"/>
            <p:cNvSpPr txBox="1"/>
            <p:nvPr/>
          </p:nvSpPr>
          <p:spPr>
            <a:xfrm>
              <a:off x="4694" y="2704"/>
              <a:ext cx="363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474" name="Text Box 16"/>
            <p:cNvSpPr txBox="1"/>
            <p:nvPr/>
          </p:nvSpPr>
          <p:spPr>
            <a:xfrm>
              <a:off x="3425" y="2250"/>
              <a:ext cx="363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9475" name="Text Box 17"/>
            <p:cNvSpPr txBox="1"/>
            <p:nvPr/>
          </p:nvSpPr>
          <p:spPr>
            <a:xfrm>
              <a:off x="3606" y="1797"/>
              <a:ext cx="363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476" name="Text Box 18"/>
            <p:cNvSpPr txBox="1"/>
            <p:nvPr/>
          </p:nvSpPr>
          <p:spPr>
            <a:xfrm>
              <a:off x="4604" y="1797"/>
              <a:ext cx="363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9477" name="Text Box 19"/>
            <p:cNvSpPr txBox="1"/>
            <p:nvPr/>
          </p:nvSpPr>
          <p:spPr>
            <a:xfrm>
              <a:off x="3832" y="2750"/>
              <a:ext cx="363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9462" name="AutoShape 31">
            <a:hlinkClick r:id="rId3" action="ppaction://hlinksldjump"/>
          </p:cNvPr>
          <p:cNvSpPr/>
          <p:nvPr/>
        </p:nvSpPr>
        <p:spPr>
          <a:xfrm>
            <a:off x="1295400" y="6426200"/>
            <a:ext cx="457200" cy="203200"/>
          </a:xfrm>
          <a:prstGeom prst="parallelogram">
            <a:avLst>
              <a:gd name="adj" fmla="val 56250"/>
            </a:avLst>
          </a:pr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endParaRPr lang="zh-CN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3" name="AutoShape 32">
            <a:hlinkClick r:id="rId4" action="ppaction://hlinksldjump"/>
          </p:cNvPr>
          <p:cNvSpPr/>
          <p:nvPr/>
        </p:nvSpPr>
        <p:spPr>
          <a:xfrm>
            <a:off x="2124075" y="6308725"/>
            <a:ext cx="2286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4" name="AutoShape 33">
            <a:hlinkClick r:id="rId5" action="ppaction://hlinksldjump"/>
          </p:cNvPr>
          <p:cNvSpPr/>
          <p:nvPr/>
        </p:nvSpPr>
        <p:spPr>
          <a:xfrm flipV="1">
            <a:off x="2843213" y="6308725"/>
            <a:ext cx="381000" cy="3048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840" y="21600"/>
              </a:cxn>
              <a:cxn ang="0">
                <a:pos x="14760" y="21600"/>
              </a:cxn>
              <a:cxn ang="0">
                <a:pos x="21600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5" name="Oval 34">
            <a:hlinkClick r:id="rId6" action="ppaction://hlinksldjump"/>
          </p:cNvPr>
          <p:cNvSpPr/>
          <p:nvPr/>
        </p:nvSpPr>
        <p:spPr>
          <a:xfrm>
            <a:off x="3779838" y="6381750"/>
            <a:ext cx="228600" cy="228600"/>
          </a:xfrm>
          <a:prstGeom prst="ellipse">
            <a:avLst/>
          </a:pr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7" name="Text Box 36">
            <a:hlinkClick r:id="rId7" action="ppaction://hlinksldjump"/>
          </p:cNvPr>
          <p:cNvSpPr txBox="1"/>
          <p:nvPr>
            <p:custDataLst>
              <p:tags r:id="rId1"/>
            </p:custDataLst>
          </p:nvPr>
        </p:nvSpPr>
        <p:spPr>
          <a:xfrm>
            <a:off x="5148263" y="6308725"/>
            <a:ext cx="574675" cy="3365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柱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468" name="Rectangle 2"/>
          <p:cNvSpPr/>
          <p:nvPr/>
        </p:nvSpPr>
        <p:spPr>
          <a:xfrm>
            <a:off x="1547813" y="836613"/>
            <a:ext cx="5689600" cy="10080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zh-CN" altLang="en-US" sz="3200" dirty="0">
                <a:latin typeface="Arial" panose="020B0604020202020204" pitchFamily="34" charset="0"/>
              </a:rPr>
              <a:t>图形中的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转化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19" name="Picture 31" descr="圆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48198" t="17825" r="27765" b="76495"/>
          <a:stretch>
            <a:fillRect/>
          </a:stretch>
        </p:blipFill>
        <p:spPr>
          <a:xfrm>
            <a:off x="5003800" y="3068638"/>
            <a:ext cx="2592388" cy="86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44" descr="圆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9" t="14992" r="57808" b="73193"/>
          <a:stretch>
            <a:fillRect/>
          </a:stretch>
        </p:blipFill>
        <p:spPr>
          <a:xfrm>
            <a:off x="1619250" y="2636838"/>
            <a:ext cx="1655763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133" name="AutoShape 45"/>
          <p:cNvSpPr/>
          <p:nvPr/>
        </p:nvSpPr>
        <p:spPr>
          <a:xfrm>
            <a:off x="3706813" y="3357563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12700" cap="sq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5" name="AutoShape 54">
            <a:hlinkClick r:id="rId3" action="ppaction://hlinksldjump"/>
          </p:cNvPr>
          <p:cNvSpPr/>
          <p:nvPr/>
        </p:nvSpPr>
        <p:spPr>
          <a:xfrm>
            <a:off x="1295400" y="6426200"/>
            <a:ext cx="457200" cy="203200"/>
          </a:xfrm>
          <a:prstGeom prst="parallelogram">
            <a:avLst>
              <a:gd name="adj" fmla="val 56250"/>
            </a:avLst>
          </a:pr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endParaRPr lang="zh-CN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6" name="AutoShape 55">
            <a:hlinkClick r:id="rId4" action="ppaction://hlinksldjump"/>
          </p:cNvPr>
          <p:cNvSpPr/>
          <p:nvPr/>
        </p:nvSpPr>
        <p:spPr>
          <a:xfrm>
            <a:off x="2124075" y="6308725"/>
            <a:ext cx="2286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7" name="AutoShape 56">
            <a:hlinkClick r:id="rId5" action="ppaction://hlinksldjump"/>
          </p:cNvPr>
          <p:cNvSpPr/>
          <p:nvPr/>
        </p:nvSpPr>
        <p:spPr>
          <a:xfrm flipV="1">
            <a:off x="2843213" y="6308725"/>
            <a:ext cx="381000" cy="3048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840" y="21600"/>
              </a:cxn>
              <a:cxn ang="0">
                <a:pos x="14760" y="21600"/>
              </a:cxn>
              <a:cxn ang="0">
                <a:pos x="21600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6840" y="21600"/>
                </a:lnTo>
                <a:lnTo>
                  <a:pt x="1476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8" name="Oval 57">
            <a:hlinkClick r:id="rId6" action="ppaction://hlinksldjump"/>
          </p:cNvPr>
          <p:cNvSpPr/>
          <p:nvPr/>
        </p:nvSpPr>
        <p:spPr>
          <a:xfrm>
            <a:off x="3779838" y="6381750"/>
            <a:ext cx="228600" cy="228600"/>
          </a:xfrm>
          <a:prstGeom prst="ellipse">
            <a:avLst/>
          </a:prstGeom>
          <a:solidFill>
            <a:schemeClr val="tx1"/>
          </a:solidFill>
          <a:ln w="12700" cap="sq" cmpd="sng">
            <a:solidFill>
              <a:schemeClr val="folHlink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0" name="Text Box 59">
            <a:hlinkClick r:id="rId7" action="ppaction://hlinksldjump"/>
          </p:cNvPr>
          <p:cNvSpPr txBox="1"/>
          <p:nvPr/>
        </p:nvSpPr>
        <p:spPr>
          <a:xfrm>
            <a:off x="5148263" y="6308725"/>
            <a:ext cx="574675" cy="3365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柱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0491" name="Rectangle 2"/>
          <p:cNvSpPr/>
          <p:nvPr/>
        </p:nvSpPr>
        <p:spPr>
          <a:xfrm>
            <a:off x="1547813" y="836613"/>
            <a:ext cx="5689600" cy="10080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zh-CN" altLang="en-US" sz="3200" dirty="0">
                <a:latin typeface="Arial" panose="020B0604020202020204" pitchFamily="34" charset="0"/>
              </a:rPr>
              <a:t>图形中的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转化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9"/>
          <p:cNvSpPr/>
          <p:nvPr/>
        </p:nvSpPr>
        <p:spPr>
          <a:xfrm>
            <a:off x="1763713" y="692150"/>
            <a:ext cx="5689600" cy="120650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/>
          <a:lstStyle/>
          <a:p>
            <a:pPr algn="ctr"/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计算中的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转化</a:t>
            </a:r>
          </a:p>
        </p:txBody>
      </p:sp>
      <p:sp>
        <p:nvSpPr>
          <p:cNvPr id="22531" name="Text Box 34">
            <a:hlinkClick r:id="rId2" action="ppaction://hlinksldjump"/>
          </p:cNvPr>
          <p:cNvSpPr txBox="1"/>
          <p:nvPr/>
        </p:nvSpPr>
        <p:spPr>
          <a:xfrm>
            <a:off x="1547813" y="6237288"/>
            <a:ext cx="863600" cy="457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小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C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2" name="Text Box 36">
            <a:hlinkClick r:id="rId3" action="ppaction://hlinksldjump"/>
          </p:cNvPr>
          <p:cNvSpPr txBox="1"/>
          <p:nvPr/>
        </p:nvSpPr>
        <p:spPr>
          <a:xfrm>
            <a:off x="2484438" y="6237288"/>
            <a:ext cx="863600" cy="457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小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÷</a:t>
            </a:r>
            <a:r>
              <a:rPr lang="en-US" altLang="zh-C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2533" name="Text Box 39">
            <a:hlinkClick r:id="rId4" action="ppaction://hlinksldjump"/>
          </p:cNvPr>
          <p:cNvSpPr txBox="1"/>
          <p:nvPr/>
        </p:nvSpPr>
        <p:spPr>
          <a:xfrm>
            <a:off x="3563938" y="6237288"/>
            <a:ext cx="863600" cy="457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分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4" name="Text Box 40">
            <a:hlinkClick r:id="rId5" action="ppaction://hlinksldjump"/>
          </p:cNvPr>
          <p:cNvSpPr txBox="1"/>
          <p:nvPr/>
        </p:nvSpPr>
        <p:spPr>
          <a:xfrm>
            <a:off x="4500563" y="6237288"/>
            <a:ext cx="863600" cy="457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分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÷</a:t>
            </a:r>
            <a:r>
              <a:rPr lang="en-US" altLang="zh-C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7011704" y="2280155"/>
            <a:ext cx="2414546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大象的重量</a:t>
            </a:r>
            <a:endParaRPr lang="zh-CN" altLang="en-US" sz="2100" b="1" dirty="0">
              <a:ln w="22225">
                <a:solidFill>
                  <a:schemeClr val="accent2"/>
                </a:solidFill>
                <a:prstDash val="solid"/>
              </a:ln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721881" y="2672569"/>
            <a:ext cx="459740" cy="1278101"/>
            <a:chOff x="10561655" y="1608104"/>
            <a:chExt cx="612987" cy="1704135"/>
          </a:xfrm>
        </p:grpSpPr>
        <p:cxnSp>
          <p:nvCxnSpPr>
            <p:cNvPr id="13" name="直接箭头连接符 12"/>
            <p:cNvCxnSpPr/>
            <p:nvPr/>
          </p:nvCxnSpPr>
          <p:spPr>
            <a:xfrm>
              <a:off x="10587789" y="1608104"/>
              <a:ext cx="0" cy="12794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10561655" y="1886210"/>
              <a:ext cx="612987" cy="14260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转化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011704" y="3629411"/>
            <a:ext cx="2414546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石头的重量</a:t>
            </a:r>
            <a:endParaRPr lang="zh-CN" altLang="en-US" sz="2100" b="1" dirty="0">
              <a:ln w="22225">
                <a:solidFill>
                  <a:schemeClr val="accent2"/>
                </a:solidFill>
                <a:prstDash val="solid"/>
              </a:ln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190360" y="4826833"/>
            <a:ext cx="1320531" cy="598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 化</a:t>
            </a:r>
            <a:endParaRPr lang="zh-CN" altLang="en-US" sz="33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33485" y="1342450"/>
            <a:ext cx="2240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你受到了哪些启发？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cao" descr="C:\Users\Administrator\Desktop\图片1.png图片1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214313" y="1258729"/>
            <a:ext cx="6189821" cy="4154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9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/>
          <p:nvPr/>
        </p:nvSpPr>
        <p:spPr>
          <a:xfrm>
            <a:off x="1123950" y="2671763"/>
            <a:ext cx="3303588" cy="52228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小  数  乘  法</a:t>
            </a:r>
          </a:p>
        </p:txBody>
      </p:sp>
      <p:sp>
        <p:nvSpPr>
          <p:cNvPr id="133123" name="Text Box 3"/>
          <p:cNvSpPr txBox="1"/>
          <p:nvPr/>
        </p:nvSpPr>
        <p:spPr>
          <a:xfrm>
            <a:off x="5364163" y="2682875"/>
            <a:ext cx="3463925" cy="5222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整  数  乘  法 </a:t>
            </a:r>
          </a:p>
        </p:txBody>
      </p:sp>
      <p:sp>
        <p:nvSpPr>
          <p:cNvPr id="133124" name="AutoShape 4"/>
          <p:cNvSpPr/>
          <p:nvPr/>
        </p:nvSpPr>
        <p:spPr>
          <a:xfrm>
            <a:off x="4140200" y="2824163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12700" cap="sq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133125" name="Text Box 5"/>
          <p:cNvSpPr txBox="1"/>
          <p:nvPr/>
        </p:nvSpPr>
        <p:spPr>
          <a:xfrm>
            <a:off x="2159000" y="3509963"/>
            <a:ext cx="1905000" cy="52228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anose="02010600030101010101" pitchFamily="2" charset="-122"/>
              </a:rPr>
              <a:t>3.25×1.3</a:t>
            </a:r>
            <a:r>
              <a:rPr lang="en-US" altLang="zh-CN" sz="2800" dirty="0">
                <a:solidFill>
                  <a:schemeClr val="bg2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133126" name="AutoShape 6"/>
          <p:cNvSpPr/>
          <p:nvPr/>
        </p:nvSpPr>
        <p:spPr>
          <a:xfrm>
            <a:off x="4140200" y="3662363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bg1"/>
          </a:solidFill>
          <a:ln w="12700" cap="sq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133127" name="Text Box 7"/>
          <p:cNvSpPr txBox="1"/>
          <p:nvPr/>
        </p:nvSpPr>
        <p:spPr>
          <a:xfrm>
            <a:off x="5219700" y="3536950"/>
            <a:ext cx="1447800" cy="5222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anose="02010600030101010101" pitchFamily="2" charset="-122"/>
              </a:rPr>
              <a:t>325×13</a:t>
            </a:r>
            <a:r>
              <a:rPr lang="en-US" altLang="zh-CN" sz="2800" dirty="0">
                <a:solidFill>
                  <a:schemeClr val="bg2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23560" name="Text Box 14">
            <a:hlinkClick r:id="rId2" action="ppaction://hlinksldjump"/>
          </p:cNvPr>
          <p:cNvSpPr txBox="1"/>
          <p:nvPr/>
        </p:nvSpPr>
        <p:spPr>
          <a:xfrm>
            <a:off x="1547813" y="6237288"/>
            <a:ext cx="863600" cy="457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小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CN" sz="2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61" name="Text Box 15">
            <a:hlinkClick r:id="rId3" action="ppaction://hlinksldjump"/>
          </p:cNvPr>
          <p:cNvSpPr txBox="1"/>
          <p:nvPr/>
        </p:nvSpPr>
        <p:spPr>
          <a:xfrm>
            <a:off x="2484438" y="6237288"/>
            <a:ext cx="863600" cy="457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小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÷</a:t>
            </a:r>
            <a:r>
              <a:rPr lang="en-US" altLang="zh-CN" sz="2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3562" name="Text Box 16">
            <a:hlinkClick r:id="rId4" action="ppaction://hlinksldjump"/>
          </p:cNvPr>
          <p:cNvSpPr txBox="1"/>
          <p:nvPr/>
        </p:nvSpPr>
        <p:spPr>
          <a:xfrm>
            <a:off x="3563938" y="6236653"/>
            <a:ext cx="863600" cy="457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分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63" name="Text Box 17">
            <a:hlinkClick r:id="rId5" action="ppaction://hlinksldjump"/>
          </p:cNvPr>
          <p:cNvSpPr txBox="1"/>
          <p:nvPr/>
        </p:nvSpPr>
        <p:spPr>
          <a:xfrm>
            <a:off x="4500563" y="6237288"/>
            <a:ext cx="863600" cy="457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分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÷</a:t>
            </a:r>
            <a:r>
              <a:rPr lang="en-US" altLang="zh-CN" sz="2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3564" name="Rectangle 29"/>
          <p:cNvSpPr/>
          <p:nvPr/>
        </p:nvSpPr>
        <p:spPr>
          <a:xfrm>
            <a:off x="1763713" y="692150"/>
            <a:ext cx="5689600" cy="120650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/>
          <a:lstStyle/>
          <a:p>
            <a:pPr algn="ctr"/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计算中的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转化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4" grpId="0" bldLvl="0" animBg="1"/>
      <p:bldP spid="133125" grpId="0"/>
      <p:bldP spid="133126" grpId="0" bldLvl="0" animBg="1"/>
      <p:bldP spid="1331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/>
          <p:nvPr/>
        </p:nvSpPr>
        <p:spPr>
          <a:xfrm>
            <a:off x="1120775" y="2070100"/>
            <a:ext cx="2667000" cy="10763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除数是小数的除法</a:t>
            </a:r>
          </a:p>
        </p:txBody>
      </p:sp>
      <p:sp>
        <p:nvSpPr>
          <p:cNvPr id="93191" name="Text Box 7"/>
          <p:cNvSpPr txBox="1"/>
          <p:nvPr/>
        </p:nvSpPr>
        <p:spPr>
          <a:xfrm>
            <a:off x="5364163" y="1993900"/>
            <a:ext cx="2667000" cy="10763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除数是整数的除法</a:t>
            </a:r>
          </a:p>
        </p:txBody>
      </p:sp>
      <p:sp>
        <p:nvSpPr>
          <p:cNvPr id="93192" name="AutoShape 8"/>
          <p:cNvSpPr/>
          <p:nvPr/>
        </p:nvSpPr>
        <p:spPr>
          <a:xfrm>
            <a:off x="4151313" y="2644775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12700" cap="sq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93203" name="Text Box 19"/>
          <p:cNvSpPr txBox="1"/>
          <p:nvPr/>
        </p:nvSpPr>
        <p:spPr>
          <a:xfrm>
            <a:off x="860425" y="3406775"/>
            <a:ext cx="3214688" cy="584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</a:rPr>
              <a:t>4.76÷ 2.4</a:t>
            </a:r>
            <a:r>
              <a:rPr lang="en-US" altLang="zh-CN" sz="3200" dirty="0">
                <a:solidFill>
                  <a:schemeClr val="bg2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93204" name="AutoShape 20"/>
          <p:cNvSpPr/>
          <p:nvPr/>
        </p:nvSpPr>
        <p:spPr>
          <a:xfrm>
            <a:off x="4151313" y="3559175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bg1"/>
          </a:solidFill>
          <a:ln w="12700" cap="sq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93205" name="Text Box 21"/>
          <p:cNvSpPr txBox="1"/>
          <p:nvPr/>
        </p:nvSpPr>
        <p:spPr>
          <a:xfrm>
            <a:off x="5218113" y="3406775"/>
            <a:ext cx="3273425" cy="584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</a:rPr>
              <a:t>47.6÷ 24</a:t>
            </a:r>
          </a:p>
        </p:txBody>
      </p:sp>
      <p:sp>
        <p:nvSpPr>
          <p:cNvPr id="24584" name="Text Box 25">
            <a:hlinkClick r:id="rId2" action="ppaction://hlinksldjump"/>
          </p:cNvPr>
          <p:cNvSpPr txBox="1"/>
          <p:nvPr/>
        </p:nvSpPr>
        <p:spPr>
          <a:xfrm>
            <a:off x="1547813" y="6237288"/>
            <a:ext cx="863600" cy="457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小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CN" sz="2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585" name="Text Box 26">
            <a:hlinkClick r:id="rId3" action="ppaction://hlinksldjump"/>
          </p:cNvPr>
          <p:cNvSpPr txBox="1"/>
          <p:nvPr/>
        </p:nvSpPr>
        <p:spPr>
          <a:xfrm>
            <a:off x="2484438" y="6237288"/>
            <a:ext cx="863600" cy="457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小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÷</a:t>
            </a:r>
            <a:r>
              <a:rPr lang="en-US" altLang="zh-CN" sz="2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4586" name="Text Box 27">
            <a:hlinkClick r:id="rId4" action="ppaction://hlinksldjump"/>
          </p:cNvPr>
          <p:cNvSpPr txBox="1"/>
          <p:nvPr/>
        </p:nvSpPr>
        <p:spPr>
          <a:xfrm>
            <a:off x="3563938" y="6237288"/>
            <a:ext cx="863600" cy="457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分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587" name="Text Box 28">
            <a:hlinkClick r:id="rId5" action="ppaction://hlinksldjump"/>
          </p:cNvPr>
          <p:cNvSpPr txBox="1"/>
          <p:nvPr/>
        </p:nvSpPr>
        <p:spPr>
          <a:xfrm>
            <a:off x="4500563" y="6237288"/>
            <a:ext cx="863600" cy="457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分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÷</a:t>
            </a:r>
            <a:r>
              <a:rPr lang="en-US" altLang="zh-CN" sz="2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4588" name="Rectangle 29"/>
          <p:cNvSpPr/>
          <p:nvPr/>
        </p:nvSpPr>
        <p:spPr>
          <a:xfrm>
            <a:off x="1763713" y="692150"/>
            <a:ext cx="5689600" cy="120650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/>
          <a:lstStyle/>
          <a:p>
            <a:pPr algn="ctr"/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计算中的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转化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/>
      <p:bldP spid="93192" grpId="0" bldLvl="0" animBg="1"/>
      <p:bldP spid="93203" grpId="0"/>
      <p:bldP spid="93204" grpId="0" bldLvl="0" animBg="1"/>
      <p:bldP spid="932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9"/>
          <p:cNvSpPr txBox="1"/>
          <p:nvPr/>
        </p:nvSpPr>
        <p:spPr>
          <a:xfrm>
            <a:off x="422275" y="2405063"/>
            <a:ext cx="3721100" cy="584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异分母分数加减法</a:t>
            </a:r>
          </a:p>
        </p:txBody>
      </p:sp>
      <p:sp>
        <p:nvSpPr>
          <p:cNvPr id="94218" name="Text Box 10"/>
          <p:cNvSpPr txBox="1"/>
          <p:nvPr/>
        </p:nvSpPr>
        <p:spPr>
          <a:xfrm>
            <a:off x="5140325" y="2384425"/>
            <a:ext cx="3721100" cy="584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同分母分数加减法</a:t>
            </a:r>
          </a:p>
        </p:txBody>
      </p:sp>
      <p:sp>
        <p:nvSpPr>
          <p:cNvPr id="94219" name="AutoShape 11"/>
          <p:cNvSpPr/>
          <p:nvPr/>
        </p:nvSpPr>
        <p:spPr>
          <a:xfrm>
            <a:off x="4295775" y="2557463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12700" cap="sq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94228" name="AutoShape 20"/>
          <p:cNvSpPr/>
          <p:nvPr/>
        </p:nvSpPr>
        <p:spPr>
          <a:xfrm>
            <a:off x="4295775" y="3471863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bg1"/>
          </a:solidFill>
          <a:ln w="12700" cap="sq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sz="2400" dirty="0">
              <a:latin typeface="宋体" panose="02010600030101010101" pitchFamily="2" charset="-122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2417763" y="2938463"/>
            <a:ext cx="1573212" cy="990600"/>
            <a:chOff x="1697" y="2448"/>
            <a:chExt cx="991" cy="624"/>
          </a:xfrm>
        </p:grpSpPr>
        <p:sp>
          <p:nvSpPr>
            <p:cNvPr id="25620" name="Text Box 19"/>
            <p:cNvSpPr txBox="1"/>
            <p:nvPr/>
          </p:nvSpPr>
          <p:spPr>
            <a:xfrm>
              <a:off x="1968" y="2688"/>
              <a:ext cx="336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＋</a:t>
              </a:r>
              <a:r>
                <a:rPr lang="zh-CN" altLang="en-US" sz="24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</a:p>
          </p:txBody>
        </p:sp>
        <p:sp>
          <p:nvSpPr>
            <p:cNvPr id="25621" name="Text Box 23"/>
            <p:cNvSpPr txBox="1"/>
            <p:nvPr/>
          </p:nvSpPr>
          <p:spPr>
            <a:xfrm>
              <a:off x="1728" y="2765"/>
              <a:ext cx="36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2</a:t>
              </a:r>
            </a:p>
          </p:txBody>
        </p:sp>
        <p:sp>
          <p:nvSpPr>
            <p:cNvPr id="25622" name="Text Box 25"/>
            <p:cNvSpPr txBox="1"/>
            <p:nvPr/>
          </p:nvSpPr>
          <p:spPr>
            <a:xfrm>
              <a:off x="1728" y="2448"/>
              <a:ext cx="36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1</a:t>
              </a:r>
            </a:p>
          </p:txBody>
        </p:sp>
        <p:sp>
          <p:nvSpPr>
            <p:cNvPr id="25623" name="Line 38"/>
            <p:cNvSpPr/>
            <p:nvPr/>
          </p:nvSpPr>
          <p:spPr>
            <a:xfrm>
              <a:off x="1697" y="2811"/>
              <a:ext cx="28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4" name="Text Box 43"/>
            <p:cNvSpPr txBox="1"/>
            <p:nvPr/>
          </p:nvSpPr>
          <p:spPr>
            <a:xfrm>
              <a:off x="2325" y="2784"/>
              <a:ext cx="36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3</a:t>
              </a:r>
            </a:p>
          </p:txBody>
        </p:sp>
        <p:sp>
          <p:nvSpPr>
            <p:cNvPr id="25625" name="Text Box 44"/>
            <p:cNvSpPr txBox="1"/>
            <p:nvPr/>
          </p:nvSpPr>
          <p:spPr>
            <a:xfrm>
              <a:off x="2325" y="2467"/>
              <a:ext cx="36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1</a:t>
              </a:r>
            </a:p>
          </p:txBody>
        </p:sp>
        <p:sp>
          <p:nvSpPr>
            <p:cNvPr id="25626" name="Line 45"/>
            <p:cNvSpPr/>
            <p:nvPr/>
          </p:nvSpPr>
          <p:spPr>
            <a:xfrm>
              <a:off x="2294" y="2830"/>
              <a:ext cx="28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71"/>
          <p:cNvGrpSpPr/>
          <p:nvPr/>
        </p:nvGrpSpPr>
        <p:grpSpPr>
          <a:xfrm>
            <a:off x="5432425" y="3014663"/>
            <a:ext cx="1573213" cy="990600"/>
            <a:chOff x="3596" y="2496"/>
            <a:chExt cx="991" cy="624"/>
          </a:xfrm>
        </p:grpSpPr>
        <p:sp>
          <p:nvSpPr>
            <p:cNvPr id="25613" name="Text Box 46"/>
            <p:cNvSpPr txBox="1"/>
            <p:nvPr/>
          </p:nvSpPr>
          <p:spPr>
            <a:xfrm>
              <a:off x="3867" y="2736"/>
              <a:ext cx="336" cy="2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＋</a:t>
              </a:r>
              <a:r>
                <a:rPr lang="zh-CN" altLang="en-US" sz="24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</a:p>
          </p:txBody>
        </p:sp>
        <p:sp>
          <p:nvSpPr>
            <p:cNvPr id="25614" name="Text Box 47"/>
            <p:cNvSpPr txBox="1"/>
            <p:nvPr/>
          </p:nvSpPr>
          <p:spPr>
            <a:xfrm>
              <a:off x="3627" y="2813"/>
              <a:ext cx="36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6</a:t>
              </a:r>
            </a:p>
          </p:txBody>
        </p:sp>
        <p:sp>
          <p:nvSpPr>
            <p:cNvPr id="25615" name="Text Box 48"/>
            <p:cNvSpPr txBox="1"/>
            <p:nvPr/>
          </p:nvSpPr>
          <p:spPr>
            <a:xfrm>
              <a:off x="3627" y="2496"/>
              <a:ext cx="36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3</a:t>
              </a:r>
            </a:p>
          </p:txBody>
        </p:sp>
        <p:sp>
          <p:nvSpPr>
            <p:cNvPr id="25616" name="Line 49"/>
            <p:cNvSpPr/>
            <p:nvPr/>
          </p:nvSpPr>
          <p:spPr>
            <a:xfrm>
              <a:off x="3596" y="2859"/>
              <a:ext cx="28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17" name="Text Box 50"/>
            <p:cNvSpPr txBox="1"/>
            <p:nvPr/>
          </p:nvSpPr>
          <p:spPr>
            <a:xfrm>
              <a:off x="4224" y="2832"/>
              <a:ext cx="36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6</a:t>
              </a:r>
            </a:p>
          </p:txBody>
        </p:sp>
        <p:sp>
          <p:nvSpPr>
            <p:cNvPr id="25618" name="Text Box 51"/>
            <p:cNvSpPr txBox="1"/>
            <p:nvPr/>
          </p:nvSpPr>
          <p:spPr>
            <a:xfrm>
              <a:off x="4224" y="2515"/>
              <a:ext cx="36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2</a:t>
              </a:r>
            </a:p>
          </p:txBody>
        </p:sp>
        <p:sp>
          <p:nvSpPr>
            <p:cNvPr id="25619" name="Line 52"/>
            <p:cNvSpPr/>
            <p:nvPr/>
          </p:nvSpPr>
          <p:spPr>
            <a:xfrm>
              <a:off x="4193" y="2878"/>
              <a:ext cx="28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608" name="Text Box 81">
            <a:hlinkClick r:id="rId2" action="ppaction://hlinksldjump"/>
          </p:cNvPr>
          <p:cNvSpPr txBox="1"/>
          <p:nvPr/>
        </p:nvSpPr>
        <p:spPr>
          <a:xfrm>
            <a:off x="1547813" y="6237288"/>
            <a:ext cx="863600" cy="457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小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CN" sz="2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609" name="Text Box 82">
            <a:hlinkClick r:id="rId3" action="ppaction://hlinksldjump"/>
          </p:cNvPr>
          <p:cNvSpPr txBox="1"/>
          <p:nvPr/>
        </p:nvSpPr>
        <p:spPr>
          <a:xfrm>
            <a:off x="2484438" y="6237288"/>
            <a:ext cx="863600" cy="457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小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÷</a:t>
            </a:r>
            <a:r>
              <a:rPr lang="en-US" altLang="zh-CN" sz="2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5610" name="Text Box 83">
            <a:hlinkClick r:id="rId4" action="ppaction://hlinksldjump"/>
          </p:cNvPr>
          <p:cNvSpPr txBox="1"/>
          <p:nvPr/>
        </p:nvSpPr>
        <p:spPr>
          <a:xfrm>
            <a:off x="3563938" y="6237288"/>
            <a:ext cx="863600" cy="457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分</a:t>
            </a:r>
            <a:r>
              <a:rPr lang="en-US" altLang="zh-CN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611" name="Text Box 84">
            <a:hlinkClick r:id="rId5" action="ppaction://hlinksldjump"/>
          </p:cNvPr>
          <p:cNvSpPr txBox="1"/>
          <p:nvPr/>
        </p:nvSpPr>
        <p:spPr>
          <a:xfrm>
            <a:off x="4500563" y="6237288"/>
            <a:ext cx="863600" cy="46037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folHlink"/>
                </a:solidFill>
                <a:latin typeface="Times New Roman" panose="02020603050405020304" pitchFamily="18" charset="0"/>
              </a:rPr>
              <a:t>分</a:t>
            </a:r>
            <a:r>
              <a:rPr lang="en-US" altLang="zh-CN" sz="24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5612" name="Rectangle 29"/>
          <p:cNvSpPr/>
          <p:nvPr/>
        </p:nvSpPr>
        <p:spPr>
          <a:xfrm>
            <a:off x="1763713" y="692150"/>
            <a:ext cx="5689600" cy="120650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/>
          <a:lstStyle/>
          <a:p>
            <a:pPr algn="ctr"/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计算中的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转化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/>
      <p:bldP spid="94219" grpId="0" bldLvl="0" animBg="1"/>
      <p:bldP spid="9422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回顾反思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30" y="1540086"/>
            <a:ext cx="3643313" cy="30218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121" y="1726522"/>
            <a:ext cx="4821449" cy="2508193"/>
          </a:xfrm>
          <a:prstGeom prst="rect">
            <a:avLst/>
          </a:prstGeom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500457" y="5407658"/>
            <a:ext cx="131445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新知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957907" y="5440995"/>
            <a:ext cx="114300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旧知</a:t>
            </a: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3929798" y="5542410"/>
            <a:ext cx="914400" cy="208148"/>
          </a:xfrm>
          <a:prstGeom prst="rightArrow">
            <a:avLst>
              <a:gd name="adj1" fmla="val 50000"/>
              <a:gd name="adj2" fmla="val 44436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3814907" y="5142248"/>
            <a:ext cx="108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转化</a:t>
            </a:r>
          </a:p>
        </p:txBody>
      </p:sp>
      <p:sp>
        <p:nvSpPr>
          <p:cNvPr id="2" name="矩形 1"/>
          <p:cNvSpPr/>
          <p:nvPr/>
        </p:nvSpPr>
        <p:spPr>
          <a:xfrm>
            <a:off x="522533" y="4724282"/>
            <a:ext cx="7198019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5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观察这些例子，运用转化策略解决问题的过程中有什么共同点？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bldLvl="0" animBg="1"/>
      <p:bldP spid="2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巩固练习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8" name="Picture 4" descr="QQ截图201504051318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86" y="1867097"/>
            <a:ext cx="6656785" cy="26360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60376" y="1665059"/>
            <a:ext cx="5931816" cy="21965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巩固练习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10" y="1937024"/>
            <a:ext cx="2506266" cy="15323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10" y="3290765"/>
            <a:ext cx="2487216" cy="1785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10" y="1941787"/>
            <a:ext cx="178594" cy="15275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700047" y="1937024"/>
            <a:ext cx="2484835" cy="1512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10888" y="1937024"/>
            <a:ext cx="178594" cy="1512094"/>
            <a:chOff x="2319229" y="2420888"/>
            <a:chExt cx="238125" cy="2016224"/>
          </a:xfrm>
        </p:grpSpPr>
        <p:sp>
          <p:nvSpPr>
            <p:cNvPr id="15" name="矩形 14"/>
            <p:cNvSpPr/>
            <p:nvPr/>
          </p:nvSpPr>
          <p:spPr>
            <a:xfrm>
              <a:off x="2330341" y="2420888"/>
              <a:ext cx="215900" cy="863642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6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9229" y="3501009"/>
              <a:ext cx="238125" cy="93610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47" y="2574229"/>
            <a:ext cx="188782" cy="172847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464" y="2583524"/>
            <a:ext cx="2484835" cy="1785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6292192" y="1816820"/>
            <a:ext cx="2698587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左</a:t>
            </a:r>
            <a:r>
              <a:rPr lang="zh-CN" altLang="zh-CN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边图形中的直条通过平移，转化成和</a:t>
            </a:r>
            <a:r>
              <a:rPr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右</a:t>
            </a:r>
            <a:r>
              <a:rPr lang="zh-CN" altLang="zh-CN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边相同的图案，所以这两个图形的面积是相等的。</a:t>
            </a:r>
          </a:p>
        </p:txBody>
      </p:sp>
      <p:sp>
        <p:nvSpPr>
          <p:cNvPr id="3" name="矩形 2"/>
          <p:cNvSpPr/>
          <p:nvPr/>
        </p:nvSpPr>
        <p:spPr>
          <a:xfrm>
            <a:off x="593598" y="4115680"/>
            <a:ext cx="43205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用转化的策略解决这个问题有什么好处？</a:t>
            </a:r>
          </a:p>
        </p:txBody>
      </p:sp>
      <p:sp>
        <p:nvSpPr>
          <p:cNvPr id="5" name="矩形 4"/>
          <p:cNvSpPr/>
          <p:nvPr/>
        </p:nvSpPr>
        <p:spPr>
          <a:xfrm>
            <a:off x="794438" y="4649974"/>
            <a:ext cx="363093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转化后把复杂的问题变得一目了然</a:t>
            </a:r>
            <a:endParaRPr lang="zh-CN" altLang="en-US" sz="1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1029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7 -0.035277 L -4.16667e-07 0.1012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巩固练习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grayscl/>
            <a:lum bright="5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781300"/>
            <a:ext cx="6048375" cy="230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4457700" y="3257550"/>
            <a:ext cx="0" cy="1085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829050" y="4572000"/>
            <a:ext cx="216336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314950" y="3257550"/>
            <a:ext cx="0" cy="628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6000750" y="4343400"/>
            <a:ext cx="0" cy="2702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5772150" y="38862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4457700" y="3257550"/>
            <a:ext cx="857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829050" y="4343400"/>
            <a:ext cx="62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5772150" y="43434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3829050" y="43434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5314950" y="38862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1428750" y="3143250"/>
            <a:ext cx="154305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19" name="Picture 14" descr="QQ截图201504051906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43100"/>
            <a:ext cx="6385322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857250" y="3257550"/>
            <a:ext cx="2114550" cy="13144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4445794" y="3245644"/>
            <a:ext cx="0" cy="108585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3817144" y="4331494"/>
            <a:ext cx="62865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5760244" y="4331494"/>
            <a:ext cx="2286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5760244" y="3874294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5303044" y="3874294"/>
            <a:ext cx="457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5303044" y="3299222"/>
            <a:ext cx="0" cy="62865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347222 -0.154259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402778 -0.0875926 " pathEditMode="relative" rAng="0" ptsTypes="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94444 -0.154259 " pathEditMode="relative" rAng="0" ptsTypes="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06875 -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737 2.22222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巩固练习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grayscl/>
            <a:lum bright="5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781300"/>
            <a:ext cx="6048375" cy="230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1428750" y="3143250"/>
            <a:ext cx="154305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19" name="Picture 14" descr="QQ截图201504051906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43100"/>
            <a:ext cx="6385322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857250" y="3257550"/>
            <a:ext cx="2114550" cy="13144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4478542" y="3257550"/>
            <a:ext cx="0" cy="108585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3829050" y="4355528"/>
            <a:ext cx="62865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5791593" y="4331494"/>
            <a:ext cx="2286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5758354" y="3874294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5322487" y="3886200"/>
            <a:ext cx="457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5322487" y="3257550"/>
            <a:ext cx="0" cy="62865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269206" y="5264944"/>
            <a:ext cx="282535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</a:rPr>
              <a:t>（5+3）</a:t>
            </a:r>
            <a:r>
              <a:rPr lang="zh-CN" altLang="en-US" sz="2400" b="1">
                <a:solidFill>
                  <a:srgbClr val="FF0000"/>
                </a:solidFill>
                <a:sym typeface="Arial" panose="020B0604020202020204" pitchFamily="34" charset="0"/>
              </a:rPr>
              <a:t>×2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3038586" y="5261045"/>
            <a:ext cx="235981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</a:rPr>
              <a:t>= 16（厘米）</a:t>
            </a: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871472" y="3264620"/>
            <a:ext cx="2114550" cy="13144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/>
      <p:bldP spid="31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巩固练习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966193" y="1604201"/>
            <a:ext cx="6380559" cy="6155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用分数表示各图中的涂色部分</a:t>
            </a:r>
          </a:p>
        </p:txBody>
      </p:sp>
      <p:grpSp>
        <p:nvGrpSpPr>
          <p:cNvPr id="18" name="Group 9"/>
          <p:cNvGrpSpPr/>
          <p:nvPr/>
        </p:nvGrpSpPr>
        <p:grpSpPr bwMode="auto">
          <a:xfrm>
            <a:off x="1965383" y="4123623"/>
            <a:ext cx="869156" cy="645343"/>
            <a:chOff x="751" y="3101"/>
            <a:chExt cx="730" cy="519"/>
          </a:xfrm>
          <a:noFill/>
        </p:grpSpPr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751" y="3101"/>
              <a:ext cx="730" cy="5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Calibri" panose="020F0502020204030204" charset="0"/>
                  <a:ea typeface="黑体" panose="02010609060101010101" pitchFamily="49" charset="-122"/>
                </a:rPr>
                <a:t>（　）</a:t>
              </a:r>
            </a:p>
            <a:p>
              <a:r>
                <a:rPr lang="zh-CN" altLang="en-US" sz="1800" dirty="0">
                  <a:solidFill>
                    <a:schemeClr val="bg1"/>
                  </a:solidFill>
                  <a:latin typeface="Calibri" panose="020F0502020204030204" charset="0"/>
                  <a:ea typeface="黑体" panose="02010609060101010101" pitchFamily="49" charset="-122"/>
                </a:rPr>
                <a:t>（　）</a:t>
              </a: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912" y="3351"/>
              <a:ext cx="453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buFontTx/>
                <a:buNone/>
                <a:defRPr/>
              </a:pPr>
              <a:endParaRPr lang="zh-CN" altLang="en-US" sz="1350"/>
            </a:p>
          </p:txBody>
        </p:sp>
      </p:grp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645224" y="4154686"/>
            <a:ext cx="8686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dirty="0">
                <a:solidFill>
                  <a:schemeClr val="bg1"/>
                </a:solidFill>
                <a:latin typeface="Calibri" panose="020F0502020204030204" charset="0"/>
                <a:ea typeface="黑体" panose="02010609060101010101" pitchFamily="49" charset="-122"/>
              </a:rPr>
              <a:t>（　）</a:t>
            </a:r>
          </a:p>
          <a:p>
            <a:r>
              <a:rPr lang="zh-CN" altLang="en-US" sz="1800" dirty="0">
                <a:solidFill>
                  <a:schemeClr val="bg1"/>
                </a:solidFill>
                <a:latin typeface="Calibri" panose="020F0502020204030204" charset="0"/>
                <a:ea typeface="黑体" panose="02010609060101010101" pitchFamily="49" charset="-122"/>
              </a:rPr>
              <a:t>（　）</a:t>
            </a:r>
          </a:p>
        </p:txBody>
      </p:sp>
      <p:grpSp>
        <p:nvGrpSpPr>
          <p:cNvPr id="22" name="组合 18"/>
          <p:cNvGrpSpPr/>
          <p:nvPr/>
        </p:nvGrpSpPr>
        <p:grpSpPr bwMode="auto">
          <a:xfrm>
            <a:off x="2236589" y="4077296"/>
            <a:ext cx="331470" cy="735488"/>
            <a:chOff x="2571733" y="4214818"/>
            <a:chExt cx="176894" cy="979980"/>
          </a:xfrm>
          <a:noFill/>
        </p:grpSpPr>
        <p:sp>
          <p:nvSpPr>
            <p:cNvPr id="23" name="TextBox 14"/>
            <p:cNvSpPr txBox="1">
              <a:spLocks noChangeArrowheads="1"/>
            </p:cNvSpPr>
            <p:nvPr/>
          </p:nvSpPr>
          <p:spPr bwMode="auto">
            <a:xfrm>
              <a:off x="2571733" y="4214818"/>
              <a:ext cx="176894" cy="5516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1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2571733" y="4643149"/>
              <a:ext cx="176894" cy="5516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1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5" name="组合 19"/>
          <p:cNvGrpSpPr/>
          <p:nvPr/>
        </p:nvGrpSpPr>
        <p:grpSpPr bwMode="auto">
          <a:xfrm>
            <a:off x="4914305" y="4113014"/>
            <a:ext cx="331470" cy="735489"/>
            <a:chOff x="2571736" y="4214818"/>
            <a:chExt cx="441135" cy="979981"/>
          </a:xfrm>
          <a:noFill/>
        </p:grpSpPr>
        <p:sp>
          <p:nvSpPr>
            <p:cNvPr id="26" name="TextBox 20"/>
            <p:cNvSpPr txBox="1">
              <a:spLocks noChangeArrowheads="1"/>
            </p:cNvSpPr>
            <p:nvPr/>
          </p:nvSpPr>
          <p:spPr bwMode="auto">
            <a:xfrm>
              <a:off x="2571736" y="4214818"/>
              <a:ext cx="441135" cy="5516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1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7" name="TextBox 21"/>
            <p:cNvSpPr txBox="1">
              <a:spLocks noChangeArrowheads="1"/>
            </p:cNvSpPr>
            <p:nvPr/>
          </p:nvSpPr>
          <p:spPr bwMode="auto">
            <a:xfrm>
              <a:off x="2571736" y="4643150"/>
              <a:ext cx="441135" cy="5516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1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4787504" y="4469711"/>
            <a:ext cx="539354" cy="0"/>
          </a:xfrm>
          <a:prstGeom prst="line">
            <a:avLst/>
          </a:prstGeom>
          <a:noFill/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buFontTx/>
              <a:buNone/>
              <a:defRPr/>
            </a:pPr>
            <a:endParaRPr lang="zh-CN" altLang="en-US" sz="1350"/>
          </a:p>
        </p:txBody>
      </p:sp>
      <p:pic>
        <p:nvPicPr>
          <p:cNvPr id="32" name="图片 17" descr="无标题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05" y="2469952"/>
            <a:ext cx="1397794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24"/>
          <p:cNvGrpSpPr/>
          <p:nvPr/>
        </p:nvGrpSpPr>
        <p:grpSpPr bwMode="auto">
          <a:xfrm>
            <a:off x="1847255" y="2497336"/>
            <a:ext cx="1398984" cy="1398985"/>
            <a:chOff x="1151" y="1293"/>
            <a:chExt cx="1175" cy="1175"/>
          </a:xfrm>
        </p:grpSpPr>
        <p:sp>
          <p:nvSpPr>
            <p:cNvPr id="34" name="直角三角形 33"/>
            <p:cNvSpPr>
              <a:spLocks noChangeArrowheads="1"/>
            </p:cNvSpPr>
            <p:nvPr/>
          </p:nvSpPr>
          <p:spPr bwMode="auto">
            <a:xfrm flipH="1">
              <a:off x="1151" y="1293"/>
              <a:ext cx="580" cy="580"/>
            </a:xfrm>
            <a:prstGeom prst="rtTriangle">
              <a:avLst/>
            </a:prstGeom>
            <a:solidFill>
              <a:srgbClr val="060BE0"/>
            </a:solidFill>
            <a:ln w="25400" algn="ctr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1350">
                <a:ln>
                  <a:solidFill>
                    <a:schemeClr val="bg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直角三角形 20"/>
            <p:cNvSpPr>
              <a:spLocks noChangeArrowheads="1"/>
            </p:cNvSpPr>
            <p:nvPr/>
          </p:nvSpPr>
          <p:spPr bwMode="auto">
            <a:xfrm flipV="1">
              <a:off x="1746" y="1888"/>
              <a:ext cx="580" cy="580"/>
            </a:xfrm>
            <a:prstGeom prst="rtTriangl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00">
                <a:solidFill>
                  <a:srgbClr val="FFFFFF"/>
                </a:solidFill>
                <a:latin typeface="Gill Sans MT" panose="020B0502020104020203" pitchFamily="34" charset="0"/>
                <a:ea typeface="华文中宋" panose="02010600040101010101" pitchFamily="2" charset="-122"/>
              </a:endParaRPr>
            </a:p>
          </p:txBody>
        </p:sp>
      </p:grpSp>
      <p:pic>
        <p:nvPicPr>
          <p:cNvPr id="36" name="图片 21" descr="无标题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33" y="2692598"/>
            <a:ext cx="2386013" cy="1214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饼形 23"/>
          <p:cNvSpPr/>
          <p:nvPr/>
        </p:nvSpPr>
        <p:spPr>
          <a:xfrm>
            <a:off x="4016575" y="2711053"/>
            <a:ext cx="2314575" cy="2325291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060B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3216 -2.592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巩固练习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Group 2"/>
          <p:cNvGrpSpPr/>
          <p:nvPr/>
        </p:nvGrpSpPr>
        <p:grpSpPr bwMode="auto">
          <a:xfrm>
            <a:off x="5086350" y="2457450"/>
            <a:ext cx="1065609" cy="1001316"/>
            <a:chOff x="0" y="0"/>
            <a:chExt cx="895" cy="841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6" y="0"/>
              <a:ext cx="881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375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  )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4" y="328"/>
              <a:ext cx="881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375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  )</a:t>
              </a: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0" y="448"/>
              <a:ext cx="7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5900"/>
            <a:ext cx="32575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探究新知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22533" y="3658758"/>
            <a:ext cx="1828800" cy="1620203"/>
            <a:chOff x="2534" y="6389"/>
            <a:chExt cx="3840" cy="3402"/>
          </a:xfrm>
        </p:grpSpPr>
        <p:pic>
          <p:nvPicPr>
            <p:cNvPr id="49" name="图片 48" descr="timg7Y4U437A"/>
            <p:cNvPicPr>
              <a:picLocks noChangeAspect="1"/>
            </p:cNvPicPr>
            <p:nvPr/>
          </p:nvPicPr>
          <p:blipFill>
            <a:blip r:embed="rId2"/>
            <a:srcRect l="3906" t="44427" r="71094" b="26042"/>
            <a:stretch>
              <a:fillRect/>
            </a:stretch>
          </p:blipFill>
          <p:spPr>
            <a:xfrm>
              <a:off x="2534" y="6389"/>
              <a:ext cx="3840" cy="3402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2912" y="7365"/>
              <a:ext cx="2784" cy="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solidFill>
                    <a:schemeClr val="tx1"/>
                  </a:solidFill>
                </a:rPr>
                <a:t>我的面积大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975821" y="2265693"/>
            <a:ext cx="1829255" cy="1452274"/>
            <a:chOff x="8373" y="3394"/>
            <a:chExt cx="3999" cy="3167"/>
          </a:xfrm>
        </p:grpSpPr>
        <p:pic>
          <p:nvPicPr>
            <p:cNvPr id="52" name="图片 51" descr="timg7Y4U437A"/>
            <p:cNvPicPr>
              <a:picLocks noChangeAspect="1"/>
            </p:cNvPicPr>
            <p:nvPr/>
          </p:nvPicPr>
          <p:blipFill>
            <a:blip r:embed="rId2"/>
            <a:srcRect l="36719" t="-71" r="37246" b="67490"/>
            <a:stretch>
              <a:fillRect/>
            </a:stretch>
          </p:blipFill>
          <p:spPr>
            <a:xfrm>
              <a:off x="8373" y="3394"/>
              <a:ext cx="3999" cy="3167"/>
            </a:xfrm>
            <a:prstGeom prst="rect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9203" y="4935"/>
              <a:ext cx="2899" cy="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solidFill>
                    <a:schemeClr val="tx1"/>
                  </a:solidFill>
                </a:rPr>
                <a:t>我的面积大</a:t>
              </a:r>
            </a:p>
          </p:txBody>
        </p:sp>
      </p:grpSp>
      <p:sp>
        <p:nvSpPr>
          <p:cNvPr id="55" name="标题 1"/>
          <p:cNvSpPr>
            <a:spLocks noGrp="1"/>
          </p:cNvSpPr>
          <p:nvPr/>
        </p:nvSpPr>
        <p:spPr>
          <a:xfrm>
            <a:off x="870794" y="1358344"/>
            <a:ext cx="583311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下面两个图形，哪个面积大？</a:t>
            </a:r>
          </a:p>
        </p:txBody>
      </p:sp>
      <p:grpSp>
        <p:nvGrpSpPr>
          <p:cNvPr id="57" name="组合 15"/>
          <p:cNvGrpSpPr/>
          <p:nvPr/>
        </p:nvGrpSpPr>
        <p:grpSpPr>
          <a:xfrm>
            <a:off x="963454" y="2206943"/>
            <a:ext cx="1157577" cy="1194254"/>
            <a:chOff x="1259632" y="2312049"/>
            <a:chExt cx="2088232" cy="1547374"/>
          </a:xfrm>
        </p:grpSpPr>
        <p:cxnSp>
          <p:nvCxnSpPr>
            <p:cNvPr id="58" name="直接连接符 8"/>
            <p:cNvCxnSpPr/>
            <p:nvPr/>
          </p:nvCxnSpPr>
          <p:spPr>
            <a:xfrm>
              <a:off x="1259632" y="2312049"/>
              <a:ext cx="0" cy="151216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直接连接符 9"/>
            <p:cNvCxnSpPr/>
            <p:nvPr/>
          </p:nvCxnSpPr>
          <p:spPr>
            <a:xfrm>
              <a:off x="3347864" y="2312049"/>
              <a:ext cx="0" cy="154737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直接连接符 11"/>
            <p:cNvCxnSpPr/>
            <p:nvPr/>
          </p:nvCxnSpPr>
          <p:spPr>
            <a:xfrm>
              <a:off x="1259632" y="2312049"/>
              <a:ext cx="208823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直接连接符 12"/>
            <p:cNvCxnSpPr/>
            <p:nvPr/>
          </p:nvCxnSpPr>
          <p:spPr>
            <a:xfrm>
              <a:off x="1259632" y="3836867"/>
              <a:ext cx="208823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" name="组合 15"/>
          <p:cNvGrpSpPr/>
          <p:nvPr/>
        </p:nvGrpSpPr>
        <p:grpSpPr>
          <a:xfrm rot="5400000">
            <a:off x="4503506" y="3351285"/>
            <a:ext cx="773430" cy="1616564"/>
            <a:chOff x="1259632" y="2312049"/>
            <a:chExt cx="2088232" cy="1547374"/>
          </a:xfrm>
        </p:grpSpPr>
        <p:cxnSp>
          <p:nvCxnSpPr>
            <p:cNvPr id="63" name="直接连接符 8"/>
            <p:cNvCxnSpPr/>
            <p:nvPr/>
          </p:nvCxnSpPr>
          <p:spPr>
            <a:xfrm>
              <a:off x="1259632" y="2312049"/>
              <a:ext cx="0" cy="151216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直接连接符 9"/>
            <p:cNvCxnSpPr/>
            <p:nvPr/>
          </p:nvCxnSpPr>
          <p:spPr>
            <a:xfrm>
              <a:off x="3347864" y="2312049"/>
              <a:ext cx="0" cy="154737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直接连接符 11"/>
            <p:cNvCxnSpPr/>
            <p:nvPr/>
          </p:nvCxnSpPr>
          <p:spPr>
            <a:xfrm>
              <a:off x="1259632" y="2312049"/>
              <a:ext cx="208823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直接连接符 12"/>
            <p:cNvCxnSpPr/>
            <p:nvPr/>
          </p:nvCxnSpPr>
          <p:spPr>
            <a:xfrm>
              <a:off x="1259632" y="3836867"/>
              <a:ext cx="208823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巩固练习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06" y="1484710"/>
            <a:ext cx="3618310" cy="351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 rot="10800000" flipH="1">
            <a:off x="3938588" y="2402681"/>
            <a:ext cx="840581" cy="2483644"/>
          </a:xfrm>
          <a:prstGeom prst="rtTriangle">
            <a:avLst/>
          </a:prstGeom>
          <a:solidFill>
            <a:srgbClr val="00FF00">
              <a:alpha val="52156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 flipH="1">
            <a:off x="2225278" y="3215879"/>
            <a:ext cx="840581" cy="2538413"/>
          </a:xfrm>
          <a:prstGeom prst="rtTriangle">
            <a:avLst/>
          </a:prstGeom>
          <a:solidFill>
            <a:srgbClr val="0000CC">
              <a:alpha val="58038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 rot="5400000" flipH="1">
            <a:off x="3083719" y="707231"/>
            <a:ext cx="852488" cy="2538413"/>
          </a:xfrm>
          <a:prstGeom prst="rtTriangle">
            <a:avLst/>
          </a:prstGeom>
          <a:solidFill>
            <a:srgbClr val="33CC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flipH="1">
            <a:off x="1352550" y="1593056"/>
            <a:ext cx="864394" cy="2483644"/>
          </a:xfrm>
          <a:prstGeom prst="rtTriangle">
            <a:avLst/>
          </a:prstGeom>
          <a:solidFill>
            <a:srgbClr val="FF00FF">
              <a:alpha val="65097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flipH="1">
            <a:off x="1340644" y="1558115"/>
            <a:ext cx="864394" cy="2483644"/>
          </a:xfrm>
          <a:prstGeom prst="rtTriangl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FF"/>
            </a:solidFill>
            <a:prstDash val="sysDot"/>
            <a:miter lim="800000"/>
          </a:ln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5400000" flipH="1">
            <a:off x="3071813" y="700088"/>
            <a:ext cx="852488" cy="2538413"/>
          </a:xfrm>
          <a:prstGeom prst="rtTriangle">
            <a:avLst/>
          </a:prstGeom>
          <a:solidFill>
            <a:srgbClr val="33CCCC">
              <a:alpha val="0"/>
            </a:srgbClr>
          </a:solidFill>
          <a:ln w="28575">
            <a:solidFill>
              <a:srgbClr val="33CCCC"/>
            </a:solidFill>
            <a:prstDash val="sysDot"/>
            <a:miter lim="800000"/>
          </a:ln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grpSp>
        <p:nvGrpSpPr>
          <p:cNvPr id="14" name="Group 9"/>
          <p:cNvGrpSpPr/>
          <p:nvPr/>
        </p:nvGrpSpPr>
        <p:grpSpPr bwMode="auto">
          <a:xfrm>
            <a:off x="5264944" y="1863329"/>
            <a:ext cx="1060133" cy="1350645"/>
            <a:chOff x="0" y="0"/>
            <a:chExt cx="2225" cy="2835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25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84" y="1490"/>
              <a:ext cx="1543" cy="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3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16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446" y="143"/>
              <a:ext cx="1543" cy="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300" b="1">
                  <a:solidFill>
                    <a:schemeClr val="bg1"/>
                  </a:solidFill>
                  <a:latin typeface="宋体" panose="02010600030101010101" pitchFamily="2" charset="-122"/>
                </a:rPr>
                <a:t>10</a:t>
              </a:r>
              <a:endParaRPr lang="zh-CN" altLang="en-US" sz="10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98" y="1890356"/>
            <a:ext cx="1006079" cy="12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6667 0.0589815 L 0.281319 0.128704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05 -0.000185185 L -0.0963889 0.369444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巩固练习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6" name="Picture 2" descr="QQ截图20150405132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3" y="1909889"/>
            <a:ext cx="8387258" cy="335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巩固练习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70397" y="1971675"/>
            <a:ext cx="3995738" cy="221337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69206" y="2561035"/>
            <a:ext cx="3996929" cy="27027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69206" y="3356372"/>
            <a:ext cx="3996929" cy="270272"/>
          </a:xfrm>
          <a:prstGeom prst="rect">
            <a:avLst/>
          </a:prstGeom>
          <a:solidFill>
            <a:srgbClr val="FFFF00"/>
          </a:solidFill>
          <a:ln w="22225">
            <a:solidFill>
              <a:srgbClr val="FFFF00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403872" y="1971675"/>
            <a:ext cx="270272" cy="2214563"/>
          </a:xfrm>
          <a:prstGeom prst="rect">
            <a:avLst/>
          </a:prstGeom>
          <a:solidFill>
            <a:srgbClr val="FFFF00">
              <a:alpha val="83920"/>
            </a:srgbClr>
          </a:solidFill>
          <a:ln w="25400">
            <a:solidFill>
              <a:srgbClr val="FFFF00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45694" y="1971675"/>
            <a:ext cx="270272" cy="2214563"/>
          </a:xfrm>
          <a:prstGeom prst="rect">
            <a:avLst/>
          </a:prstGeom>
          <a:solidFill>
            <a:srgbClr val="FFFF00">
              <a:alpha val="89018"/>
            </a:srgbClr>
          </a:solidFill>
          <a:ln w="25400">
            <a:solidFill>
              <a:srgbClr val="FFFF00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19" y="4295775"/>
            <a:ext cx="4266010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1971675"/>
            <a:ext cx="378619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658541" y="4541044"/>
            <a:ext cx="139184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</a:rPr>
              <a:t>（45-2）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50" y="938807"/>
            <a:ext cx="6426994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635985" y="1721947"/>
            <a:ext cx="3024188" cy="12165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099197" y="4527947"/>
            <a:ext cx="139184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</a:rPr>
              <a:t>（27-2）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851547" y="4541044"/>
            <a:ext cx="49530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640681" y="4857750"/>
            <a:ext cx="4055269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</a:rPr>
              <a:t>= 43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×</a:t>
            </a:r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</a:rPr>
              <a:t>25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627585" y="5168504"/>
            <a:ext cx="4056459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>
                <a:solidFill>
                  <a:srgbClr val="FF0000"/>
                </a:solidFill>
                <a:latin typeface="宋体" panose="02010600030101010101" pitchFamily="2" charset="-122"/>
              </a:rPr>
              <a:t>= 1075（平方米）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814414" y="5571124"/>
            <a:ext cx="5851922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>
                <a:solidFill>
                  <a:srgbClr val="FF0000"/>
                </a:solidFill>
              </a:rPr>
              <a:t>答：草坪的面积是1075平方米。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05 0 L 0.000902778 0.08546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05 0.00259259 L 0.000902778 0.16990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4.44444E-6 L -0.12461 -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0.23203 -0.0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4" grpId="0" bldLvl="0"/>
      <p:bldP spid="17" grpId="0" bldLvl="0"/>
      <p:bldP spid="18" grpId="0" bldLvl="0"/>
      <p:bldP spid="19" grpId="0" bldLvl="0"/>
      <p:bldP spid="20" grpId="0" bldLvl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54c8c0d9411a04b839012f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Rectangle 3"/>
          <p:cNvSpPr/>
          <p:nvPr/>
        </p:nvSpPr>
        <p:spPr>
          <a:xfrm>
            <a:off x="1042988" y="1989138"/>
            <a:ext cx="1152525" cy="115252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80" name="Rectangle 4"/>
          <p:cNvSpPr/>
          <p:nvPr/>
        </p:nvSpPr>
        <p:spPr>
          <a:xfrm>
            <a:off x="2195513" y="1341438"/>
            <a:ext cx="647700" cy="647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81" name="Rectangle 5"/>
          <p:cNvSpPr/>
          <p:nvPr/>
        </p:nvSpPr>
        <p:spPr>
          <a:xfrm>
            <a:off x="1042988" y="1341438"/>
            <a:ext cx="1800225" cy="1800225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82" name="Text Box 6"/>
          <p:cNvSpPr txBox="1"/>
          <p:nvPr/>
        </p:nvSpPr>
        <p:spPr>
          <a:xfrm>
            <a:off x="3132138" y="1330325"/>
            <a:ext cx="53276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宋体" panose="02010600030101010101" pitchFamily="2" charset="-122"/>
              </a:rPr>
              <a:t>左图中两个涂色正方形周长的和是</a:t>
            </a:r>
            <a:r>
              <a:rPr lang="en-US" altLang="zh-CN" sz="2800" dirty="0">
                <a:latin typeface="宋体" panose="02010600030101010101" pitchFamily="2" charset="-122"/>
              </a:rPr>
              <a:t>40</a:t>
            </a:r>
            <a:r>
              <a:rPr lang="zh-CN" altLang="en-US" sz="2800" dirty="0">
                <a:latin typeface="宋体" panose="02010600030101010101" pitchFamily="2" charset="-122"/>
              </a:rPr>
              <a:t>厘米，求整个图形的面积。</a:t>
            </a:r>
          </a:p>
        </p:txBody>
      </p:sp>
      <p:sp>
        <p:nvSpPr>
          <p:cNvPr id="90119" name="Rectangle 7"/>
          <p:cNvSpPr/>
          <p:nvPr/>
        </p:nvSpPr>
        <p:spPr>
          <a:xfrm>
            <a:off x="2555875" y="3284538"/>
            <a:ext cx="6773863" cy="13731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40÷4=10</a:t>
            </a:r>
            <a:r>
              <a:rPr lang="zh-CN" altLang="en-US" sz="2800" b="1" dirty="0">
                <a:latin typeface="Arial" panose="020B0604020202020204" pitchFamily="34" charset="0"/>
              </a:rPr>
              <a:t>（厘米）</a:t>
            </a:r>
            <a:endParaRPr lang="zh-CN" altLang="en-US" sz="2800" dirty="0">
              <a:latin typeface="Arial" panose="020B0604020202020204" pitchFamily="34" charset="0"/>
            </a:endParaRPr>
          </a:p>
          <a:p>
            <a:r>
              <a:rPr lang="en-US" altLang="zh-CN" sz="2800" b="1" dirty="0">
                <a:latin typeface="Arial" panose="020B0604020202020204" pitchFamily="34" charset="0"/>
              </a:rPr>
              <a:t>10×10=100</a:t>
            </a:r>
            <a:r>
              <a:rPr lang="zh-CN" altLang="en-US" sz="2800" b="1" dirty="0">
                <a:latin typeface="Arial" panose="020B0604020202020204" pitchFamily="34" charset="0"/>
              </a:rPr>
              <a:t>（平方厘米）</a:t>
            </a:r>
            <a:endParaRPr lang="zh-CN" altLang="en-US" sz="2800" dirty="0">
              <a:latin typeface="Arial" panose="020B0604020202020204" pitchFamily="34" charset="0"/>
            </a:endParaRPr>
          </a:p>
          <a:p>
            <a:r>
              <a:rPr lang="zh-CN" altLang="en-US" sz="2800" b="1" dirty="0">
                <a:latin typeface="Arial" panose="020B0604020202020204" pitchFamily="34" charset="0"/>
              </a:rPr>
              <a:t>答：整个图形的面积是</a:t>
            </a:r>
            <a:r>
              <a:rPr lang="en-US" altLang="zh-CN" sz="2800" b="1" dirty="0">
                <a:latin typeface="Arial" panose="020B0604020202020204" pitchFamily="34" charset="0"/>
              </a:rPr>
              <a:t>100</a:t>
            </a:r>
            <a:r>
              <a:rPr lang="zh-CN" altLang="en-US" sz="2800" b="1" dirty="0">
                <a:latin typeface="Arial" panose="020B0604020202020204" pitchFamily="34" charset="0"/>
              </a:rPr>
              <a:t>平方厘米。  </a:t>
            </a:r>
          </a:p>
        </p:txBody>
      </p:sp>
      <p:sp>
        <p:nvSpPr>
          <p:cNvPr id="50184" name="Text Box 8"/>
          <p:cNvSpPr txBox="1"/>
          <p:nvPr/>
        </p:nvSpPr>
        <p:spPr>
          <a:xfrm>
            <a:off x="611188" y="549275"/>
            <a:ext cx="6477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90121" name="Line 9"/>
          <p:cNvSpPr/>
          <p:nvPr/>
        </p:nvSpPr>
        <p:spPr>
          <a:xfrm>
            <a:off x="2195513" y="1341438"/>
            <a:ext cx="0" cy="647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0122" name="Line 10"/>
          <p:cNvSpPr/>
          <p:nvPr/>
        </p:nvSpPr>
        <p:spPr>
          <a:xfrm flipH="1">
            <a:off x="2195513" y="1989138"/>
            <a:ext cx="6477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0123" name="Line 11"/>
          <p:cNvSpPr/>
          <p:nvPr/>
        </p:nvSpPr>
        <p:spPr>
          <a:xfrm>
            <a:off x="1042988" y="1989138"/>
            <a:ext cx="1152525" cy="0"/>
          </a:xfrm>
          <a:prstGeom prst="line">
            <a:avLst/>
          </a:prstGeom>
          <a:ln w="381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0124" name="Line 12"/>
          <p:cNvSpPr/>
          <p:nvPr/>
        </p:nvSpPr>
        <p:spPr>
          <a:xfrm>
            <a:off x="2195513" y="1989138"/>
            <a:ext cx="0" cy="1152525"/>
          </a:xfrm>
          <a:prstGeom prst="line">
            <a:avLst/>
          </a:prstGeom>
          <a:ln w="381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189" name="Line 13"/>
          <p:cNvSpPr/>
          <p:nvPr/>
        </p:nvSpPr>
        <p:spPr>
          <a:xfrm>
            <a:off x="1042988" y="3141663"/>
            <a:ext cx="1152525" cy="0"/>
          </a:xfrm>
          <a:prstGeom prst="line">
            <a:avLst/>
          </a:prstGeom>
          <a:ln w="381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190" name="Line 14"/>
          <p:cNvSpPr/>
          <p:nvPr/>
        </p:nvSpPr>
        <p:spPr>
          <a:xfrm>
            <a:off x="1042988" y="1989138"/>
            <a:ext cx="0" cy="1152525"/>
          </a:xfrm>
          <a:prstGeom prst="line">
            <a:avLst/>
          </a:prstGeom>
          <a:ln w="381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191" name="Line 15"/>
          <p:cNvSpPr/>
          <p:nvPr/>
        </p:nvSpPr>
        <p:spPr>
          <a:xfrm>
            <a:off x="2195513" y="1341438"/>
            <a:ext cx="6477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192" name="Line 16"/>
          <p:cNvSpPr/>
          <p:nvPr/>
        </p:nvSpPr>
        <p:spPr>
          <a:xfrm>
            <a:off x="2843213" y="1341438"/>
            <a:ext cx="0" cy="647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193" name="Rectangle 18"/>
          <p:cNvSpPr/>
          <p:nvPr/>
        </p:nvSpPr>
        <p:spPr>
          <a:xfrm>
            <a:off x="539750" y="404813"/>
            <a:ext cx="8802688" cy="8509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lang="zh-CN" altLang="en-US" sz="4500" dirty="0">
                <a:latin typeface="黑体" panose="02010609060101010101" pitchFamily="49" charset="-122"/>
                <a:ea typeface="黑体" panose="02010609060101010101" pitchFamily="49" charset="-122"/>
              </a:rPr>
              <a:t>综合练习：</a:t>
            </a:r>
            <a:endParaRPr lang="zh-CN" altLang="en-US" sz="45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67345E-6 L -0.12604 2.6734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01665E-6 L 0.00399 0.167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1665E-6 L -3.33333E-6 -0.0943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9704E-6 L 0.07084 1.9704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0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总结延伸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" name="矩形 187393"/>
          <p:cNvSpPr>
            <a:spLocks noChangeArrowheads="1"/>
          </p:cNvSpPr>
          <p:nvPr/>
        </p:nvSpPr>
        <p:spPr bwMode="auto">
          <a:xfrm>
            <a:off x="1200321" y="1432355"/>
            <a:ext cx="6265069" cy="81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750" b="1" dirty="0">
                <a:solidFill>
                  <a:schemeClr val="bg1"/>
                </a:solidFill>
                <a:ea typeface="隶书" panose="02010509060101010101" pitchFamily="49" charset="-122"/>
              </a:rPr>
              <a:t>用</a:t>
            </a:r>
            <a:r>
              <a:rPr lang="zh-CN" altLang="en-US" sz="4950" b="1" dirty="0">
                <a:solidFill>
                  <a:srgbClr val="FF0000"/>
                </a:solidFill>
                <a:ea typeface="隶书" panose="02010509060101010101" pitchFamily="49" charset="-122"/>
              </a:rPr>
              <a:t>转化</a:t>
            </a:r>
            <a:r>
              <a:rPr lang="zh-CN" altLang="en-US" sz="3750" b="1" dirty="0">
                <a:solidFill>
                  <a:schemeClr val="bg1"/>
                </a:solidFill>
                <a:ea typeface="隶书" panose="02010509060101010101" pitchFamily="49" charset="-122"/>
              </a:rPr>
              <a:t>的策略解决问题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7912" y="2347807"/>
            <a:ext cx="4613931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000" b="1" dirty="0">
                <a:solidFill>
                  <a:schemeClr val="bg1"/>
                </a:solidFill>
              </a:rPr>
              <a:t>用这个策略解决问题</a:t>
            </a:r>
            <a:r>
              <a:rPr lang="zh-CN" altLang="en-US" sz="2000" b="1" dirty="0">
                <a:solidFill>
                  <a:schemeClr val="bg1"/>
                </a:solidFill>
              </a:rPr>
              <a:t>有</a:t>
            </a:r>
            <a:r>
              <a:rPr lang="zh-CN" altLang="zh-CN" sz="2000" b="1" dirty="0">
                <a:solidFill>
                  <a:schemeClr val="bg1"/>
                </a:solidFill>
              </a:rPr>
              <a:t>什么好处呢？</a:t>
            </a:r>
            <a:endParaRPr lang="zh-CN" altLang="zh-CN" sz="20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047604" y="3213037"/>
            <a:ext cx="650676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转化前，山重水复疑无路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051454" y="4170462"/>
            <a:ext cx="650676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转化后，柳暗花明又一村</a:t>
            </a:r>
            <a:r>
              <a:rPr lang="zh-CN" altLang="en-U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endParaRPr lang="zh-CN" altLang="en-US" sz="2400" b="1" dirty="0">
              <a:solidFill>
                <a:schemeClr val="bg1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6738" y="1808560"/>
            <a:ext cx="5516166" cy="3498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4"/>
          <p:cNvSpPr txBox="1"/>
          <p:nvPr>
            <p:custDataLst>
              <p:tags r:id="rId1"/>
            </p:custDataLst>
          </p:nvPr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探究新知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aphicFrame>
        <p:nvGraphicFramePr>
          <p:cNvPr id="23" name="Group 3"/>
          <p:cNvGraphicFramePr/>
          <p:nvPr>
            <p:custDataLst>
              <p:tags r:id="rId2"/>
            </p:custDataLst>
          </p:nvPr>
        </p:nvGraphicFramePr>
        <p:xfrm>
          <a:off x="566738" y="1808560"/>
          <a:ext cx="5515610" cy="3503295"/>
        </p:xfrm>
        <a:graphic>
          <a:graphicData uri="http://schemas.openxmlformats.org/drawingml/2006/table">
            <a:tbl>
              <a:tblPr/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2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4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49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6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24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56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49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43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89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4" marB="3429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4" name="组合 15"/>
          <p:cNvGrpSpPr/>
          <p:nvPr/>
        </p:nvGrpSpPr>
        <p:grpSpPr>
          <a:xfrm>
            <a:off x="963454" y="2206943"/>
            <a:ext cx="1157577" cy="1194254"/>
            <a:chOff x="1259632" y="2312049"/>
            <a:chExt cx="2088232" cy="1547374"/>
          </a:xfrm>
        </p:grpSpPr>
        <p:cxnSp>
          <p:nvCxnSpPr>
            <p:cNvPr id="25" name="直接连接符 8"/>
            <p:cNvCxnSpPr/>
            <p:nvPr/>
          </p:nvCxnSpPr>
          <p:spPr>
            <a:xfrm>
              <a:off x="1259632" y="2312049"/>
              <a:ext cx="0" cy="151216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直接连接符 9"/>
            <p:cNvCxnSpPr/>
            <p:nvPr/>
          </p:nvCxnSpPr>
          <p:spPr>
            <a:xfrm>
              <a:off x="3347864" y="2312049"/>
              <a:ext cx="0" cy="154737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直接连接符 11"/>
            <p:cNvCxnSpPr/>
            <p:nvPr/>
          </p:nvCxnSpPr>
          <p:spPr>
            <a:xfrm>
              <a:off x="1259632" y="2312049"/>
              <a:ext cx="208823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直接连接符 12"/>
            <p:cNvCxnSpPr/>
            <p:nvPr/>
          </p:nvCxnSpPr>
          <p:spPr>
            <a:xfrm>
              <a:off x="1259632" y="3836867"/>
              <a:ext cx="208823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" name="组合 15"/>
          <p:cNvGrpSpPr/>
          <p:nvPr/>
        </p:nvGrpSpPr>
        <p:grpSpPr>
          <a:xfrm rot="5400000">
            <a:off x="4503506" y="3351285"/>
            <a:ext cx="773430" cy="1616564"/>
            <a:chOff x="1259632" y="2312049"/>
            <a:chExt cx="2088232" cy="1547374"/>
          </a:xfrm>
        </p:grpSpPr>
        <p:cxnSp>
          <p:nvCxnSpPr>
            <p:cNvPr id="33" name="直接连接符 8"/>
            <p:cNvCxnSpPr/>
            <p:nvPr/>
          </p:nvCxnSpPr>
          <p:spPr>
            <a:xfrm>
              <a:off x="1259632" y="2312049"/>
              <a:ext cx="0" cy="151216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直接连接符 9"/>
            <p:cNvCxnSpPr/>
            <p:nvPr/>
          </p:nvCxnSpPr>
          <p:spPr>
            <a:xfrm>
              <a:off x="3347864" y="2312049"/>
              <a:ext cx="0" cy="154737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直接连接符 11"/>
            <p:cNvCxnSpPr/>
            <p:nvPr/>
          </p:nvCxnSpPr>
          <p:spPr>
            <a:xfrm>
              <a:off x="1259632" y="2312049"/>
              <a:ext cx="208823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直接连接符 12"/>
            <p:cNvCxnSpPr/>
            <p:nvPr/>
          </p:nvCxnSpPr>
          <p:spPr>
            <a:xfrm>
              <a:off x="1259632" y="3836867"/>
              <a:ext cx="208823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探究新知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5" name="直接连接符 156678"/>
          <p:cNvSpPr>
            <a:spLocks noChangeShapeType="1"/>
          </p:cNvSpPr>
          <p:nvPr/>
        </p:nvSpPr>
        <p:spPr bwMode="auto">
          <a:xfrm>
            <a:off x="4276370" y="3441974"/>
            <a:ext cx="216694" cy="0"/>
          </a:xfrm>
          <a:prstGeom prst="line">
            <a:avLst/>
          </a:prstGeom>
          <a:noFill/>
          <a:ln w="28575" cap="flat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6405513" y="2112448"/>
            <a:ext cx="2516957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5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比较下面这两个图形的大小，再用数方格的办法方便吗？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05513" y="2897402"/>
            <a:ext cx="2516957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zh-CN" sz="1500" dirty="0">
                <a:solidFill>
                  <a:schemeClr val="bg1"/>
                </a:solidFill>
              </a:rPr>
              <a:t>用刚才的方法比较似乎不是那么容易，为什么？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05513" y="3667789"/>
            <a:ext cx="2516957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zh-CN" sz="1500" dirty="0">
                <a:solidFill>
                  <a:schemeClr val="bg1"/>
                </a:solidFill>
              </a:rPr>
              <a:t>能不能利用转化的</a:t>
            </a:r>
            <a:r>
              <a:rPr lang="zh-CN" altLang="en-US" sz="1500" dirty="0">
                <a:solidFill>
                  <a:schemeClr val="bg1"/>
                </a:solidFill>
              </a:rPr>
              <a:t>策略</a:t>
            </a:r>
            <a:r>
              <a:rPr lang="zh-CN" altLang="zh-CN" sz="1500" dirty="0">
                <a:solidFill>
                  <a:schemeClr val="bg1"/>
                </a:solidFill>
              </a:rPr>
              <a:t>把这两个复杂图形变成简单的图形进行比较呢？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05513" y="4543836"/>
            <a:ext cx="2516957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zh-CN" sz="1500" dirty="0">
                <a:solidFill>
                  <a:schemeClr val="bg1"/>
                </a:solidFill>
              </a:rPr>
              <a:t>请同学们先观察图形特点，然后在图上试着画一画，移一移。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05513" y="1540086"/>
            <a:ext cx="2516957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sz="1500" dirty="0">
                <a:solidFill>
                  <a:schemeClr val="bg1"/>
                </a:solidFill>
              </a:rPr>
              <a:t>思考：</a:t>
            </a:r>
          </a:p>
        </p:txBody>
      </p:sp>
      <p:pic>
        <p:nvPicPr>
          <p:cNvPr id="15" name="Picture 2" descr="QQ截图201504051549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31" y="1727550"/>
            <a:ext cx="4334627" cy="35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QQ截图201504051548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19" y="2234871"/>
            <a:ext cx="4514850" cy="286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>
            <p:custDataLst>
              <p:tags r:id="rId1"/>
            </p:custDataLst>
          </p:nvPr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探究新知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0" name="文本框 158900"/>
          <p:cNvSpPr>
            <a:spLocks noChangeArrowheads="1"/>
          </p:cNvSpPr>
          <p:nvPr/>
        </p:nvSpPr>
        <p:spPr bwMode="auto">
          <a:xfrm>
            <a:off x="6524731" y="2831306"/>
            <a:ext cx="1794676" cy="645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将上面的半圆 向下平移</a:t>
            </a:r>
            <a:r>
              <a:rPr lang="en-US" altLang="zh-CN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</a:t>
            </a:r>
          </a:p>
        </p:txBody>
      </p:sp>
      <p:pic>
        <p:nvPicPr>
          <p:cNvPr id="63" name="Picture 2" descr="QQ截图201504051548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00200"/>
            <a:ext cx="5943600" cy="377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 descr="QQ截图20150405163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9775"/>
            <a:ext cx="1646635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PubChord"/>
          <p:cNvSpPr>
            <a:spLocks noEditPoints="1" noChangeArrowheads="1"/>
          </p:cNvSpPr>
          <p:nvPr/>
        </p:nvSpPr>
        <p:spPr bwMode="auto">
          <a:xfrm rot="8123329">
            <a:off x="857250" y="1988344"/>
            <a:ext cx="1685925" cy="1645444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FF00FF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66" name="PubChord"/>
          <p:cNvSpPr>
            <a:spLocks noEditPoints="1" noChangeArrowheads="1"/>
          </p:cNvSpPr>
          <p:nvPr>
            <p:custDataLst>
              <p:tags r:id="rId2"/>
            </p:custDataLst>
          </p:nvPr>
        </p:nvSpPr>
        <p:spPr bwMode="auto">
          <a:xfrm rot="8123329">
            <a:off x="837604" y="1988343"/>
            <a:ext cx="1685925" cy="1645444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FF00FF">
              <a:alpha val="0"/>
            </a:srgbClr>
          </a:solidFill>
          <a:ln w="12700">
            <a:solidFill>
              <a:srgbClr val="FF0000"/>
            </a:solidFill>
            <a:prstDash val="sysDot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05 -9.25926e-05 L -0.000833333 0.321111 " pathEditMode="relative" rAng="0" ptsTypes="">
                                      <p:cBhvr>
                                        <p:cTn id="11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探究新知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7" name="文本框 165035"/>
          <p:cNvSpPr>
            <a:spLocks noChangeArrowheads="1"/>
          </p:cNvSpPr>
          <p:nvPr/>
        </p:nvSpPr>
        <p:spPr bwMode="auto">
          <a:xfrm>
            <a:off x="6437350" y="2990976"/>
            <a:ext cx="2778525" cy="7829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将两个半圆</a:t>
            </a:r>
            <a:endParaRPr lang="en-US" altLang="zh-CN" sz="1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分别旋转</a:t>
            </a:r>
            <a:r>
              <a:rPr lang="en-US" altLang="zh-CN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180</a:t>
            </a:r>
            <a:r>
              <a:rPr lang="en-US" altLang="zh-CN" sz="1800" b="1" baseline="45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</a:p>
        </p:txBody>
      </p:sp>
      <p:pic>
        <p:nvPicPr>
          <p:cNvPr id="36" name="Picture 2" descr="QQ截图201504051548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00200"/>
            <a:ext cx="5943600" cy="377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QQ截图20150405163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371850"/>
            <a:ext cx="55483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QQ截图20150405163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9775"/>
            <a:ext cx="1646635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 descr="QQ截图20150405163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371850"/>
            <a:ext cx="55483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PubChord"/>
          <p:cNvSpPr>
            <a:spLocks noEditPoints="1" noChangeArrowheads="1"/>
          </p:cNvSpPr>
          <p:nvPr/>
        </p:nvSpPr>
        <p:spPr bwMode="auto">
          <a:xfrm rot="8123329">
            <a:off x="857250" y="4171950"/>
            <a:ext cx="1685925" cy="1645444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FF00FF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41" name="PubChord"/>
          <p:cNvSpPr>
            <a:spLocks noEditPoints="1" noChangeArrowheads="1"/>
          </p:cNvSpPr>
          <p:nvPr/>
        </p:nvSpPr>
        <p:spPr bwMode="auto">
          <a:xfrm rot="13465028" flipH="1" flipV="1">
            <a:off x="3051572" y="3375422"/>
            <a:ext cx="1087040" cy="1094184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42" name="PubChord"/>
          <p:cNvSpPr>
            <a:spLocks noEditPoints="1" noChangeArrowheads="1"/>
          </p:cNvSpPr>
          <p:nvPr/>
        </p:nvSpPr>
        <p:spPr bwMode="auto">
          <a:xfrm rot="13409551">
            <a:off x="4686300" y="3352800"/>
            <a:ext cx="1066800" cy="1135856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43" name="PubChord"/>
          <p:cNvSpPr>
            <a:spLocks noEditPoints="1" noChangeArrowheads="1"/>
          </p:cNvSpPr>
          <p:nvPr/>
        </p:nvSpPr>
        <p:spPr bwMode="auto">
          <a:xfrm rot="8123329">
            <a:off x="864394" y="2001441"/>
            <a:ext cx="1665685" cy="1616869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FF00FF">
              <a:alpha val="0"/>
            </a:srgbClr>
          </a:solidFill>
          <a:ln w="28575">
            <a:solidFill>
              <a:schemeClr val="tx1"/>
            </a:solidFill>
            <a:prstDash val="sysDot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探究新知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1" name="Picture 2" descr="QQ截图201504051548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5" y="1593056"/>
            <a:ext cx="5943600" cy="377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QQ截图20150405163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371850"/>
            <a:ext cx="55483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QQ截图20150405163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9775"/>
            <a:ext cx="1646635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QQ截图20150405163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371850"/>
            <a:ext cx="55483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PubChord"/>
          <p:cNvSpPr>
            <a:spLocks noEditPoints="1" noChangeArrowheads="1"/>
          </p:cNvSpPr>
          <p:nvPr/>
        </p:nvSpPr>
        <p:spPr bwMode="auto">
          <a:xfrm rot="8123329">
            <a:off x="857250" y="4171950"/>
            <a:ext cx="1685925" cy="1645444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FF00FF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6" name="PubChord"/>
          <p:cNvSpPr>
            <a:spLocks noEditPoints="1" noChangeArrowheads="1"/>
          </p:cNvSpPr>
          <p:nvPr/>
        </p:nvSpPr>
        <p:spPr bwMode="auto">
          <a:xfrm rot="15404714" flipH="1" flipV="1">
            <a:off x="2746772" y="3253978"/>
            <a:ext cx="1087041" cy="1094185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7" name="PubChord"/>
          <p:cNvSpPr>
            <a:spLocks noEditPoints="1" noChangeArrowheads="1"/>
          </p:cNvSpPr>
          <p:nvPr/>
        </p:nvSpPr>
        <p:spPr bwMode="auto">
          <a:xfrm rot="11278301">
            <a:off x="4972050" y="3257550"/>
            <a:ext cx="1066800" cy="1135856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8" name="PubChord"/>
          <p:cNvSpPr>
            <a:spLocks noEditPoints="1" noChangeArrowheads="1"/>
          </p:cNvSpPr>
          <p:nvPr/>
        </p:nvSpPr>
        <p:spPr bwMode="auto">
          <a:xfrm rot="8123329">
            <a:off x="864394" y="2001441"/>
            <a:ext cx="1665685" cy="1616869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FF00FF">
              <a:alpha val="0"/>
            </a:srgbClr>
          </a:solidFill>
          <a:ln w="28575">
            <a:solidFill>
              <a:schemeClr val="tx1"/>
            </a:solidFill>
            <a:prstDash val="sysDot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9" name="PubChord"/>
          <p:cNvSpPr>
            <a:spLocks noEditPoints="1" noChangeArrowheads="1"/>
          </p:cNvSpPr>
          <p:nvPr/>
        </p:nvSpPr>
        <p:spPr bwMode="auto">
          <a:xfrm rot="13465028" flipH="1" flipV="1">
            <a:off x="3051572" y="3375422"/>
            <a:ext cx="1087040" cy="1094184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0"/>
            </a:srgbClr>
          </a:solidFill>
          <a:ln w="19050">
            <a:solidFill>
              <a:schemeClr val="tx1"/>
            </a:solidFill>
            <a:prstDash val="sysDot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40" name="PubChord"/>
          <p:cNvSpPr>
            <a:spLocks noEditPoints="1" noChangeArrowheads="1"/>
          </p:cNvSpPr>
          <p:nvPr/>
        </p:nvSpPr>
        <p:spPr bwMode="auto">
          <a:xfrm rot="2665028" flipH="1" flipV="1">
            <a:off x="4652963" y="3362325"/>
            <a:ext cx="1088231" cy="1095375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0"/>
            </a:srgbClr>
          </a:solidFill>
          <a:ln w="19050">
            <a:solidFill>
              <a:schemeClr val="tx1"/>
            </a:solidFill>
            <a:prstDash val="sysDot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>
            <a:off x="640572" y="857853"/>
            <a:ext cx="3099802" cy="558165"/>
          </a:xfrm>
          <a:prstGeom prst="rect">
            <a:avLst/>
          </a:prstGeom>
          <a:noFill/>
        </p:spPr>
        <p:txBody>
          <a:bodyPr wrap="square" lIns="51435" tIns="25717" rIns="51435" bIns="25717" rtlCol="0">
            <a:spAutoFit/>
          </a:bodyPr>
          <a:lstStyle/>
          <a:p>
            <a:r>
              <a:rPr lang="zh-CN" altLang="en-US" sz="33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探究新知</a:t>
            </a:r>
          </a:p>
        </p:txBody>
      </p:sp>
      <p:grpSp>
        <p:nvGrpSpPr>
          <p:cNvPr id="28" name="组合 9"/>
          <p:cNvGrpSpPr/>
          <p:nvPr/>
        </p:nvGrpSpPr>
        <p:grpSpPr>
          <a:xfrm>
            <a:off x="139556" y="994952"/>
            <a:ext cx="545135" cy="545135"/>
            <a:chOff x="1965186" y="1419622"/>
            <a:chExt cx="302558" cy="314067"/>
          </a:xfrm>
        </p:grpSpPr>
        <p:sp>
          <p:nvSpPr>
            <p:cNvPr id="29" name="矩形 28"/>
            <p:cNvSpPr/>
            <p:nvPr userDrawn="1"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1" name="Picture 2" descr="QQ截图201504051548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00200"/>
            <a:ext cx="5943600" cy="377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QQ截图20150405163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371850"/>
            <a:ext cx="55483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QQ截图20150405163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9775"/>
            <a:ext cx="1646635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QQ截图20150405163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371850"/>
            <a:ext cx="55483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PubChord"/>
          <p:cNvSpPr>
            <a:spLocks noEditPoints="1" noChangeArrowheads="1"/>
          </p:cNvSpPr>
          <p:nvPr/>
        </p:nvSpPr>
        <p:spPr bwMode="auto">
          <a:xfrm rot="8123329">
            <a:off x="857250" y="4171950"/>
            <a:ext cx="1685925" cy="1645444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FF00FF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6" name="PubChord"/>
          <p:cNvSpPr>
            <a:spLocks noEditPoints="1" noChangeArrowheads="1"/>
          </p:cNvSpPr>
          <p:nvPr/>
        </p:nvSpPr>
        <p:spPr bwMode="auto">
          <a:xfrm rot="18857523" flipH="1" flipV="1">
            <a:off x="2518172" y="2808684"/>
            <a:ext cx="1087041" cy="1094185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7" name="PubChord"/>
          <p:cNvSpPr>
            <a:spLocks noEditPoints="1" noChangeArrowheads="1"/>
          </p:cNvSpPr>
          <p:nvPr/>
        </p:nvSpPr>
        <p:spPr bwMode="auto">
          <a:xfrm rot="8009551">
            <a:off x="5235179" y="2800350"/>
            <a:ext cx="1066800" cy="1135856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8" name="PubChord"/>
          <p:cNvSpPr>
            <a:spLocks noEditPoints="1" noChangeArrowheads="1"/>
          </p:cNvSpPr>
          <p:nvPr/>
        </p:nvSpPr>
        <p:spPr bwMode="auto">
          <a:xfrm rot="8123329">
            <a:off x="864394" y="2001441"/>
            <a:ext cx="1665685" cy="1616869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FF00FF">
              <a:alpha val="0"/>
            </a:srgbClr>
          </a:solidFill>
          <a:ln w="28575">
            <a:solidFill>
              <a:schemeClr val="tx1"/>
            </a:solidFill>
            <a:prstDash val="sysDot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39" name="PubChord"/>
          <p:cNvSpPr>
            <a:spLocks noEditPoints="1" noChangeArrowheads="1"/>
          </p:cNvSpPr>
          <p:nvPr/>
        </p:nvSpPr>
        <p:spPr bwMode="auto">
          <a:xfrm rot="13465028" flipH="1" flipV="1">
            <a:off x="3051572" y="3375422"/>
            <a:ext cx="1087040" cy="1094184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0"/>
            </a:srgbClr>
          </a:solidFill>
          <a:ln w="19050">
            <a:solidFill>
              <a:schemeClr val="tx1"/>
            </a:solidFill>
            <a:prstDash val="sysDot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  <p:sp>
        <p:nvSpPr>
          <p:cNvPr id="40" name="PubChord"/>
          <p:cNvSpPr>
            <a:spLocks noEditPoints="1" noChangeArrowheads="1"/>
          </p:cNvSpPr>
          <p:nvPr/>
        </p:nvSpPr>
        <p:spPr bwMode="auto">
          <a:xfrm rot="2665028" flipH="1" flipV="1">
            <a:off x="4652963" y="3362325"/>
            <a:ext cx="1088231" cy="1095375"/>
          </a:xfrm>
          <a:custGeom>
            <a:avLst/>
            <a:gdLst>
              <a:gd name="T0" fmla="*/ 3163 w 21600"/>
              <a:gd name="T1" fmla="*/ 3163 h 21600"/>
              <a:gd name="T2" fmla="*/ 0 w 21600"/>
              <a:gd name="T3" fmla="*/ 10799 h 21600"/>
              <a:gd name="T4" fmla="*/ 10800 w 21600"/>
              <a:gd name="T5" fmla="*/ 21600 h 21600"/>
              <a:gd name="T6" fmla="*/ 18436 w 21600"/>
              <a:gd name="T7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00CC">
              <a:alpha val="0"/>
            </a:srgbClr>
          </a:solidFill>
          <a:ln w="19050">
            <a:solidFill>
              <a:schemeClr val="tx1"/>
            </a:solidFill>
            <a:prstDash val="sysDot"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2cc6c347-1684-4b9b-9cc6-4c9831d2c8f8"/>
  <p:tag name="COMMONDATA" val="eyJoZGlkIjoiNjUxMzdmMzlkNGMxYjRjNTIxYzk5YjJiZDhhYzYyM2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UNIT_TABLE_BEAUTIFY" val="smartTable{c90a1bcc-b3d2-43ef-a901-26401db1454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591.2503937007873,&quot;width&quot;:265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F0"/>
        </a:solidFill>
        <a:ln w="9525">
          <a:noFill/>
        </a:ln>
      </a:spPr>
      <a:bodyPr wrap="none" anchor="ctr"/>
      <a:lstStyle>
        <a:defPPr marL="0" lvl="0" indent="0" eaLnBrk="1" hangingPunct="1">
          <a:spcBef>
            <a:spcPct val="0"/>
          </a:spcBef>
          <a:buNone/>
          <a:defRPr lang="zh-CN" altLang="zh-CN" sz="1800" dirty="0"/>
        </a:defPPr>
      </a:lst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634</Words>
  <Application>Microsoft Office PowerPoint</Application>
  <PresentationFormat>全屏显示(4:3)</PresentationFormat>
  <Paragraphs>158</Paragraphs>
  <Slides>34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9" baseType="lpstr">
      <vt:lpstr>Gill Sans MT</vt:lpstr>
      <vt:lpstr>Rockwell</vt:lpstr>
      <vt:lpstr>黑体</vt:lpstr>
      <vt:lpstr>华文中宋</vt:lpstr>
      <vt:lpstr>楷体</vt:lpstr>
      <vt:lpstr>隶书</vt:lpstr>
      <vt:lpstr>宋体</vt:lpstr>
      <vt:lpstr>Arial</vt:lpstr>
      <vt:lpstr>Bookman Old Style</vt:lpstr>
      <vt:lpstr>Calibri</vt:lpstr>
      <vt:lpstr>Times New Roman</vt:lpstr>
      <vt:lpstr>Verdana</vt:lpstr>
      <vt:lpstr>Wingdings 2</vt:lpstr>
      <vt:lpstr>默认设计模板</vt:lpstr>
      <vt:lpstr>Damask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Sky123.Org</dc:creator>
  <cp:lastModifiedBy>周嘉诚</cp:lastModifiedBy>
  <cp:revision>100</cp:revision>
  <dcterms:created xsi:type="dcterms:W3CDTF">2015-05-08T12:36:00Z</dcterms:created>
  <dcterms:modified xsi:type="dcterms:W3CDTF">2023-06-28T03:19:02Z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3A0012150FB748BA95C797CE3BD71165_12</vt:lpwstr>
  </property>
</Properties>
</file>