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426" r:id="rId2"/>
    <p:sldId id="1437" r:id="rId3"/>
    <p:sldId id="1436" r:id="rId4"/>
    <p:sldId id="1427" r:id="rId5"/>
    <p:sldId id="1428" r:id="rId6"/>
    <p:sldId id="1429" r:id="rId7"/>
    <p:sldId id="1431" r:id="rId8"/>
    <p:sldId id="1432" r:id="rId9"/>
    <p:sldId id="1430" r:id="rId10"/>
    <p:sldId id="1434" r:id="rId11"/>
    <p:sldId id="1433" r:id="rId12"/>
    <p:sldId id="1435" r:id="rId13"/>
    <p:sldId id="1333" r:id="rId14"/>
    <p:sldId id="1397" r:id="rId15"/>
    <p:sldId id="1410" r:id="rId16"/>
    <p:sldId id="1411" r:id="rId17"/>
    <p:sldId id="1326" r:id="rId18"/>
    <p:sldId id="1412" r:id="rId19"/>
    <p:sldId id="1419" r:id="rId20"/>
    <p:sldId id="1413" r:id="rId21"/>
    <p:sldId id="1371" r:id="rId22"/>
    <p:sldId id="1416" r:id="rId23"/>
    <p:sldId id="1381" r:id="rId24"/>
    <p:sldId id="1420" r:id="rId25"/>
    <p:sldId id="1417" r:id="rId26"/>
    <p:sldId id="1104" r:id="rId27"/>
    <p:sldId id="1339" r:id="rId28"/>
    <p:sldId id="1386" r:id="rId29"/>
    <p:sldId id="1344" r:id="rId30"/>
    <p:sldId id="1343" r:id="rId31"/>
    <p:sldId id="1383" r:id="rId32"/>
    <p:sldId id="1341" r:id="rId33"/>
    <p:sldId id="1422" r:id="rId34"/>
    <p:sldId id="1423" r:id="rId35"/>
  </p:sldIdLst>
  <p:sldSz cx="9144000" cy="5143500" type="screen16x9"/>
  <p:notesSz cx="6858000" cy="9144000"/>
  <p:embeddedFontLst>
    <p:embeddedFont>
      <p:font typeface="黑体" pitchFamily="49" charset="-122"/>
      <p:regular r:id="rId38"/>
    </p:embeddedFont>
    <p:embeddedFont>
      <p:font typeface="微软雅黑" pitchFamily="34" charset="-122"/>
      <p:regular r:id="rId39"/>
      <p:bold r:id="rId40"/>
    </p:embeddedFont>
    <p:embeddedFont>
      <p:font typeface="幼圆" pitchFamily="49" charset="-122"/>
      <p:regular r:id="rId41"/>
    </p:embeddedFont>
    <p:embeddedFont>
      <p:font typeface="楷体" pitchFamily="49" charset="-122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FF"/>
    <a:srgbClr val="FF00FF"/>
    <a:srgbClr val="FF0000"/>
    <a:srgbClr val="A38302"/>
    <a:srgbClr val="FEFCDE"/>
    <a:srgbClr val="00B050"/>
    <a:srgbClr val="FFFFFF"/>
    <a:srgbClr val="FF6600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38" autoAdjust="0"/>
    <p:restoredTop sz="94705" autoAdjust="0"/>
  </p:normalViewPr>
  <p:slideViewPr>
    <p:cSldViewPr>
      <p:cViewPr>
        <p:scale>
          <a:sx n="100" d="100"/>
          <a:sy n="100" d="100"/>
        </p:scale>
        <p:origin x="-1194" y="-282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717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7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-30526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305525" y="6757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itchFamily="49" charset="-122"/>
                <a:ea typeface="黑体" pitchFamily="49" charset="-122"/>
              </a:rPr>
              <a:t>习作：心愿</a:t>
            </a:r>
            <a:endParaRPr kumimoji="1" lang="zh-CN" altLang="en-US" sz="1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4437062"/>
            <a:ext cx="91567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明天要考试了，卤蛋又开始许愿了：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第一，老师突然生病请假；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明天要考试了，卤蛋又开始许愿了：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第一，老师突然生病请假；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第二，临时找不到代课老师；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明天要考试了，卤蛋又开始许愿了：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第一，老师突然生病请假；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第二，临时找不到代课老师；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第三，校长也不知道考试卷放在哪里。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56" b="3270"/>
          <a:stretch/>
        </p:blipFill>
        <p:spPr bwMode="auto">
          <a:xfrm>
            <a:off x="3635896" y="-1"/>
            <a:ext cx="5401318" cy="513076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74861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习 作</a:t>
            </a:r>
            <a:endParaRPr lang="zh-CN" altLang="en-US" sz="4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9" name="Picture 5" descr="https://ss3.bdstatic.com/70cFv8Sh_Q1YnxGkpoWK1HF6hhy/it/u=1973431929,2521444474&amp;fm=26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285734"/>
            <a:ext cx="2716634" cy="153237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 flipH="1">
            <a:off x="-36512" y="97790"/>
            <a:ext cx="3312368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313686" y="11068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  <a:endParaRPr kumimoji="1"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042" y="1965216"/>
            <a:ext cx="2502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 愿</a:t>
            </a:r>
            <a:endParaRPr lang="zh-CN" altLang="en-US" sz="7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15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42861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我的心愿是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42876" y="1357304"/>
            <a:ext cx="3214678" cy="1143008"/>
          </a:xfrm>
          <a:prstGeom prst="wedgeRoundRectCallout">
            <a:avLst>
              <a:gd name="adj1" fmla="val 60057"/>
              <a:gd name="adj2" fmla="val 27500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努力学习，长大以后当一名好老师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357818" y="1285866"/>
            <a:ext cx="3143272" cy="1143008"/>
          </a:xfrm>
          <a:prstGeom prst="wedgeRoundRectCallout">
            <a:avLst>
              <a:gd name="adj1" fmla="val -55699"/>
              <a:gd name="adj2" fmla="val 49166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有机会去看高山、草原、大海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我的心愿是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14282" y="2214560"/>
            <a:ext cx="2357422" cy="928694"/>
          </a:xfrm>
          <a:prstGeom prst="wedgeRoundRectCallout">
            <a:avLst>
              <a:gd name="adj1" fmla="val 49069"/>
              <a:gd name="adj2" fmla="val 71602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奶奶的病赶快好起来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928926" y="1214428"/>
            <a:ext cx="2928958" cy="1000132"/>
          </a:xfrm>
          <a:prstGeom prst="wedgeRoundRectCallout">
            <a:avLst>
              <a:gd name="adj1" fmla="val -10245"/>
              <a:gd name="adj2" fmla="val 63333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爸爸妈妈明年工作不要那么辛苦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我的心愿是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42844" y="2714626"/>
            <a:ext cx="2357422" cy="928694"/>
          </a:xfrm>
          <a:prstGeom prst="wedgeRoundRectCallout">
            <a:avLst>
              <a:gd name="adj1" fmla="val 49069"/>
              <a:gd name="adj2" fmla="val 71602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空气和水不再被污染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857356" y="1214428"/>
            <a:ext cx="2571768" cy="1000132"/>
          </a:xfrm>
          <a:prstGeom prst="wedgeRoundRectCallout">
            <a:avLst>
              <a:gd name="adj1" fmla="val -10245"/>
              <a:gd name="adj2" fmla="val 63333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科学家发明新药，治愈癌症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572132" y="1285866"/>
            <a:ext cx="2500330" cy="1000132"/>
          </a:xfrm>
          <a:prstGeom prst="wedgeRoundRectCallout">
            <a:avLst>
              <a:gd name="adj1" fmla="val -46374"/>
              <a:gd name="adj2" fmla="val 7761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残疾人能得到更多的关爱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643670" y="2643188"/>
            <a:ext cx="2500330" cy="1000132"/>
          </a:xfrm>
          <a:prstGeom prst="wedgeRoundRectCallout">
            <a:avLst>
              <a:gd name="adj1" fmla="val -46374"/>
              <a:gd name="adj2" fmla="val 7761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1151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习作内容：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5352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选择你最想和别人交流的心愿写下来。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7694"/>
            <a:ext cx="8981653" cy="233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1547664" y="2499742"/>
            <a:ext cx="5688632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6674" y="2931790"/>
            <a:ext cx="2952328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6082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思路点拨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142990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你想选择哪些材料来表达你的心愿呢？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9832" y="2139702"/>
            <a:ext cx="3286148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a typeface="黑体" pitchFamily="49" charset="-122"/>
              </a:rPr>
              <a:t>产生心愿的原因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9832" y="3139834"/>
            <a:ext cx="3357586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a typeface="黑体" pitchFamily="49" charset="-122"/>
              </a:rPr>
              <a:t>实现心愿的做法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256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00496" y="1714494"/>
            <a:ext cx="4824536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记得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有一次，我放学回到家，一进门，就嗅到了很浓的烟味，又觉得自己进入了仙境，可惜不是，我吸了一口气，一下子觉得坠入了地狱。那烟味呛得我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吭吭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的咳，而爸爸却翘着二郎腿，抽着烟，看着电视哈哈大笑，我忍不住对爸爸大喊：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爸，你觉得这个屋子还像个家吗？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”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8"/>
            <a:ext cx="3619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14282" y="285734"/>
            <a:ext cx="3286148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a typeface="黑体" pitchFamily="49" charset="-122"/>
              </a:rPr>
              <a:t>产生心愿的原因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942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卤蛋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720" y="1500180"/>
            <a:ext cx="6085910" cy="2677656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记得一个星期天，我和爸爸来到王府井书店看书，在查找书的时候，一台台显微镜映入了我的眼帘。有可以把事物放大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400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到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倍的，有可以放大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倍到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1500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倍的，甚至还有现在最先进的光学复合显微镜，可以把物体放大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2500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倍。我看得心里直痒痒，假如我拥有其中一台那该多神气啊！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1442" name="Picture 2" descr="https://timgsa.baidu.com/timg?image&amp;quality=80&amp;size=b9999_10000&amp;sec=1569130327169&amp;di=4bd6cd05087c2756e891283d73a83fb8&amp;imgtype=0&amp;src=http%3A%2F%2Fimg009.hc360.cn%2Fm6%2FM0C%2F77%2FDC%2FwKhQolbiQKaEVCcfAAAAAPvtpIc77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500826" y="1214428"/>
            <a:ext cx="2374035" cy="298225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428596" y="357172"/>
            <a:ext cx="3286148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a typeface="黑体" pitchFamily="49" charset="-122"/>
              </a:rPr>
              <a:t>产生心愿的原因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1357304"/>
            <a:ext cx="5725870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ea typeface="黑体" pitchFamily="49" charset="-122"/>
              </a:rPr>
              <a:t>        我的心愿是做一个电子软件研究方面的专家。为了实现这个愿望，我开始不断地拼搏。学英语，掌握比同龄人更多的本领；</a:t>
            </a:r>
            <a:r>
              <a:rPr lang="zh-CN" altLang="en-US" sz="2400" dirty="0">
                <a:ea typeface="黑体" pitchFamily="49" charset="-122"/>
              </a:rPr>
              <a:t>学奥数，</a:t>
            </a:r>
            <a:r>
              <a:rPr lang="zh-CN" altLang="en-US" sz="2400" dirty="0" smtClean="0">
                <a:ea typeface="黑体" pitchFamily="49" charset="-122"/>
              </a:rPr>
              <a:t>希望能在奥数班里保持优秀的成绩；学电脑，掌握最新的技术</a:t>
            </a:r>
            <a:r>
              <a:rPr lang="en-US" altLang="zh-CN" sz="2400" dirty="0" smtClean="0">
                <a:ea typeface="黑体" pitchFamily="49" charset="-122"/>
              </a:rPr>
              <a:t>……</a:t>
            </a:r>
            <a:r>
              <a:rPr lang="zh-CN" altLang="en-US" sz="2400" dirty="0" smtClean="0">
                <a:ea typeface="黑体" pitchFamily="49" charset="-122"/>
              </a:rPr>
              <a:t>我这样做，是为了能上北京大学念研究生，读博士学位，最后达成我的远大理想。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1986" name="Picture 2" descr="https://timgsa.baidu.com/timg?image&amp;quality=80&amp;size=b9999_10000&amp;sec=1569131142588&amp;di=a87428f512e5f25497d05a8e7dc3ea7f&amp;imgtype=0&amp;src=http%3A%2F%2F5b0988e595225.cdn.sohucs.com%2Fimages%2F20190511%2F876bd3290ae64a9cb5233e96ff913006.jpe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6027660" y="1643056"/>
            <a:ext cx="3116340" cy="197918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4282" y="214296"/>
            <a:ext cx="3357586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a typeface="黑体" pitchFamily="49" charset="-122"/>
              </a:rPr>
              <a:t>实现心愿的做法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377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写法指导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4588" y="116203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那我们该如何完成习作呢？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4654" y="2019286"/>
            <a:ext cx="385765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a typeface="黑体" pitchFamily="49" charset="-122"/>
              </a:rPr>
              <a:t>选择好表达心愿的材料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4654" y="2805104"/>
            <a:ext cx="392909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a typeface="黑体" pitchFamily="49" charset="-122"/>
              </a:rPr>
              <a:t>选择恰合的表达方式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256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3000364" y="1000114"/>
            <a:ext cx="5500726" cy="2579748"/>
          </a:xfrm>
          <a:prstGeom prst="wedgeRectCallout">
            <a:avLst>
              <a:gd name="adj1" fmla="val -55435"/>
              <a:gd name="adj2" fmla="val 25848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200" dirty="0" smtClean="0">
              <a:solidFill>
                <a:schemeClr val="tx1"/>
              </a:solidFill>
              <a:ea typeface="黑体" pitchFamily="49" charset="-122"/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  <a:ea typeface="黑体" pitchFamily="49" charset="-122"/>
              </a:rPr>
              <a:t>        </a:t>
            </a:r>
            <a:r>
              <a:rPr lang="zh-CN" altLang="en-US" sz="3200" dirty="0" smtClean="0">
                <a:solidFill>
                  <a:schemeClr val="tx1"/>
                </a:solidFill>
                <a:ea typeface="黑体" pitchFamily="49" charset="-122"/>
              </a:rPr>
              <a:t>根据表达的需要，选择恰合的表达方式。或</a:t>
            </a:r>
            <a:r>
              <a:rPr lang="zh-CN" altLang="en-US" sz="3200" dirty="0" smtClean="0">
                <a:solidFill>
                  <a:srgbClr val="FF0000"/>
                </a:solidFill>
                <a:ea typeface="黑体" pitchFamily="49" charset="-122"/>
              </a:rPr>
              <a:t>记叙故事、写信，或写日记、创作诗歌</a:t>
            </a:r>
            <a:r>
              <a:rPr lang="en-US" altLang="zh-CN" sz="3200" dirty="0" smtClean="0">
                <a:solidFill>
                  <a:srgbClr val="FF0000"/>
                </a:solidFill>
                <a:ea typeface="黑体" pitchFamily="49" charset="-122"/>
              </a:rPr>
              <a:t>……</a:t>
            </a:r>
            <a:endParaRPr lang="zh-CN" altLang="en-US" sz="3200" dirty="0" smtClean="0">
              <a:solidFill>
                <a:schemeClr val="tx1"/>
              </a:solidFill>
              <a:ea typeface="黑体" pitchFamily="49" charset="-122"/>
            </a:endParaRPr>
          </a:p>
          <a:p>
            <a:endParaRPr lang="zh-CN" altLang="en-US" sz="32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432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55552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我愿是一位作家，</a:t>
            </a: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写出长篇大论。</a:t>
            </a: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让文坛震惊，</a:t>
            </a: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让众人夸赞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18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我愿是一名白衣天使，</a:t>
            </a: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解救更多的患者，</a:t>
            </a: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永远站在危机的最前线，</a:t>
            </a: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让全世界知道我是神圣的医生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18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我愿是一名教师。</a:t>
            </a: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去教育祖国的花朵，</a:t>
            </a: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让他们长大成才，</a:t>
            </a: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成为中国人的骄傲。</a:t>
            </a:r>
            <a:endParaRPr lang="zh-CN" altLang="en-US" sz="1800" b="0" i="0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5286380" y="1000114"/>
            <a:ext cx="2559228" cy="1214446"/>
          </a:xfrm>
          <a:prstGeom prst="wedgeRectCallout">
            <a:avLst>
              <a:gd name="adj1" fmla="val -87117"/>
              <a:gd name="adj2" fmla="val 2284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ea typeface="黑体" pitchFamily="49" charset="-122"/>
              </a:rPr>
              <a:t>      诗歌形式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607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555526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2021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13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日     晴     星期二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我的心愿是让自己的肚子小下去。今天，我早晨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点就起床，下楼，围着小花园和停车厂跑了三圈，跑得浑身湿淋淋的，才上楼洗澡。中午吃饭时，看着那美食嘴直馋，但是不敢多吃。晚饭前还独自在小操场上锻炼，跑跑跳跳，蹦蹦走走，出了一身汗后才肯休息。睡觉前一称瘦了一斤，我要继续努力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3714744" y="3429006"/>
            <a:ext cx="1911253" cy="941804"/>
          </a:xfrm>
          <a:prstGeom prst="wedgeRectCallout">
            <a:avLst>
              <a:gd name="adj1" fmla="val -2259"/>
              <a:gd name="adj2" fmla="val -9143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ea typeface="黑体" pitchFamily="49" charset="-122"/>
              </a:rPr>
              <a:t>日记形式</a:t>
            </a:r>
            <a:endParaRPr lang="zh-CN" altLang="en-US" sz="28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例文欣赏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146" name="Picture 2" descr="https://timgsa.baidu.com/timg?image&amp;quality=80&amp;size=b9999_10000&amp;sec=1568471480633&amp;di=2d1f1da5ade743478f084a7d8f91ba0f&amp;imgtype=0&amp;src=http%3A%2F%2F5b0988e595225.cdn.sohucs.com%2Fimages%2F20171126%2F7659917e1fe84b73a493839d61ec8087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786196"/>
            <a:ext cx="2378426" cy="10782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357304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叙事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心愿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》</a:t>
            </a:r>
          </a:p>
          <a:p>
            <a:endParaRPr lang="en-US" altLang="zh-CN" sz="4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书信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给妈妈的一封信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写好开头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1357304"/>
            <a:ext cx="4143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ea typeface="黑体" pitchFamily="49" charset="-122"/>
              </a:rPr>
              <a:t>        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我有一个心愿，就是到动画片王国里去玩一次。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6084168" y="1635646"/>
            <a:ext cx="2500330" cy="830997"/>
          </a:xfrm>
          <a:prstGeom prst="wedgeRectCallout">
            <a:avLst>
              <a:gd name="adj1" fmla="val 27167"/>
              <a:gd name="adj2" fmla="val 6007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开门见山，直接点明自己的心愿。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9154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2288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1000114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在记忆的银河里，每个人都有那么一些美好的心愿，它们虽然有的遥不可及，但会让我们的生活变得美好，让人生变得充满活力、动力。我的心里就有那么一个小小的愿望。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6643670" y="1071552"/>
            <a:ext cx="2500330" cy="1200329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先点名心愿的意义，再引入对自己心愿的描述。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2240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857238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在世界上，每个人都有属于自己的心愿，我也不例外，我的梦想是做一名厉害的赛车手，在宽广的赛道上，做一只无人能及的极速猎豹，奔驰。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643670" y="928676"/>
            <a:ext cx="2500330" cy="1569660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由一般人的心愿，写到自己的心愿，条理清晰，重点突出。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9283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卤蛋每天吃饭前，都要许下三个愿望：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第一，感谢上帝赐予丰盛的食物；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写好结尾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96" y="1428742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ea typeface="黑体" pitchFamily="49" charset="-122"/>
              </a:rPr>
              <a:t>        我的心愿今天在梦中实现，将来，我会以我的能力制造一个动画片王国，让更多的孩子大饱眼福。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6643670" y="1142990"/>
            <a:ext cx="2500330" cy="1569660"/>
          </a:xfrm>
          <a:prstGeom prst="wedgeRectCallou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对自己心愿的实现，表达了一种必定能够实现的决心。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907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20" y="1071552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愿望是美好的，不过，我也不能把愿望总挂在口头上，还是应该好好的把我刚刚开始的“人生之戏”演好。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6643670" y="785800"/>
            <a:ext cx="2500330" cy="1569660"/>
          </a:xfrm>
          <a:prstGeom prst="wedgeRectCallou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这是一个务实勤奋的孩子，他知道要实现愿望必须从现在做起。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0870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0100" y="121442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这就是我的心愿。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6215074" y="1071552"/>
            <a:ext cx="2500330" cy="830997"/>
          </a:xfrm>
          <a:prstGeom prst="wedgeRectCallou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总结全文，干净利落。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6786610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6893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055" y="426869"/>
            <a:ext cx="2330450" cy="560705"/>
            <a:chOff x="292074" y="533430"/>
            <a:chExt cx="3107265" cy="747607"/>
          </a:xfrm>
        </p:grpSpPr>
        <p:sp>
          <p:nvSpPr>
            <p:cNvPr id="3" name="文本框 14"/>
            <p:cNvSpPr txBox="1"/>
            <p:nvPr/>
          </p:nvSpPr>
          <p:spPr>
            <a:xfrm>
              <a:off x="832247" y="533430"/>
              <a:ext cx="2567092" cy="74760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写作提纲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74" y="533430"/>
              <a:ext cx="540173" cy="67225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000100" y="1428742"/>
            <a:ext cx="689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你有什么心愿呢？不要</a:t>
            </a:r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急于下笔，先好好构思，编写</a:t>
            </a:r>
            <a:r>
              <a:rPr lang="zh-CN" altLang="en-US" sz="3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好写作</a:t>
            </a:r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提纲。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48" y="3357568"/>
            <a:ext cx="1215511" cy="1613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1757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2910" y="357172"/>
            <a:ext cx="3430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习作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提纲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8662" y="1357304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要表达的心愿是什么？</a:t>
            </a: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为什么会有这个心愿？</a:t>
            </a: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怎样实现这个心愿？</a:t>
            </a: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打算拟定什么题目，如何开头结尾？</a:t>
            </a:r>
            <a:endParaRPr lang="en-US" altLang="zh-CN" sz="3200" b="1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想想运用什么表达方式来写？</a:t>
            </a:r>
            <a:endParaRPr lang="zh-CN" altLang="en-US" sz="32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477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卤蛋每天吃饭前，都要许下三个愿望：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第一，感谢上帝赐予丰盛的食物；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第二，希望真的真的是丰盛的食物；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卤蛋每天吃饭前，都要许下三个愿望：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第一，感谢上帝赐予丰盛的食物；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第二，希望真的真的是丰盛的食物；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第三，如果是不好吃的食物，请原谅他全部吐掉。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卤蛋每回睡觉前，都要许下三个愿望：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第一，希望明天上学不会迟到；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卤蛋每回睡觉前，都要许下三个愿望：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第一，希望明天上学不会迟到；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第二，如果迟到，不会被老师罚站在校门口；  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卤蛋每回睡觉前，都要许下三个愿望：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第一，希望明天上学不会迟到；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第二，如果迟到，不会被老师罚站在校门口；  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第三，如果被罚站在校门口，不要被隔壁班的小珍妮看到。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卤蛋的愿望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0048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明天要考试了，卤蛋又开始许愿了：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1318</Words>
  <Application>Microsoft Office PowerPoint</Application>
  <PresentationFormat>全屏显示(16:9)</PresentationFormat>
  <Paragraphs>121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宋体</vt:lpstr>
      <vt:lpstr>黑体</vt:lpstr>
      <vt:lpstr>Times New Roman</vt:lpstr>
      <vt:lpstr>微软雅黑</vt:lpstr>
      <vt:lpstr>幼圆</vt:lpstr>
      <vt:lpstr>楷体</vt:lpstr>
      <vt:lpstr>Calibri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120</cp:revision>
  <dcterms:created xsi:type="dcterms:W3CDTF">2017-03-17T02:28:00Z</dcterms:created>
  <dcterms:modified xsi:type="dcterms:W3CDTF">2021-04-13T08:35:24Z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