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4" r:id="rId3"/>
    <p:sldId id="265" r:id="rId4"/>
    <p:sldId id="284" r:id="rId5"/>
    <p:sldId id="285" r:id="rId6"/>
    <p:sldId id="323" r:id="rId7"/>
    <p:sldId id="266" r:id="rId8"/>
    <p:sldId id="267" r:id="rId9"/>
    <p:sldId id="268" r:id="rId10"/>
    <p:sldId id="281" r:id="rId11"/>
    <p:sldId id="282" r:id="rId12"/>
    <p:sldId id="270" r:id="rId13"/>
    <p:sldId id="300" r:id="rId14"/>
    <p:sldId id="271" r:id="rId15"/>
    <p:sldId id="272" r:id="rId16"/>
    <p:sldId id="301" r:id="rId17"/>
    <p:sldId id="302" r:id="rId18"/>
    <p:sldId id="303" r:id="rId19"/>
    <p:sldId id="304" r:id="rId20"/>
    <p:sldId id="273" r:id="rId21"/>
    <p:sldId id="298" r:id="rId22"/>
    <p:sldId id="305" r:id="rId23"/>
    <p:sldId id="28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33CC"/>
    <a:srgbClr val="D1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56" autoAdjust="0"/>
  </p:normalViewPr>
  <p:slideViewPr>
    <p:cSldViewPr>
      <p:cViewPr varScale="1">
        <p:scale>
          <a:sx n="63" d="100"/>
          <a:sy n="63" d="100"/>
        </p:scale>
        <p:origin x="-1356" y="-64"/>
      </p:cViewPr>
      <p:guideLst>
        <p:guide orient="horz" pos="2160"/>
        <p:guide pos="2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6602-7ABE-47F7-98AC-2EB698A973D9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E707-4C7B-4BEE-A578-B5959CD2E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__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94867899287&amp;di=bc2e54876b836d668c957c41f35c951b&amp;imgtype=0&amp;src=http%3A%2F%2Fwww.hengshanroad.sh.cn%2FAdminEnglish%2Fkindeditor%2Fattached%2Fimage%2F20160808%2F20160808164296389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3789041"/>
            <a:ext cx="9206876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627913" y="1924849"/>
            <a:ext cx="38884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+mj-ea"/>
                <a:ea typeface="+mj-ea"/>
              </a:rPr>
              <a:t>①</a:t>
            </a:r>
            <a:r>
              <a:rPr lang="zh-CN" altLang="en-US" sz="6600" b="1" dirty="0" smtClean="0">
                <a:solidFill>
                  <a:srgbClr val="0033CC"/>
                </a:solidFill>
                <a:latin typeface="+mj-ea"/>
                <a:ea typeface="+mj-ea"/>
              </a:rPr>
              <a:t> 观 潮</a:t>
            </a:r>
            <a:endParaRPr lang="zh-CN" altLang="en-US" sz="6600" b="1" dirty="0">
              <a:solidFill>
                <a:srgbClr val="0033CC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905" y="721995"/>
            <a:ext cx="856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让我们一起来到浙江省海宁市的盐官镇，欣赏天下奇观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钱塘江大潮。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94867899287&amp;di=bc2e54876b836d668c957c41f35c951b&amp;imgtype=0&amp;src=http%3A%2F%2Fwww.hengshanroad.sh.cn%2FAdminEnglish%2Fkindeditor%2Fattached%2Fimage%2F20160808%2F20160808164296389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3789041"/>
            <a:ext cx="9206876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483768" y="764704"/>
            <a:ext cx="38884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+mj-ea"/>
                <a:ea typeface="+mj-ea"/>
              </a:rPr>
              <a:t>①</a:t>
            </a:r>
            <a:r>
              <a:rPr lang="zh-CN" altLang="en-US" sz="6600" b="1" dirty="0" smtClean="0">
                <a:solidFill>
                  <a:srgbClr val="0033CC"/>
                </a:solidFill>
                <a:latin typeface="+mj-ea"/>
                <a:ea typeface="+mj-ea"/>
              </a:rPr>
              <a:t> 观 潮</a:t>
            </a:r>
            <a:endParaRPr lang="zh-CN" altLang="en-US" sz="6600" b="1" dirty="0">
              <a:solidFill>
                <a:srgbClr val="0033CC"/>
              </a:solidFill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2204864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第二课时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复习巩固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30"/>
          <p:cNvSpPr/>
          <p:nvPr/>
        </p:nvSpPr>
        <p:spPr>
          <a:xfrm>
            <a:off x="488189" y="666752"/>
            <a:ext cx="772519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自读课文，把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钱塘江大潮的景观填入下面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表格。</a:t>
            </a:r>
          </a:p>
        </p:txBody>
      </p:sp>
      <p:sp>
        <p:nvSpPr>
          <p:cNvPr id="5" name="右箭头 4"/>
          <p:cNvSpPr/>
          <p:nvPr/>
        </p:nvSpPr>
        <p:spPr>
          <a:xfrm>
            <a:off x="2631312" y="3285252"/>
            <a:ext cx="500527" cy="38523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sp>
        <p:nvSpPr>
          <p:cNvPr id="12" name="右箭头 11"/>
          <p:cNvSpPr/>
          <p:nvPr/>
        </p:nvSpPr>
        <p:spPr>
          <a:xfrm>
            <a:off x="5321085" y="3275000"/>
            <a:ext cx="500527" cy="38523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sp>
        <p:nvSpPr>
          <p:cNvPr id="13" name="圆角矩形 12"/>
          <p:cNvSpPr/>
          <p:nvPr/>
        </p:nvSpPr>
        <p:spPr>
          <a:xfrm>
            <a:off x="683568" y="3027319"/>
            <a:ext cx="1707547" cy="7701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观潮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187258" y="1982653"/>
            <a:ext cx="1707547" cy="7701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潮来前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188880" y="3121141"/>
            <a:ext cx="1707547" cy="7701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潮来时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188880" y="4246351"/>
            <a:ext cx="1707547" cy="7701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潮去后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084168" y="1982652"/>
            <a:ext cx="1945644" cy="7701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江面平静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084168" y="3092785"/>
            <a:ext cx="1913190" cy="7701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山崩地裂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084168" y="4246350"/>
            <a:ext cx="1945644" cy="7701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风号浪吼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0321" y="332656"/>
            <a:ext cx="7704857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学习任务：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自然段，思考：作者按照什么顺序描写潮来时的景象？从哪里看出来的？</a:t>
            </a:r>
            <a:endParaRPr lang="zh-CN" altLang="en-US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402" y="3068960"/>
            <a:ext cx="8234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“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八月十八潮，壮观天下无。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”这是北宋文学家苏轼咏赞钱塘秋潮的千古名句。千百年来，钱塘江以其奇特卓绝的江潮倾倒了无数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游客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作者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怎么写出钱塘江大潮的“壮观”？在最能体现壮观的地方作出记号，好好读一读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30"/>
          <p:cNvSpPr/>
          <p:nvPr/>
        </p:nvSpPr>
        <p:spPr>
          <a:xfrm>
            <a:off x="827583" y="1556792"/>
            <a:ext cx="7366119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anchor="t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从远处传来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——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移来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——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再近些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——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越来越近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矩形 30"/>
          <p:cNvSpPr/>
          <p:nvPr/>
        </p:nvSpPr>
        <p:spPr>
          <a:xfrm>
            <a:off x="3198980" y="2204864"/>
            <a:ext cx="2236510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远</a:t>
            </a:r>
            <a:r>
              <a:rPr lang="en-US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——</a:t>
            </a:r>
            <a:r>
              <a:rPr lang="zh-CN" altLang="en-US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近</a:t>
            </a:r>
            <a:endParaRPr lang="zh-CN" altLang="en-US" sz="4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s0.bdstatic.com/70cFvHSh_Q1YnxGkpoWK1HF6hhy/it/u=1728046596,3621363676&amp;fm=26&amp;gp=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5685" r="2408" b="5948"/>
          <a:stretch>
            <a:fillRect/>
          </a:stretch>
        </p:blipFill>
        <p:spPr bwMode="auto">
          <a:xfrm>
            <a:off x="179512" y="2048475"/>
            <a:ext cx="4522305" cy="28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timgsa.baidu.com/timg?image&amp;quality=80&amp;size=b9999_10000&amp;sec=1594972504841&amp;di=1ace23cf213c98e95a7642e52b8f5b9c&amp;imgtype=0&amp;src=http%3A%2F%2Fpic.baike.soso.com%2Fp%2F20120516%2F20120516221946-1325482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137023" cy="28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9066" y="5549110"/>
            <a:ext cx="9168636" cy="1308890"/>
            <a:chOff x="19066" y="5549110"/>
            <a:chExt cx="9168636" cy="1308890"/>
          </a:xfrm>
        </p:grpSpPr>
        <p:pic>
          <p:nvPicPr>
            <p:cNvPr id="20486" name="Picture 6" descr="https://timgsa.baidu.com/timg?image&amp;quality=80&amp;size=b9999_10000&amp;sec=1594972701288&amp;di=0de0c301593f1cf5fa272eff2bb8b4e5&amp;imgtype=0&amp;src=http%3A%2F%2Fimg1.qunarzz.com%2Ftravel%2Fd9%2F1712%2Fe2%2F909b813533c755b5.jpg_r_720x480x95_c7f8411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14"/>
            <a:stretch>
              <a:fillRect/>
            </a:stretch>
          </p:blipFill>
          <p:spPr bwMode="auto">
            <a:xfrm>
              <a:off x="19066" y="5572032"/>
              <a:ext cx="5129000" cy="1285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s://timgsa.baidu.com/timg?image&amp;quality=80&amp;size=b9999_10000&amp;sec=1594972701288&amp;di=0de0c301593f1cf5fa272eff2bb8b4e5&amp;imgtype=0&amp;src=http%3A%2F%2Fimg1.qunarzz.com%2Ftravel%2Fd9%2F1712%2Fe2%2F909b813533c755b5.jpg_r_720x480x95_c7f8411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14"/>
            <a:stretch>
              <a:fillRect/>
            </a:stretch>
          </p:blipFill>
          <p:spPr bwMode="auto">
            <a:xfrm>
              <a:off x="5076056" y="5549110"/>
              <a:ext cx="4111646" cy="1308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矩形 30"/>
          <p:cNvSpPr/>
          <p:nvPr/>
        </p:nvSpPr>
        <p:spPr>
          <a:xfrm>
            <a:off x="3427154" y="476672"/>
            <a:ext cx="1936934" cy="7078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潮来时</a:t>
            </a:r>
            <a:endParaRPr lang="zh-CN" altLang="en-US" sz="4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4461" y="613377"/>
            <a:ext cx="4572000" cy="440120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午后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一点左右，从远处传来隆隆的响声，好像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闷雷滚动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。顿时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人声鼎沸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，有人告诉我们，潮来了！我们踮着脚往东望去，江面还是风平浪静，看不出有什么变化。过了一会儿，响声越来越大，只见东边水天相接的地方出现了一条白线，人群又沸腾起来。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潮来时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624938" y="292798"/>
            <a:ext cx="3051518" cy="1480018"/>
          </a:xfrm>
          <a:prstGeom prst="wedgeRoundRectCallout">
            <a:avLst>
              <a:gd name="adj1" fmla="val -72183"/>
              <a:gd name="adj2" fmla="val 24790"/>
              <a:gd name="adj3" fmla="val 16667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不见其形，先闻其声。闷雷，低沉，轰响。</a:t>
            </a:r>
            <a:endParaRPr lang="zh-CN" altLang="en-US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508104" y="1805675"/>
            <a:ext cx="3168352" cy="1286611"/>
          </a:xfrm>
          <a:prstGeom prst="wedgeRoundRectCallout">
            <a:avLst>
              <a:gd name="adj1" fmla="val -67297"/>
              <a:gd name="adj2" fmla="val -2851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人们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说话的声音好像开了锅的水一样。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9483" y="3280116"/>
            <a:ext cx="354624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还有一处写到了人群。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4461" y="620688"/>
            <a:ext cx="4572000" cy="440120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午后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一点左右，从远处传来隆隆的响声，好像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闷雷滚动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。顿时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人声鼎沸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，有人告诉我们，潮来了！我们踮着脚往东望去，江面还是风平浪静，看不出有什么变化。过了一会儿，响声越来越大，只见东边水天相接的地方出现了一条白线，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人群又沸腾起来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187017" y="5021893"/>
            <a:ext cx="6329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用人群的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沸腾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、踮着脚写出观潮人惊喜之情，衬托出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大潮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的与众不同，盛世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壮大。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24462" y="4149080"/>
            <a:ext cx="2236511" cy="7078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zh-CN" sz="4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侧面描写</a:t>
            </a:r>
            <a:endParaRPr lang="zh-CN" altLang="en-US" sz="4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6" descr="https://timgsa.baidu.com/timg?image&amp;quality=80&amp;size=b9999_10000&amp;sec=1594972701288&amp;di=0de0c301593f1cf5fa272eff2bb8b4e5&amp;imgtype=0&amp;src=http%3A%2F%2Fimg1.qunarzz.com%2Ftravel%2Fd9%2F1712%2Fe2%2F909b813533c755b5.jpg_r_720x480x95_c7f841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4"/>
          <a:stretch>
            <a:fillRect/>
          </a:stretch>
        </p:blipFill>
        <p:spPr bwMode="auto">
          <a:xfrm>
            <a:off x="6861458" y="6136935"/>
            <a:ext cx="2265099" cy="7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195" y="1268760"/>
            <a:ext cx="4572000" cy="397031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那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条白线很快地向我们移来，逐渐拉长，变粗，横贯江面。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再近些，只见白浪翻滚，形成一堵两丈多高的水墙。浪潮越来越近，犹如千万匹白色战马齐头并进，浩浩荡荡地飞奔而来；那声音如同山崩地裂，好像大地都被震得颤动起来。</a:t>
            </a:r>
          </a:p>
        </p:txBody>
      </p:sp>
      <p:sp>
        <p:nvSpPr>
          <p:cNvPr id="3" name="矩形 2"/>
          <p:cNvSpPr/>
          <p:nvPr/>
        </p:nvSpPr>
        <p:spPr>
          <a:xfrm>
            <a:off x="5357288" y="3216597"/>
            <a:ext cx="2887120" cy="163121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范仲淹诗句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海面雷霆聚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36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江心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瀑布横。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潮来时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24939" y="158619"/>
            <a:ext cx="2236511" cy="7078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</a:t>
            </a:r>
            <a:r>
              <a:rPr lang="zh-CN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  <a:r>
              <a:rPr lang="zh-CN" altLang="zh-CN" sz="4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描写</a:t>
            </a:r>
            <a:endParaRPr lang="zh-CN" altLang="en-US" sz="4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624938" y="1268760"/>
            <a:ext cx="2619470" cy="595994"/>
          </a:xfrm>
          <a:prstGeom prst="wedgeRoundRectCallout">
            <a:avLst>
              <a:gd name="adj1" fmla="val -72183"/>
              <a:gd name="adj2" fmla="val 24790"/>
              <a:gd name="adj3" fmla="val 16667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读出壮观之感</a:t>
            </a:r>
            <a:endParaRPr lang="zh-CN" altLang="en-US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508104" y="2170181"/>
            <a:ext cx="2007910" cy="576064"/>
          </a:xfrm>
          <a:prstGeom prst="wedgeRoundRectCallout">
            <a:avLst>
              <a:gd name="adj1" fmla="val -76638"/>
              <a:gd name="adj2" fmla="val 28241"/>
              <a:gd name="adj3" fmla="val 16667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想象情形</a:t>
            </a:r>
            <a:endParaRPr lang="zh-CN" altLang="en-US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1194" y="1268760"/>
            <a:ext cx="4572000" cy="397031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那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条白线很快地向我们移来，逐渐拉长，变粗，横贯江面。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再近些，只见白浪翻滚，形成一堵两丈多高的水墙。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浪潮越来越近，犹如千万匹白色战马齐头并进，浩浩荡荡地飞奔而来；那声音如同山崩地裂，好像大地都被震得颤动起来。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54759" y="1268760"/>
            <a:ext cx="4572000" cy="397031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那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条白线很快地向我们移来，逐渐拉长，变粗，横贯江面。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再近些，只见白浪翻滚，形成一堵两丈多高的水墙。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浪潮越来越近，犹如千万匹白色战马齐头并进，浩浩荡荡地飞奔而来；那声音如同山崩地裂，好像大地都被震得颤动起来。</a:t>
            </a:r>
          </a:p>
        </p:txBody>
      </p:sp>
      <p:pic>
        <p:nvPicPr>
          <p:cNvPr id="22530" name="Picture 2" descr="https://timgsa.baidu.com/timg?image&amp;quality=80&amp;size=b9999_10000&amp;sec=1594975233342&amp;di=2b9d137322724f38fc81058299f16177&amp;imgtype=0&amp;src=http%3A%2F%2Fpic.90sjimg.com%2Fdesign%2F01%2F38%2F09%2F44%2F594cd4b00ff8d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8" b="21988"/>
          <a:stretch>
            <a:fillRect/>
          </a:stretch>
        </p:blipFill>
        <p:spPr bwMode="auto">
          <a:xfrm>
            <a:off x="0" y="5437517"/>
            <a:ext cx="4932040" cy="14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imgsa.baidu.com/timg?image&amp;quality=80&amp;size=b9999_10000&amp;sec=1594975233342&amp;di=2b9d137322724f38fc81058299f16177&amp;imgtype=0&amp;src=http%3A%2F%2Fpic.90sjimg.com%2Fdesign%2F01%2F38%2F09%2F44%2F594cd4b00ff8d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8" b="21988"/>
          <a:stretch>
            <a:fillRect/>
          </a:stretch>
        </p:blipFill>
        <p:spPr bwMode="auto">
          <a:xfrm>
            <a:off x="4743194" y="5402425"/>
            <a:ext cx="4250152" cy="14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1877" y="404664"/>
            <a:ext cx="36940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浪潮越来越近，犹如千万匹白色战马齐头并进，浩浩荡荡地飞奔而来；</a:t>
            </a:r>
            <a:r>
              <a:rPr lang="en-US" altLang="zh-CN" sz="32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en-US" altLang="zh-CN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那声音</a:t>
            </a:r>
            <a:r>
              <a:rPr lang="zh-CN" altLang="en-US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如同山崩地裂，好像大地都被震得颤动起来</a:t>
            </a:r>
            <a:r>
              <a:rPr lang="zh-CN" altLang="en-US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32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4355976" y="188640"/>
            <a:ext cx="4553340" cy="1985739"/>
          </a:xfrm>
          <a:prstGeom prst="wedgeRoundRectCallout">
            <a:avLst>
              <a:gd name="adj1" fmla="val -62835"/>
              <a:gd name="adj2" fmla="val 13503"/>
              <a:gd name="adj3" fmla="val 16667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用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比喻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的手法把浪潮比作齐头并进的千万匹白色战马，写出了钱塘江大潮到来时奔腾的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形态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特点。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4352730" y="2315614"/>
            <a:ext cx="4556586" cy="2049490"/>
          </a:xfrm>
          <a:prstGeom prst="wedgeRoundRectCallout">
            <a:avLst>
              <a:gd name="adj1" fmla="val -60436"/>
              <a:gd name="adj2" fmla="val 1786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用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夸张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的手法把潮来时的声响说成“山崩地裂”，形象地写出大潮到来时的巨大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声音。</a:t>
            </a:r>
            <a:endParaRPr lang="zh-CN" altLang="en-US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9" y="4509120"/>
            <a:ext cx="7200800" cy="95410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这样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有声有色的描绘，使人如身临其境，让人无不惊叹钱塘江大潮非凡的气势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06" name="Picture 2" descr="https://timgsa.baidu.com/timg?image&amp;quality=80&amp;size=b9999_10000&amp;sec=1594975365609&amp;di=778d026ad9ac4546c5e354235ced8798&amp;imgtype=0&amp;src=http%3A%2F%2Fimg3.imgtn.bdimg.com%2Fit%2Fu%3D3043761423%2C3780256510%26fm%3D214%26gp%3D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27539" r="8767"/>
          <a:stretch>
            <a:fillRect/>
          </a:stretch>
        </p:blipFill>
        <p:spPr bwMode="auto">
          <a:xfrm>
            <a:off x="13844" y="5661248"/>
            <a:ext cx="441414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imgsa.baidu.com/timg?image&amp;quality=80&amp;size=b9999_10000&amp;sec=1594975365609&amp;di=778d026ad9ac4546c5e354235ced8798&amp;imgtype=0&amp;src=http%3A%2F%2Fimg3.imgtn.bdimg.com%2Fit%2Fu%3D3043761423%2C3780256510%26fm%3D214%26gp%3D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27539" r="8767"/>
          <a:stretch>
            <a:fillRect/>
          </a:stretch>
        </p:blipFill>
        <p:spPr bwMode="auto">
          <a:xfrm>
            <a:off x="4355976" y="5631178"/>
            <a:ext cx="4788024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s://timgsa.baidu.com/timg?image&amp;quality=80&amp;size=b9999_10000&amp;sec=1594979655006&amp;di=2935d796443c5d42ec5c267018468db9&amp;imgtype=0&amp;src=http%3A%2F%2F5b0988e595225.cdn.sohucs.com%2Fimages%2F20170915%2Fd2b9a9fe9ae54d178719e2443f748cc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5425"/>
            <a:ext cx="2555776" cy="17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ss2.bdstatic.com/70cFvnSh_Q1YnxGkpoWK1HF6hhy/it/u=314895796,2973240796&amp;fm=26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1" t="6067" r="15365" b="16086"/>
          <a:stretch>
            <a:fillRect/>
          </a:stretch>
        </p:blipFill>
        <p:spPr bwMode="auto">
          <a:xfrm>
            <a:off x="5524918" y="5114161"/>
            <a:ext cx="3559146" cy="17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timgsa.baidu.com/timg?image&amp;quality=80&amp;size=b9999_10000&amp;sec=1594979528415&amp;di=5841f4c84894789ebb12de6dc89a7ede&amp;imgtype=0&amp;src=http%3A%2F%2Fclub.bandao.cn%2Fdata%2Fattachment%2Fforum%2F201209%2F21%2F141605dfmz9zff36bwwho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b="24034"/>
          <a:stretch>
            <a:fillRect/>
          </a:stretch>
        </p:blipFill>
        <p:spPr bwMode="auto">
          <a:xfrm>
            <a:off x="2606363" y="5094893"/>
            <a:ext cx="2860949" cy="17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59024" y="391885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明朝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的张岱这样写钱塘江大潮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3200" u="sng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渐</a:t>
            </a:r>
            <a:r>
              <a:rPr lang="zh-CN" altLang="zh-CN" sz="3200" u="sng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近，喷沫溅花，蹴起如百万雪狮，蔽江而下，怒雷鞭之</a:t>
            </a:r>
            <a:r>
              <a:rPr lang="zh-CN" altLang="zh-CN" sz="3200" u="sng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3200" u="sng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你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能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说说句子的意思吗？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7016" y="2330877"/>
            <a:ext cx="8208912" cy="138499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潮水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越来越近，喷出的泡沫溅起的水花，就像百万雪白的雄狮一样，遮蔽了大江奔流而下，像用怒雷鞭打它们一样……</a:t>
            </a:r>
          </a:p>
        </p:txBody>
      </p:sp>
      <p:sp>
        <p:nvSpPr>
          <p:cNvPr id="4" name="矩形 3"/>
          <p:cNvSpPr/>
          <p:nvPr/>
        </p:nvSpPr>
        <p:spPr>
          <a:xfrm>
            <a:off x="920281" y="3887470"/>
            <a:ext cx="7007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你喜欢哪种描写潮水声音的句子？为什么？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7280" y="4581128"/>
            <a:ext cx="8208912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作者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用“</a:t>
            </a:r>
            <a:r>
              <a:rPr lang="zh-CN" altLang="zh-CN" sz="2800" u="sng" dirty="0">
                <a:latin typeface="黑体" panose="02010609060101010101" pitchFamily="49" charset="-122"/>
                <a:ea typeface="黑体" panose="02010609060101010101" pitchFamily="49" charset="-122"/>
              </a:rPr>
              <a:t>山崩地裂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”，张岱用“</a:t>
            </a:r>
            <a:r>
              <a:rPr lang="zh-CN" altLang="zh-CN" sz="2800" u="sng" dirty="0">
                <a:latin typeface="黑体" panose="02010609060101010101" pitchFamily="49" charset="-122"/>
                <a:ea typeface="黑体" panose="02010609060101010101" pitchFamily="49" charset="-122"/>
              </a:rPr>
              <a:t>怒雷鞭之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”，各有妙处，都是从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声音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角度写出潮水壮观。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对比阅读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AutoShape 2" descr="https://p0.ssl.qhimgs1.com/sdr/400__/t01997ebc7fa40a00c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34076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闷雷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滚动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人声鼎沸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风平浪静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白线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沸腾</a:t>
            </a:r>
            <a:endParaRPr lang="en-US" altLang="zh-CN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横贯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水墙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浩浩荡荡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山崩地裂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43107" y="418104"/>
            <a:ext cx="3416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根据关键词背诵课文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朗读背诵</a:t>
            </a:r>
          </a:p>
        </p:txBody>
      </p:sp>
      <p:pic>
        <p:nvPicPr>
          <p:cNvPr id="26626" name="Picture 2" descr="https://timgsa.baidu.com/timg?image&amp;quality=80&amp;size=b9999_10000&amp;sec=1594979898908&amp;di=a9a000c2ff69d7afc2f7faae24a38019&amp;imgtype=0&amp;src=http%3A%2F%2Fstc-new.8531.cn%2Fassets%2F20190107%2F1546861427427_5c333b73159bb82a0fcb12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6624736" cy="372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s://timgsa.baidu.com/timg?image&amp;quality=80&amp;size=b9999_10000&amp;sec=1594977410641&amp;di=f3f759f4248acba3b8f8e2584234f49c&amp;imgtype=0&amp;src=http%3A%2F%2Fphotocdn.sohu.com%2F20080512%2FImg256806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" y="1099333"/>
            <a:ext cx="4041170" cy="57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30"/>
          <p:cNvSpPr/>
          <p:nvPr/>
        </p:nvSpPr>
        <p:spPr>
          <a:xfrm>
            <a:off x="3427154" y="476672"/>
            <a:ext cx="1936934" cy="7078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潮去后</a:t>
            </a:r>
            <a:endParaRPr lang="zh-CN" altLang="en-US" sz="4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4578" name="Picture 2" descr="https://ss2.bdstatic.com/70cFvnSh_Q1YnxGkpoWK1HF6hhy/it/u=2826762599,1011207255&amp;fm=26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302031" cy="28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timgsa.baidu.com/timg?image&amp;quality=80&amp;size=b9999_10000&amp;sec=1594977284873&amp;di=c8dec0d7d121e66f029635a1946cb1d1&amp;imgtype=0&amp;src=http%3A%2F%2Fphoto.tuchong.com%2F3625152%2Ff%2F477037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50" y="2060848"/>
            <a:ext cx="4417046" cy="28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4541" y="764704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</a:t>
            </a:r>
            <a:r>
              <a:rPr lang="zh-CN" altLang="en-US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</a:t>
            </a:r>
            <a:r>
              <a:rPr lang="zh-CN" altLang="zh-CN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  <a:r>
              <a:rPr lang="zh-CN" altLang="en-US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习，</a:t>
            </a:r>
            <a:r>
              <a:rPr lang="zh-CN" altLang="zh-CN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要求</a:t>
            </a:r>
            <a:r>
              <a:rPr lang="zh-CN" altLang="zh-CN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1.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朗读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课文，自主学习生字新词，联系上下文理解词语。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默读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课文，思考：课文围绕哪句话写的，课文是按照什么顺序描写钱塘潮的？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 descr="https://timgsa.baidu.com/timg?image&amp;quality=80&amp;size=b9999_10000&amp;sec=1594868436593&amp;di=bd8b2431a84629a52f3159f7ff436e0d&amp;imgtype=0&amp;src=http%3A%2F%2Fspider.nosdn.127.net%2F86c0ddb6e6660115ac38a713085eecb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204"/>
            <a:ext cx="9144000" cy="19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337521"/>
            <a:ext cx="3960440" cy="310854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霎时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，潮头奔腾西去，可是余波还在漫天卷地般涌来，江面上依旧风号浪吼。过了好久，钱塘江才恢复了平静。看看堤下，江水已经涨了两丈来高了。</a:t>
            </a:r>
          </a:p>
        </p:txBody>
      </p:sp>
      <p:sp>
        <p:nvSpPr>
          <p:cNvPr id="3" name="矩形 2"/>
          <p:cNvSpPr/>
          <p:nvPr/>
        </p:nvSpPr>
        <p:spPr>
          <a:xfrm>
            <a:off x="2051720" y="296652"/>
            <a:ext cx="5570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找找看，哪些词写“余波未息”？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潮去后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004048" y="1268760"/>
            <a:ext cx="3816424" cy="3024336"/>
          </a:xfrm>
          <a:prstGeom prst="wedgeRoundRectCallout">
            <a:avLst>
              <a:gd name="adj1" fmla="val -72183"/>
              <a:gd name="adj2" fmla="val 24790"/>
              <a:gd name="adj3" fmla="val 16667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这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句话写潮头过后的余波。从余波“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漫天卷地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”和“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风号浪吼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”可以想象出潮头到来时大潮的气势是何等的巨大。</a:t>
            </a:r>
          </a:p>
        </p:txBody>
      </p:sp>
      <p:pic>
        <p:nvPicPr>
          <p:cNvPr id="27650" name="Picture 2" descr="https://timgsa.baidu.com/timg?image&amp;quality=80&amp;size=b9999_10000&amp;sec=1594980858677&amp;di=bbc1c74569e1ec0f6a1667e824a8724a&amp;imgtype=0&amp;src=http%3A%2F%2Fa3.att.hudong.com%2F78%2F78%2F19300534011634134698780990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10753"/>
            <a:ext cx="5760640" cy="2340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9572" y="289994"/>
            <a:ext cx="7704856" cy="559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课后刘禹锡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《浪淘沙》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从文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中找出与诗的内容相关的句子。</a:t>
            </a:r>
          </a:p>
          <a:p>
            <a:endPara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浪淘沙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其七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唐</a:t>
            </a:r>
            <a:r>
              <a:rPr lang="en-US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刘禹锡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八月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涛声吼地来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头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高数丈触山回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须臾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却入海门去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卷起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沙堆似雪堆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zh-CN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观潮名句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436" name="Picture 4" descr="https://timgsa.baidu.com/timg?image&amp;quality=80&amp;size=b9999_10000&amp;sec=1594998117146&amp;di=a704075cc041d80869bd7ae103aa6f37&amp;imgtype=0&amp;src=http%3A%2F%2Fwww.chinesestamp.cn%2Fwp-content%2Fuploads%2F2016%2F01%2F2015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8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1621" y="692696"/>
            <a:ext cx="35283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浪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淘沙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其七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唐</a:t>
            </a:r>
            <a:r>
              <a:rPr lang="en-US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刘禹锡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八月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涛声吼地来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头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高数丈触山回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须臾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却入海门去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卷起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沙堆似雪堆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观潮名句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11960" y="692696"/>
            <a:ext cx="42311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农历八月的钱塘江潮水涌来，发出震耳欲聋的巨响，数丈高的浪头拍向岸边的山石，又反弹回来。片刻之间，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潮水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便向大海退去，但它所卷起的座座沙堆却留了下来，就像雪堆一样洁白无瑕。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74" name="Picture 2" descr="https://ss0.bdstatic.com/70cFvHSh_Q1YnxGkpoWK1HF6hhy/it/u=878904618,448152774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78290"/>
            <a:ext cx="3892440" cy="2391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timgsa.baidu.com/timg?image&amp;quality=80&amp;size=b9999_10000&amp;sec=1594981746254&amp;di=ebd59941e9d377287ae80bad28e7c258&amp;imgtype=0&amp;src=http%3A%2F%2Fspider.ws.126.net%2F66be42ffc7aa8ee06eef3a753ecc268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8290"/>
            <a:ext cx="4680520" cy="2435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904" y="1412776"/>
            <a:ext cx="6016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潮来前：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风平浪静  人山人海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956376" y="2300585"/>
            <a:ext cx="54534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奇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</a:p>
        </p:txBody>
      </p:sp>
      <p:sp>
        <p:nvSpPr>
          <p:cNvPr id="9" name="左大括号 8"/>
          <p:cNvSpPr/>
          <p:nvPr/>
        </p:nvSpPr>
        <p:spPr>
          <a:xfrm rot="10800000">
            <a:off x="7644018" y="1591592"/>
            <a:ext cx="189568" cy="3655457"/>
          </a:xfrm>
          <a:prstGeom prst="leftBrace">
            <a:avLst>
              <a:gd name="adj1" fmla="val 8333"/>
              <a:gd name="adj2" fmla="val 49346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52904" y="4773747"/>
            <a:ext cx="6647974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潮来后：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漫天卷地  风号浪吼  恢复平静</a:t>
            </a:r>
          </a:p>
        </p:txBody>
      </p:sp>
      <p:grpSp>
        <p:nvGrpSpPr>
          <p:cNvPr id="6" name="组合 24"/>
          <p:cNvGrpSpPr/>
          <p:nvPr/>
        </p:nvGrpSpPr>
        <p:grpSpPr bwMode="auto">
          <a:xfrm>
            <a:off x="266263" y="2362141"/>
            <a:ext cx="7457219" cy="1778000"/>
            <a:chOff x="1464457" y="2139608"/>
            <a:chExt cx="7457196" cy="1333743"/>
          </a:xfrm>
        </p:grpSpPr>
        <p:sp>
          <p:nvSpPr>
            <p:cNvPr id="38925" name="矩形 10"/>
            <p:cNvSpPr>
              <a:spLocks noChangeArrowheads="1"/>
            </p:cNvSpPr>
            <p:nvPr/>
          </p:nvSpPr>
          <p:spPr bwMode="auto">
            <a:xfrm>
              <a:off x="2889251" y="2139608"/>
              <a:ext cx="6032402" cy="131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顺序：远</a:t>
              </a:r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—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近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声音：闷雷滚动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——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越来越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大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——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山崩地裂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形状：一条白线</a:t>
              </a:r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——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白色城墙</a:t>
              </a:r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——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白色战马</a:t>
              </a:r>
            </a:p>
          </p:txBody>
        </p:sp>
        <p:sp>
          <p:nvSpPr>
            <p:cNvPr id="38926" name="矩形 20"/>
            <p:cNvSpPr>
              <a:spLocks noChangeArrowheads="1"/>
            </p:cNvSpPr>
            <p:nvPr/>
          </p:nvSpPr>
          <p:spPr bwMode="auto">
            <a:xfrm>
              <a:off x="1464457" y="2567712"/>
              <a:ext cx="1405896" cy="55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潮来时</a:t>
              </a:r>
              <a:endParaRPr lang="en-US" altLang="zh-CN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左大括号 23"/>
            <p:cNvSpPr/>
            <p:nvPr/>
          </p:nvSpPr>
          <p:spPr>
            <a:xfrm>
              <a:off x="2699083" y="2314265"/>
              <a:ext cx="179386" cy="1159086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结构梳理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30"/>
          <p:cNvSpPr/>
          <p:nvPr/>
        </p:nvSpPr>
        <p:spPr>
          <a:xfrm>
            <a:off x="3876891" y="476672"/>
            <a:ext cx="121058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观潮</a:t>
            </a:r>
            <a:endParaRPr lang="zh-CN" altLang="en-US" sz="4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bldLvl="0" animBg="1"/>
      <p:bldP spid="23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生字新词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755576" y="1364545"/>
            <a:ext cx="7214158" cy="592949"/>
          </a:xfrm>
          <a:prstGeom prst="rect">
            <a:avLst/>
          </a:prstGeom>
          <a:noFill/>
          <a:ln w="9525">
            <a:noFill/>
          </a:ln>
        </p:spPr>
        <p:txBody>
          <a:bodyPr wrap="square" lIns="38576" tIns="19287" rIns="38576" bIns="1928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咸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盐   屹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立   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昂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首   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浩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浩荡荡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611560" y="2708920"/>
            <a:ext cx="7632848" cy="592949"/>
          </a:xfrm>
          <a:prstGeom prst="rect">
            <a:avLst/>
          </a:prstGeom>
          <a:noFill/>
          <a:ln w="9525">
            <a:noFill/>
          </a:ln>
        </p:spPr>
        <p:txBody>
          <a:bodyPr wrap="square" lIns="38576" tIns="19287" rIns="38576" bIns="1928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人声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鼎沸    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横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贯   顿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余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777278" y="4282549"/>
            <a:ext cx="7438059" cy="592949"/>
          </a:xfrm>
          <a:prstGeom prst="rect">
            <a:avLst/>
          </a:prstGeom>
          <a:noFill/>
          <a:ln w="9525">
            <a:noFill/>
          </a:ln>
        </p:spPr>
        <p:txBody>
          <a:bodyPr wrap="square" lIns="38576" tIns="19287" rIns="38576" bIns="1928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山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崩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地裂    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震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   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霎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   薄雾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774034"/>
            <a:ext cx="6097834" cy="500616"/>
          </a:xfrm>
          <a:prstGeom prst="rect">
            <a:avLst/>
          </a:prstGeom>
          <a:noFill/>
          <a:ln w="9525">
            <a:noFill/>
          </a:ln>
        </p:spPr>
        <p:txBody>
          <a:bodyPr wrap="square" lIns="38576" tIns="19287" rIns="38576" bIns="19287" anchor="t">
            <a:spAutoFit/>
          </a:bodyPr>
          <a:lstStyle/>
          <a:p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yán</a:t>
            </a:r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yì</a:t>
            </a:r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ánɡ</a:t>
            </a:r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hào</a:t>
            </a:r>
            <a:endParaRPr lang="en-US" altLang="zh-CN" sz="3000" b="1" dirty="0">
              <a:solidFill>
                <a:srgbClr val="0033CC"/>
              </a:solidFill>
              <a:latin typeface="方正姚体" pitchFamily="2" charset="-122"/>
              <a:ea typeface="方正姚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9916" y="2208304"/>
            <a:ext cx="6588428" cy="500616"/>
          </a:xfrm>
          <a:prstGeom prst="rect">
            <a:avLst/>
          </a:prstGeom>
          <a:noFill/>
          <a:ln w="9525">
            <a:noFill/>
          </a:ln>
        </p:spPr>
        <p:txBody>
          <a:bodyPr wrap="square" lIns="38576" tIns="19287" rIns="38576" bIns="19287" anchor="t">
            <a:spAutoFit/>
          </a:bodyPr>
          <a:lstStyle/>
          <a:p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dǐnɡ</a:t>
            </a:r>
            <a:r>
              <a:rPr lang="en-US" altLang="zh-CN" sz="30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fèi</a:t>
            </a:r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ɡuàn</a:t>
            </a:r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dùn</a:t>
            </a:r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yú</a:t>
            </a:r>
            <a:endParaRPr lang="en-US" altLang="zh-CN" sz="3000" b="1" dirty="0">
              <a:solidFill>
                <a:srgbClr val="0033CC"/>
              </a:solidFill>
              <a:latin typeface="方正姚体" pitchFamily="2" charset="-122"/>
              <a:ea typeface="方正姚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01417" y="3781933"/>
            <a:ext cx="6206887" cy="500616"/>
          </a:xfrm>
          <a:prstGeom prst="rect">
            <a:avLst/>
          </a:prstGeom>
          <a:noFill/>
          <a:ln w="9525">
            <a:noFill/>
          </a:ln>
        </p:spPr>
        <p:txBody>
          <a:bodyPr wrap="square" lIns="38576" tIns="19287" rIns="38576" bIns="19287" anchor="t">
            <a:spAutoFit/>
          </a:bodyPr>
          <a:lstStyle/>
          <a:p>
            <a:r>
              <a:rPr lang="en-US" altLang="zh-CN" sz="30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bēnɡ</a:t>
            </a:r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zhèn</a:t>
            </a:r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shà</a:t>
            </a:r>
            <a:r>
              <a:rPr lang="en-US" altLang="zh-CN" sz="30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3000" b="1" dirty="0" err="1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bó</a:t>
            </a:r>
            <a:endParaRPr lang="en-US" altLang="zh-CN" sz="3000" b="1" dirty="0">
              <a:solidFill>
                <a:srgbClr val="0033CC"/>
              </a:solidFill>
              <a:latin typeface="方正姚体" pitchFamily="2" charset="-122"/>
              <a:ea typeface="方正姚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ss3.bdstatic.com/70cFv8Sh_Q1YnxGkpoWK1HF6hhy/it/u=2043025353,2774885158&amp;fm=26&amp;gp=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3689" r="3459" b="3283"/>
          <a:stretch>
            <a:fillRect/>
          </a:stretch>
        </p:blipFill>
        <p:spPr bwMode="auto">
          <a:xfrm>
            <a:off x="5461019" y="5013176"/>
            <a:ext cx="3504862" cy="17038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5b0988e595225.cdn.sohucs.com/images/20190710/57c15299f9d948df82c3fbba5b99fdf3.jpe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9C9C9E"/>
              </a:clrFrom>
              <a:clrTo>
                <a:srgbClr val="9C9C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t="75609" r="16966" b="12081"/>
          <a:stretch>
            <a:fillRect/>
          </a:stretch>
        </p:blipFill>
        <p:spPr bwMode="auto">
          <a:xfrm>
            <a:off x="1741081" y="836712"/>
            <a:ext cx="5423207" cy="15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4"/>
          <p:cNvSpPr/>
          <p:nvPr/>
        </p:nvSpPr>
        <p:spPr>
          <a:xfrm>
            <a:off x="1043608" y="2780928"/>
            <a:ext cx="12160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潮</a:t>
            </a:r>
          </a:p>
        </p:txBody>
      </p:sp>
      <p:sp>
        <p:nvSpPr>
          <p:cNvPr id="4" name="弧形 3"/>
          <p:cNvSpPr/>
          <p:nvPr/>
        </p:nvSpPr>
        <p:spPr>
          <a:xfrm rot="12960813">
            <a:off x="1020707" y="3011477"/>
            <a:ext cx="841583" cy="930463"/>
          </a:xfrm>
          <a:prstGeom prst="arc">
            <a:avLst>
              <a:gd name="adj1" fmla="val 16200000"/>
              <a:gd name="adj2" fmla="val 10742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47201" y="4051191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“氵</a:t>
            </a:r>
            <a:r>
              <a:rPr lang="en-US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略呈竖着的弧形，中间部分下横略长。</a:t>
            </a:r>
            <a:endParaRPr lang="zh-CN" altLang="zh-CN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5796136" y="2492896"/>
            <a:ext cx="1210588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震</a:t>
            </a:r>
          </a:p>
        </p:txBody>
      </p:sp>
      <p:sp>
        <p:nvSpPr>
          <p:cNvPr id="10" name="矩形 9"/>
          <p:cNvSpPr/>
          <p:nvPr/>
        </p:nvSpPr>
        <p:spPr>
          <a:xfrm>
            <a:off x="4716016" y="3812361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“雨</a:t>
            </a:r>
            <a:r>
              <a:rPr lang="en-US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有变化，四点从左向右下轻轻运笔。</a:t>
            </a:r>
            <a:endParaRPr lang="zh-CN" altLang="zh-CN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434" name="Picture 2" descr="https://timgsa.baidu.com/timg?image&amp;quality=80&amp;size=b9999_10000&amp;sec=1594971981633&amp;di=3df80073e9ac2a298e2b6947e1244e63&amp;imgtype=0&amp;src=http%3A%2F%2Fpic.baike.soso.com%2Fp%2F20131204%2F20131204161920-76516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" r="1654"/>
          <a:stretch>
            <a:fillRect/>
          </a:stretch>
        </p:blipFill>
        <p:spPr bwMode="auto">
          <a:xfrm>
            <a:off x="6012160" y="4913384"/>
            <a:ext cx="2855619" cy="19446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54868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给下列加点字选择正确的解释。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填字母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89450" y="1484784"/>
          <a:ext cx="7920880" cy="4116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文档" r:id="rId4" imgW="8216575" imgH="3211476" progId="Word.Document.12">
                  <p:embed/>
                </p:oleObj>
              </mc:Choice>
              <mc:Fallback>
                <p:oleObj name="文档" r:id="rId4" imgW="8216575" imgH="3211476" progId="Word.Document.12">
                  <p:embed/>
                  <p:pic>
                    <p:nvPicPr>
                      <p:cNvPr id="0" name="Object 2" descr="image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50" y="1484784"/>
                        <a:ext cx="7920880" cy="41169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15002" y="3179980"/>
            <a:ext cx="3529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007376" y="3984308"/>
            <a:ext cx="3529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454334" y="4797152"/>
            <a:ext cx="3529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620688"/>
            <a:ext cx="4520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围绕哪句话写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的？</a:t>
            </a:r>
            <a:endParaRPr lang="zh-CN" altLang="zh-CN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311409"/>
            <a:ext cx="7072200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钱塘江大潮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，自古以来被称为天下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奇观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4435692" y="2420888"/>
            <a:ext cx="4096748" cy="1008112"/>
          </a:xfrm>
          <a:prstGeom prst="wedgeRoundRectCallout">
            <a:avLst>
              <a:gd name="adj1" fmla="val 12238"/>
              <a:gd name="adj2" fmla="val -9820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400" dirty="0" smtClean="0">
                <a:solidFill>
                  <a:srgbClr val="E0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</a:t>
            </a:r>
            <a:r>
              <a:rPr lang="zh-CN" altLang="en-US" sz="24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雄伟美丽而又罕见的景象或出奇少见的事情。</a:t>
            </a:r>
          </a:p>
        </p:txBody>
      </p:sp>
      <p:sp>
        <p:nvSpPr>
          <p:cNvPr id="5" name="矩形 4"/>
          <p:cNvSpPr/>
          <p:nvPr/>
        </p:nvSpPr>
        <p:spPr>
          <a:xfrm>
            <a:off x="323528" y="2132856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“奇观</a:t>
            </a:r>
            <a:r>
              <a:rPr lang="en-US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“观潮”，两个“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的意思一样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吗？</a:t>
            </a:r>
            <a:endParaRPr lang="zh-CN" altLang="zh-CN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504" y="4056993"/>
            <a:ext cx="8927104" cy="2562565"/>
            <a:chOff x="107504" y="4056993"/>
            <a:chExt cx="8927104" cy="2562565"/>
          </a:xfrm>
        </p:grpSpPr>
        <p:pic>
          <p:nvPicPr>
            <p:cNvPr id="10242" name="Picture 2" descr="https://ss0.bdstatic.com/70cFuHSh_Q1YnxGkpoWK1HF6hhy/it/u=1048953093,2548234267&amp;fm=26&amp;gp=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06" t="20537" r="24514" b="15876"/>
            <a:stretch>
              <a:fillRect/>
            </a:stretch>
          </p:blipFill>
          <p:spPr bwMode="auto">
            <a:xfrm>
              <a:off x="107504" y="4056993"/>
              <a:ext cx="2206082" cy="2036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s://timgsa.baidu.com/timg?image&amp;quality=80&amp;size=b9999_10000&amp;sec=1594911688310&amp;di=aa3452fc559d951b4771b29a151ed630&amp;imgtype=0&amp;src=http%3A%2F%2Fimg15.3lian.com%2F2015%2Fc2%2F77%2Fd%2F6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396" y="4058817"/>
              <a:ext cx="2037521" cy="2037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https://timgsa.baidu.com/timg?image&amp;quality=80&amp;size=b9999_10000&amp;sec=1594911922963&amp;di=e41d99a59e4d4658156b31c65402ae6b&amp;imgtype=0&amp;src=http%3A%2F%2Fimg.bimg.126.net%2Fphoto%2FXHpqYluM-gqwBiJzkBQGAQ%3D%3D%2F230190235954039837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7751"/>
            <a:stretch>
              <a:fillRect/>
            </a:stretch>
          </p:blipFill>
          <p:spPr bwMode="auto">
            <a:xfrm>
              <a:off x="4499992" y="4056993"/>
              <a:ext cx="2345635" cy="203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https://timgsa.baidu.com/timg?image&amp;quality=80&amp;size=b9999_10000&amp;sec=1594912202972&amp;di=38d4af5c14ca70b5507c26098b76fc1d&amp;imgtype=0&amp;src=http%3A%2F%2F5b0988e595225.cdn.sohucs.com%2Fq_70%2Cc_zoom%2Cw_640%2Fimages%2F20171010%2F8311686b69124f9298681110e2f09ec6.jpe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" t="11086" r="7698" b="7737"/>
            <a:stretch>
              <a:fillRect/>
            </a:stretch>
          </p:blipFill>
          <p:spPr bwMode="auto">
            <a:xfrm>
              <a:off x="6948264" y="4058817"/>
              <a:ext cx="2086344" cy="2034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39552" y="6096338"/>
              <a:ext cx="81369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solidFill>
                    <a:srgbClr val="0033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日食        极光         天坑         奇石</a:t>
              </a:r>
              <a:endPara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imgsa.baidu.com/timg?image&amp;quality=80&amp;size=b9999_10000&amp;sec=1594909824679&amp;di=59369bcd717074c01f1bfec401fb1111&amp;imgtype=0&amp;src=http%3A%2F%2Fbpic.588ku.com%2Felement_origin_min_pic%2F17%2F06%2F14%2F3ae19647ced2b2798538c4008130d5a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50000" r="2543" b="13434"/>
          <a:stretch>
            <a:fillRect/>
          </a:stretch>
        </p:blipFill>
        <p:spPr bwMode="auto">
          <a:xfrm>
            <a:off x="3351746" y="5445224"/>
            <a:ext cx="5792254" cy="13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47521" y="262677"/>
            <a:ext cx="7488831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课文是按照什么顺序描写钱塘潮的？课文先写什么，再写什么，最后写什么？</a:t>
            </a:r>
          </a:p>
          <a:p>
            <a:endParaRPr lang="zh-CN" altLang="zh-CN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5451" y="1467105"/>
            <a:ext cx="770485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提示：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圈出文中表示时间的词语。交流。</a:t>
            </a:r>
          </a:p>
        </p:txBody>
      </p:sp>
      <p:sp>
        <p:nvSpPr>
          <p:cNvPr id="5" name="矩形 4"/>
          <p:cNvSpPr/>
          <p:nvPr/>
        </p:nvSpPr>
        <p:spPr>
          <a:xfrm>
            <a:off x="711585" y="3277332"/>
            <a:ext cx="7720272" cy="224676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一（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总起，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介绍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钱塘江大潮是“天下奇观”。</a:t>
            </a:r>
          </a:p>
          <a:p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二（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自然段）：</a:t>
            </a:r>
            <a:r>
              <a:rPr lang="zh-CN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潮来</a:t>
            </a:r>
            <a:r>
              <a:rPr lang="zh-CN" altLang="zh-CN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之前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的景象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三（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自然段）：</a:t>
            </a:r>
            <a:r>
              <a:rPr lang="zh-CN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潮来之</a:t>
            </a:r>
            <a:r>
              <a:rPr lang="zh-CN" altLang="zh-CN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景象。</a:t>
            </a:r>
          </a:p>
          <a:p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四（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自然段）：</a:t>
            </a:r>
            <a:r>
              <a:rPr lang="zh-CN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潮过之后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江面上的情景。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47675" y="2300605"/>
            <a:ext cx="7769225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 dirty="0">
                <a:ea typeface="宋体" panose="02010600030101010101" pitchFamily="2" charset="-122"/>
              </a:rPr>
              <a:t>     </a:t>
            </a:r>
            <a:r>
              <a:rPr lang="en-US" sz="2800" b="1" dirty="0">
                <a:ea typeface="宋体" panose="02010600030101010101" pitchFamily="2" charset="-122"/>
              </a:rPr>
              <a:t> </a:t>
            </a:r>
            <a:r>
              <a:rPr sz="2800" b="1" dirty="0">
                <a:ea typeface="宋体" panose="02010600030101010101" pitchFamily="2" charset="-122"/>
              </a:rPr>
              <a:t>先写潮来前，</a:t>
            </a:r>
            <a:r>
              <a:rPr sz="2800" b="1" dirty="0" smtClean="0">
                <a:ea typeface="宋体" panose="02010600030101010101" pitchFamily="2" charset="-122"/>
              </a:rPr>
              <a:t>再写潮来</a:t>
            </a:r>
            <a:r>
              <a:rPr lang="zh-CN" altLang="en-US" sz="2800" b="1" smtClean="0">
                <a:ea typeface="宋体" panose="02010600030101010101" pitchFamily="2" charset="-122"/>
              </a:rPr>
              <a:t>时</a:t>
            </a:r>
            <a:r>
              <a:rPr sz="2800" b="1" smtClean="0">
                <a:ea typeface="宋体" panose="02010600030101010101" pitchFamily="2" charset="-122"/>
              </a:rPr>
              <a:t>，</a:t>
            </a:r>
            <a:r>
              <a:rPr sz="2800" b="1" dirty="0">
                <a:ea typeface="宋体" panose="02010600030101010101" pitchFamily="2" charset="-122"/>
              </a:rPr>
              <a:t>最后写潮头过后。</a:t>
            </a:r>
            <a:endParaRPr sz="2400" b="1" dirty="0">
              <a:ea typeface="宋体" panose="02010600030101010101" pitchFamily="2" charset="-122"/>
            </a:endParaRPr>
          </a:p>
          <a:p>
            <a:r>
              <a:rPr lang="zh-CN" sz="2400" b="1" dirty="0">
                <a:ea typeface="宋体" panose="02010600030101010101" pitchFamily="2" charset="-122"/>
              </a:rPr>
              <a:t>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学习任务：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自由读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，找出观潮的时间和地点，圈画出作者登上海塘大堤，看到的景物。</a:t>
            </a:r>
          </a:p>
        </p:txBody>
      </p:sp>
      <p:sp>
        <p:nvSpPr>
          <p:cNvPr id="3" name="矩形 2"/>
          <p:cNvSpPr/>
          <p:nvPr/>
        </p:nvSpPr>
        <p:spPr>
          <a:xfrm>
            <a:off x="280931" y="1988840"/>
            <a:ext cx="8640960" cy="35394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农历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八月十八是一年一度的观潮日。这一天早上，我们来到了海宁市的盐官镇，据说这里是观潮最好的地方。我们随着观潮的人群，登上了海塘大堤。宽阔的钱塘江横卧在眼前。江面很平静，越往东越宽，在雨后的阳光下，笼罩着一层蒙蒙的薄雾。镇海古塔、中山亭和观潮台屹立在江边。远处，几座小山在云雾中若隐若现。江潮还没有来，海塘大堤上早已人山人海。大家昂首东望，等着，盼着。</a:t>
            </a:r>
            <a:endParaRPr lang="zh-CN" altLang="en-US" sz="2800" dirty="0" smtClean="0"/>
          </a:p>
        </p:txBody>
      </p:sp>
      <p:sp>
        <p:nvSpPr>
          <p:cNvPr id="4" name="矩形 3"/>
          <p:cNvSpPr/>
          <p:nvPr/>
        </p:nvSpPr>
        <p:spPr>
          <a:xfrm>
            <a:off x="611560" y="325039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钱塘江</a:t>
            </a:r>
          </a:p>
        </p:txBody>
      </p:sp>
      <p:sp>
        <p:nvSpPr>
          <p:cNvPr id="5" name="矩形 4"/>
          <p:cNvSpPr/>
          <p:nvPr/>
        </p:nvSpPr>
        <p:spPr>
          <a:xfrm>
            <a:off x="3813205" y="32753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江面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05060" y="370094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薄雾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5304" y="3700948"/>
            <a:ext cx="1730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镇海古塔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0931" y="413007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中山亭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91680" y="411608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观潮台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95121" y="413190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小山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530514" y="5085184"/>
            <a:ext cx="10019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0576" y="5445224"/>
            <a:ext cx="587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s://timgsa.baidu.com/timg?image&amp;quality=80&amp;size=b9999_10000&amp;sec=1594909824679&amp;di=59369bcd717074c01f1bfec401fb1111&amp;imgtype=0&amp;src=http%3A%2F%2Fbpic.588ku.com%2Felement_origin_min_pic%2F17%2F06%2F14%2F3ae19647ced2b2798538c4008130d5a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50000" r="2543" b="13434"/>
          <a:stretch>
            <a:fillRect/>
          </a:stretch>
        </p:blipFill>
        <p:spPr bwMode="auto">
          <a:xfrm>
            <a:off x="3351746" y="5445224"/>
            <a:ext cx="5792254" cy="13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s0.bdstatic.com/70cFvHSh_Q1YnxGkpoWK1HF6hhy/it/u=2975142999,2426818321&amp;fm=26&amp;gp=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17731"/>
            <a:ext cx="3084579" cy="16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83568" y="18864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读句子，想象含有这些景物的画面。</a:t>
            </a:r>
            <a:endParaRPr lang="en-US" altLang="zh-CN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这些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景物给你什么样的感受？观潮的人又让你感觉到什么？</a:t>
            </a:r>
          </a:p>
        </p:txBody>
      </p:sp>
      <p:sp>
        <p:nvSpPr>
          <p:cNvPr id="3" name="矩形 2"/>
          <p:cNvSpPr/>
          <p:nvPr/>
        </p:nvSpPr>
        <p:spPr>
          <a:xfrm>
            <a:off x="251520" y="1556211"/>
            <a:ext cx="6048672" cy="48320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农历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八月十八是一年一度的观潮日。这一天早上，我们来到了海宁市的盐官镇，据说这里是观潮最好的地方。我们随着观潮的人群，登上了海塘大堤。宽阔的钱塘江横卧在眼前。江面很平静，越往东越宽，在雨后的阳光下，笼罩着一层蒙蒙的薄雾。镇海古塔、中山亭和观潮台屹立在江边。远处，几座小山在云雾中若隐若现。江潮还没有来，海塘大堤上早已人山人海。大家昂首东望，等着，盼着。</a:t>
            </a:r>
            <a:endParaRPr lang="zh-CN" altLang="en-US" sz="2800" dirty="0" smtClean="0"/>
          </a:p>
        </p:txBody>
      </p:sp>
      <p:sp>
        <p:nvSpPr>
          <p:cNvPr id="4" name="圆角矩形标注 3"/>
          <p:cNvSpPr/>
          <p:nvPr/>
        </p:nvSpPr>
        <p:spPr>
          <a:xfrm>
            <a:off x="6591673" y="1573635"/>
            <a:ext cx="2304256" cy="1080120"/>
          </a:xfrm>
          <a:prstGeom prst="wedgeRoundRectCallout">
            <a:avLst>
              <a:gd name="adj1" fmla="val -57958"/>
              <a:gd name="adj2" fmla="val 78143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潮来前</a:t>
            </a:r>
            <a:endParaRPr lang="en-US" altLang="zh-CN" sz="28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风平浪静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588224" y="3972257"/>
            <a:ext cx="2284378" cy="1080120"/>
          </a:xfrm>
          <a:prstGeom prst="wedgeRoundRectCallout">
            <a:avLst>
              <a:gd name="adj1" fmla="val -57958"/>
              <a:gd name="adj2" fmla="val 78143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人们</a:t>
            </a:r>
            <a:endParaRPr lang="en-US" altLang="zh-CN" sz="28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急切盼望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568346" y="3068959"/>
            <a:ext cx="1676062" cy="504057"/>
          </a:xfrm>
          <a:prstGeom prst="wedgeRoundRectCallout">
            <a:avLst>
              <a:gd name="adj1" fmla="val -117851"/>
              <a:gd name="adj2" fmla="val 17081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bó</a:t>
            </a:r>
            <a:r>
              <a:rPr lang="en-US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err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wù</a:t>
            </a:r>
            <a:endParaRPr lang="en-US" altLang="zh-CN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1755</Words>
  <Application>Microsoft Office PowerPoint</Application>
  <PresentationFormat>全屏显示(4:3)</PresentationFormat>
  <Paragraphs>135</Paragraphs>
  <Slides>23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周燕娜</cp:lastModifiedBy>
  <cp:revision>69</cp:revision>
  <dcterms:created xsi:type="dcterms:W3CDTF">2020-07-15T04:58:00Z</dcterms:created>
  <dcterms:modified xsi:type="dcterms:W3CDTF">2023-01-09T05:32:49Z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