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</p:sldMasterIdLst>
  <p:notesMasterIdLst>
    <p:notesMasterId r:id="rId28"/>
  </p:notesMasterIdLst>
  <p:sldIdLst>
    <p:sldId id="256" r:id="rId4"/>
    <p:sldId id="303" r:id="rId5"/>
    <p:sldId id="305" r:id="rId6"/>
    <p:sldId id="307" r:id="rId7"/>
    <p:sldId id="336" r:id="rId8"/>
    <p:sldId id="330" r:id="rId9"/>
    <p:sldId id="337" r:id="rId10"/>
    <p:sldId id="338" r:id="rId11"/>
    <p:sldId id="332" r:id="rId12"/>
    <p:sldId id="333" r:id="rId13"/>
    <p:sldId id="334" r:id="rId14"/>
    <p:sldId id="335" r:id="rId15"/>
    <p:sldId id="367" r:id="rId16"/>
    <p:sldId id="372" r:id="rId17"/>
    <p:sldId id="369" r:id="rId18"/>
    <p:sldId id="374" r:id="rId19"/>
    <p:sldId id="375" r:id="rId20"/>
    <p:sldId id="373" r:id="rId21"/>
    <p:sldId id="371" r:id="rId22"/>
    <p:sldId id="271" r:id="rId23"/>
    <p:sldId id="272" r:id="rId24"/>
    <p:sldId id="376" r:id="rId25"/>
    <p:sldId id="380" r:id="rId26"/>
    <p:sldId id="379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10" d="100"/>
          <a:sy n="110" d="100"/>
        </p:scale>
        <p:origin x="-564" y="-222"/>
      </p:cViewPr>
      <p:guideLst>
        <p:guide orient="horz" pos="165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1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450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文本占位符 54274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文本占位符 6041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文本占位符 5632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文本占位符 6144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文本占位符 5325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62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文本占位符 62466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399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4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460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481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491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1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1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4" y="204789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7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4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6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1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2" y="2914650"/>
            <a:ext cx="6400443" cy="131445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3002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5" y="1200151"/>
            <a:ext cx="8229481" cy="3394472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5752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9" y="3305176"/>
            <a:ext cx="7772221" cy="1021556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9" y="2180035"/>
            <a:ext cx="7772221" cy="112514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1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5" y="205979"/>
            <a:ext cx="8229481" cy="85725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8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5" y="205979"/>
            <a:ext cx="8229481" cy="8572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4" y="1151335"/>
            <a:ext cx="4040317" cy="479822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4" y="1631156"/>
            <a:ext cx="4040317" cy="2963466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8" y="1151335"/>
            <a:ext cx="4041507" cy="479822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8" y="1631156"/>
            <a:ext cx="4041507" cy="2963466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29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5" y="205979"/>
            <a:ext cx="8229481" cy="85725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8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1" y="204787"/>
            <a:ext cx="3007910" cy="871538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7" y="204792"/>
            <a:ext cx="5112019" cy="438983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1" y="1076328"/>
            <a:ext cx="3007910" cy="351829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92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7"/>
            <a:ext cx="5487114" cy="60364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37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5" y="205979"/>
            <a:ext cx="8229481" cy="85725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5" y="1200151"/>
            <a:ext cx="8229481" cy="3394472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9" y="205980"/>
            <a:ext cx="2056477" cy="4388644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205980"/>
            <a:ext cx="6058689" cy="4388644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61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0" y="4767264"/>
            <a:ext cx="2894787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5" y="4767264"/>
            <a:ext cx="2133878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07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206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84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42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90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34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19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61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29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76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5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6047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18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D997B5FA-0921-464F-AAE1-844C04324D75}" type="datetimeFigureOut">
              <a:rPr lang="zh-CN" altLang="en-US" sz="1400" smtClean="0">
                <a:solidFill>
                  <a:prstClr val="black"/>
                </a:solidFill>
              </a:rPr>
              <a:pPr defTabSz="685749"/>
              <a:t>2021/8/25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685749"/>
            <a:fld id="{565CE74E-AB26-4998-AD42-012C4C1AD076}" type="slidenum">
              <a:rPr lang="zh-CN" altLang="en-US" sz="1400" smtClean="0">
                <a:solidFill>
                  <a:prstClr val="black"/>
                </a:solidFill>
              </a:rPr>
              <a:pPr defTabSz="685749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00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3B0789-7668-497B-8ADC-E338D3471070}"/>
              </a:ext>
            </a:extLst>
          </p:cNvPr>
          <p:cNvSpPr/>
          <p:nvPr userDrawn="1"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4CDE34B-F2AD-4A6F-BE58-FBAB903AF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구름">
            <a:extLst>
              <a:ext uri="{FF2B5EF4-FFF2-40B4-BE49-F238E27FC236}">
                <a16:creationId xmlns:a16="http://schemas.microsoft.com/office/drawing/2014/main" id="{DC82741B-64BD-4F8F-9734-64CBE3D778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구름">
            <a:extLst>
              <a:ext uri="{FF2B5EF4-FFF2-40B4-BE49-F238E27FC236}">
                <a16:creationId xmlns:a16="http://schemas.microsoft.com/office/drawing/2014/main" id="{6ED0BD98-F2C5-404D-AC5E-D62CC3960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0">
            <a:extLst>
              <a:ext uri="{FF2B5EF4-FFF2-40B4-BE49-F238E27FC236}">
                <a16:creationId xmlns:a16="http://schemas.microsoft.com/office/drawing/2014/main" id="{83F183D7-8639-4876-A799-A40BE10907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EE7644F3-4537-4C1C-A239-A3B8B53A7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ea typeface="Malgun Gothic" panose="020B0503020000020004" pitchFamily="34" charset="-127"/>
              </a:endParaRPr>
            </a:p>
          </p:txBody>
        </p:sp>
        <p:pic>
          <p:nvPicPr>
            <p:cNvPr id="8" name="Picture 16" descr="꽃">
              <a:extLst>
                <a:ext uri="{FF2B5EF4-FFF2-40B4-BE49-F238E27FC236}">
                  <a16:creationId xmlns:a16="http://schemas.microsoft.com/office/drawing/2014/main" id="{1318D212-2A59-4DB6-9C7E-53D5644AE6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3">
            <a:extLst>
              <a:ext uri="{FF2B5EF4-FFF2-40B4-BE49-F238E27FC236}">
                <a16:creationId xmlns:a16="http://schemas.microsoft.com/office/drawing/2014/main" id="{9458AB5A-6701-4D3B-970B-D111ED9D15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09C8FE3-BD79-44F1-81CC-0CDA4A46B4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800">
                <a:solidFill>
                  <a:srgbClr val="01407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4B48EC2-D7A2-473A-8477-E73D2B8C73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YU WEN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12" name="图片 8" descr="C:\Users\sunrj\Desktop\凤凰教师.png凤凰教师">
            <a:extLst>
              <a:ext uri="{FF2B5EF4-FFF2-40B4-BE49-F238E27FC236}">
                <a16:creationId xmlns:a16="http://schemas.microsoft.com/office/drawing/2014/main" id="{CCA8FCAD-FA95-444C-9309-22B4A443C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日期占位符 1">
            <a:extLst>
              <a:ext uri="{FF2B5EF4-FFF2-40B4-BE49-F238E27FC236}">
                <a16:creationId xmlns:a16="http://schemas.microsoft.com/office/drawing/2014/main" id="{E616B449-8EFD-4B6D-BD7A-7A88D35B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CC94-9A6E-4674-A539-EC9B8DD75B07}" type="datetimeFigureOut">
              <a:rPr lang="zh-CN" altLang="en-US"/>
              <a:pPr>
                <a:defRPr/>
              </a:pPr>
              <a:t>2021/8/25</a:t>
            </a:fld>
            <a:endParaRPr lang="zh-CN" altLang="en-US"/>
          </a:p>
        </p:txBody>
      </p:sp>
      <p:sp>
        <p:nvSpPr>
          <p:cNvPr id="14" name="页脚占位符 2">
            <a:extLst>
              <a:ext uri="{FF2B5EF4-FFF2-40B4-BE49-F238E27FC236}">
                <a16:creationId xmlns:a16="http://schemas.microsoft.com/office/drawing/2014/main" id="{3FE9120E-4463-4682-B57C-7EF817B4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A3A96E6E-1F06-4EB2-A48A-1622CE36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68BDB-D6CF-420A-849A-148D642EB0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9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84380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727" y="93345"/>
            <a:ext cx="2910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用含有字母的式子表示简单的数量关系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85749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93043" y="92712"/>
            <a:ext cx="2507615" cy="27559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685749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认识图形（二） 认识平面图形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</p:sldLayoutIdLst>
  <p:txStyles>
    <p:titleStyle>
      <a:lvl1pPr algn="ctr" defTabSz="68511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53" indent="-213980" algn="l" defTabSz="685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5590"/>
              <a:chOff x="0" y="51470"/>
              <a:chExt cx="3275856" cy="275590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64080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3200400" cy="68389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4000" b="1" dirty="0">
                <a:solidFill>
                  <a:srgbClr val="0050AA"/>
                </a:solidFill>
                <a:latin typeface="+mj-ea"/>
                <a:ea typeface="+mj-ea"/>
              </a:rPr>
              <a:t>用字母表示数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07035" cy="629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8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6895" y="1584960"/>
            <a:ext cx="803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用含有字母的式子表示简单的数量关系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2"/>
          <p:cNvGrpSpPr/>
          <p:nvPr/>
        </p:nvGrpSpPr>
        <p:grpSpPr>
          <a:xfrm>
            <a:off x="2019141" y="1776492"/>
            <a:ext cx="2449116" cy="1590675"/>
            <a:chOff x="2018" y="2205"/>
            <a:chExt cx="2057" cy="1336"/>
          </a:xfrm>
        </p:grpSpPr>
        <p:sp>
          <p:nvSpPr>
            <p:cNvPr id="16394" name="Text Box 13"/>
            <p:cNvSpPr txBox="1"/>
            <p:nvPr/>
          </p:nvSpPr>
          <p:spPr>
            <a:xfrm>
              <a:off x="2018" y="2205"/>
              <a:ext cx="204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C= α×4</a:t>
              </a:r>
            </a:p>
          </p:txBody>
        </p:sp>
        <p:sp>
          <p:nvSpPr>
            <p:cNvPr id="16395" name="Text Box 14"/>
            <p:cNvSpPr txBox="1"/>
            <p:nvPr/>
          </p:nvSpPr>
          <p:spPr>
            <a:xfrm>
              <a:off x="2034" y="3154"/>
              <a:ext cx="204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S= α× α</a:t>
              </a:r>
            </a:p>
          </p:txBody>
        </p:sp>
      </p:grpSp>
      <p:sp>
        <p:nvSpPr>
          <p:cNvPr id="33807" name="Text Box 15"/>
          <p:cNvSpPr txBox="1"/>
          <p:nvPr/>
        </p:nvSpPr>
        <p:spPr>
          <a:xfrm>
            <a:off x="2131298" y="2237661"/>
            <a:ext cx="243006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4α</a:t>
            </a:r>
          </a:p>
        </p:txBody>
      </p:sp>
      <p:sp>
        <p:nvSpPr>
          <p:cNvPr id="33808" name="Text Box 16"/>
          <p:cNvSpPr txBox="1"/>
          <p:nvPr/>
        </p:nvSpPr>
        <p:spPr>
          <a:xfrm>
            <a:off x="2203291" y="3367246"/>
            <a:ext cx="151209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α²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70" y="693420"/>
            <a:ext cx="1831975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370" y="2525395"/>
            <a:ext cx="1837055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20" y1="36889" x2="58352" y2="0"/>
                        <a14:foregroundMark x1="42094" y1="33111" x2="34744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98740" y="3444875"/>
            <a:ext cx="1214120" cy="12166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099820" y="575945"/>
            <a:ext cx="354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边长为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的正方形的周长和面积还可以写作什么？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/>
          <p:nvPr/>
        </p:nvSpPr>
        <p:spPr>
          <a:xfrm>
            <a:off x="1510348" y="3574098"/>
            <a:ext cx="5537597" cy="101473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两个相同的字母相乘时，通常也应采用简便写法。如</a:t>
            </a:r>
            <a:r>
              <a:rPr lang="en-US" altLang="zh-CN" sz="20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a×a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既可以写成</a:t>
            </a:r>
            <a:r>
              <a:rPr lang="en-US" altLang="zh-CN" sz="20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en-US" sz="20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en-US" altLang="zh-CN" sz="20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，也可以写成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000" b="1" baseline="5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，读作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的平方。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1510506" y="1223963"/>
            <a:ext cx="5806679" cy="101473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在含有字母的式子里，式子中间的乘号可以记作“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·”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，也可省略不写。如：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α×2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可以写成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2·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或者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84996" name="Text Box 4"/>
          <p:cNvSpPr txBox="1"/>
          <p:nvPr/>
        </p:nvSpPr>
        <p:spPr>
          <a:xfrm>
            <a:off x="1510427" y="2424192"/>
            <a:ext cx="5630465" cy="101473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在省略乘号的时候，要把数写在字母的前面。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相乘，一般写作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。如：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α×1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1×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可以写成</a:t>
            </a:r>
            <a:r>
              <a:rPr lang="el-GR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</a:t>
            </a:r>
            <a:r>
              <a:rPr lang="zh-CN" altLang="el-GR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2110105" y="494030"/>
            <a:ext cx="4608195" cy="57594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含有字母的式子中乘法的简写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210" y="3439160"/>
            <a:ext cx="1990725" cy="1285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7411" grpId="0" animBg="1"/>
      <p:bldP spid="8499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/>
          <p:nvPr/>
        </p:nvSpPr>
        <p:spPr>
          <a:xfrm>
            <a:off x="1763395" y="1119505"/>
            <a:ext cx="631698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省略乘号，写出下面各式。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4×b=               b×2=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α×c=              1×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 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b×b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=             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b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×y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5711508" y="2718197"/>
            <a:ext cx="7024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y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2652078" y="1659731"/>
            <a:ext cx="7024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4b</a:t>
            </a:r>
          </a:p>
        </p:txBody>
      </p:sp>
      <p:sp>
        <p:nvSpPr>
          <p:cNvPr id="8201" name="Text Box 9"/>
          <p:cNvSpPr txBox="1"/>
          <p:nvPr/>
        </p:nvSpPr>
        <p:spPr>
          <a:xfrm>
            <a:off x="5689600" y="1660049"/>
            <a:ext cx="7024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2b</a:t>
            </a:r>
          </a:p>
        </p:txBody>
      </p:sp>
      <p:sp>
        <p:nvSpPr>
          <p:cNvPr id="8202" name="Text Box 10"/>
          <p:cNvSpPr txBox="1"/>
          <p:nvPr/>
        </p:nvSpPr>
        <p:spPr>
          <a:xfrm>
            <a:off x="2794635" y="2209165"/>
            <a:ext cx="631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ac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5778500" y="2196465"/>
            <a:ext cx="568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</a:p>
        </p:txBody>
      </p:sp>
      <p:sp>
        <p:nvSpPr>
          <p:cNvPr id="12" name="AutoShape 5"/>
          <p:cNvSpPr/>
          <p:nvPr/>
        </p:nvSpPr>
        <p:spPr>
          <a:xfrm>
            <a:off x="3124200" y="695325"/>
            <a:ext cx="3502819" cy="423863"/>
          </a:xfrm>
          <a:prstGeom prst="wedgeRectCallout">
            <a:avLst>
              <a:gd name="adj1" fmla="val 12644"/>
              <a:gd name="adj2" fmla="val 102125"/>
            </a:avLst>
          </a:prstGeom>
          <a:solidFill>
            <a:srgbClr val="8EB4E3"/>
          </a:solidFill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/>
          <a:lstStyle/>
          <a:p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baseline="44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和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2b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表示的意义一样吗？</a:t>
            </a:r>
          </a:p>
        </p:txBody>
      </p:sp>
      <p:sp>
        <p:nvSpPr>
          <p:cNvPr id="20" name="Text Box 25"/>
          <p:cNvSpPr txBox="1"/>
          <p:nvPr/>
        </p:nvSpPr>
        <p:spPr>
          <a:xfrm>
            <a:off x="2993390" y="2718435"/>
            <a:ext cx="555625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800" b="1" baseline="5800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22938" y="45196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练一练</a:t>
              </a:r>
            </a:p>
          </p:txBody>
        </p:sp>
      </p:grpSp>
      <p:sp>
        <p:nvSpPr>
          <p:cNvPr id="3" name="圆角矩形标注 2"/>
          <p:cNvSpPr/>
          <p:nvPr/>
        </p:nvSpPr>
        <p:spPr>
          <a:xfrm>
            <a:off x="1763395" y="3394710"/>
            <a:ext cx="3034665" cy="504190"/>
          </a:xfrm>
          <a:prstGeom prst="wedgeRoundRectCallout">
            <a:avLst>
              <a:gd name="adj1" fmla="val -8966"/>
              <a:gd name="adj2" fmla="val -10277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b×b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=b</a:t>
            </a:r>
            <a:r>
              <a:rPr lang="en-US" altLang="zh-CN" b="1" baseline="5800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2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 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表示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2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个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b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相乘。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  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1"/>
          <p:cNvSpPr/>
          <p:nvPr/>
        </p:nvSpPr>
        <p:spPr>
          <a:xfrm>
            <a:off x="5711825" y="1259840"/>
            <a:ext cx="2367915" cy="400050"/>
          </a:xfrm>
          <a:prstGeom prst="wedgeRoundRectCallout">
            <a:avLst>
              <a:gd name="adj1" fmla="val -44789"/>
              <a:gd name="adj2" fmla="val 76951"/>
              <a:gd name="adj3" fmla="val 16667"/>
            </a:avLst>
          </a:prstGeom>
          <a:solidFill>
            <a:srgbClr val="FFFF00"/>
          </a:solidFill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/>
          <a:lstStyle/>
          <a:p>
            <a:r>
              <a:rPr lang="en-US" altLang="zh-CN" sz="16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2×b</a:t>
            </a:r>
            <a:r>
              <a:rPr lang="zh-CN" altLang="en-US" sz="16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＝</a:t>
            </a:r>
            <a:r>
              <a:rPr lang="en-US" altLang="zh-CN" sz="16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2b</a:t>
            </a:r>
            <a:r>
              <a:rPr lang="zh-CN" altLang="en-US" sz="16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表示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个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b</a:t>
            </a:r>
            <a:r>
              <a:rPr lang="zh-CN" altLang="en-US" sz="16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相加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12" grpId="0" bldLvl="0" animBg="1"/>
      <p:bldP spid="20" grpId="0" bldLvl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6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6853151"/>
              </p:ext>
            </p:extLst>
          </p:nvPr>
        </p:nvGraphicFramePr>
        <p:xfrm>
          <a:off x="1225550" y="2298065"/>
          <a:ext cx="6421755" cy="1148080"/>
        </p:xfrm>
        <a:graphic>
          <a:graphicData uri="http://schemas.openxmlformats.org/drawingml/2006/table">
            <a:tbl>
              <a:tblPr/>
              <a:tblGrid>
                <a:gridCol w="12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0" name="Text Box 30"/>
          <p:cNvSpPr txBox="1"/>
          <p:nvPr/>
        </p:nvSpPr>
        <p:spPr>
          <a:xfrm>
            <a:off x="1350169" y="2390061"/>
            <a:ext cx="1081088" cy="3467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zh-CN" altLang="en-US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玲玲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岁</a:t>
            </a:r>
          </a:p>
        </p:txBody>
      </p:sp>
      <p:sp>
        <p:nvSpPr>
          <p:cNvPr id="38941" name="Text Box 31"/>
          <p:cNvSpPr txBox="1"/>
          <p:nvPr/>
        </p:nvSpPr>
        <p:spPr>
          <a:xfrm>
            <a:off x="1350010" y="2990850"/>
            <a:ext cx="1081405" cy="34671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r>
              <a:rPr lang="zh-CN" altLang="en-US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妈妈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岁</a:t>
            </a:r>
          </a:p>
        </p:txBody>
      </p:sp>
      <p:sp>
        <p:nvSpPr>
          <p:cNvPr id="38942" name="Text Box 32"/>
          <p:cNvSpPr txBox="1"/>
          <p:nvPr/>
        </p:nvSpPr>
        <p:spPr>
          <a:xfrm>
            <a:off x="2564686" y="2389981"/>
            <a:ext cx="454819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endParaRPr lang="en-US" altLang="zh-CN" sz="210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38943" name="Text Box 33"/>
          <p:cNvSpPr txBox="1"/>
          <p:nvPr/>
        </p:nvSpPr>
        <p:spPr>
          <a:xfrm>
            <a:off x="2430780" y="2990850"/>
            <a:ext cx="722630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r>
              <a:rPr lang="en-US" altLang="zh-CN" sz="21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1+28</a:t>
            </a:r>
          </a:p>
        </p:txBody>
      </p:sp>
      <p:sp>
        <p:nvSpPr>
          <p:cNvPr id="38944" name="Text Box 34"/>
          <p:cNvSpPr txBox="1"/>
          <p:nvPr/>
        </p:nvSpPr>
        <p:spPr>
          <a:xfrm>
            <a:off x="3511074" y="2389902"/>
            <a:ext cx="411956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</a:p>
        </p:txBody>
      </p:sp>
      <p:sp>
        <p:nvSpPr>
          <p:cNvPr id="38945" name="Text Box 35"/>
          <p:cNvSpPr txBox="1"/>
          <p:nvPr/>
        </p:nvSpPr>
        <p:spPr>
          <a:xfrm>
            <a:off x="4408885" y="2390061"/>
            <a:ext cx="378619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38946" name="Text Box 36"/>
          <p:cNvSpPr txBox="1"/>
          <p:nvPr/>
        </p:nvSpPr>
        <p:spPr>
          <a:xfrm>
            <a:off x="5264706" y="2375456"/>
            <a:ext cx="377428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</a:p>
        </p:txBody>
      </p:sp>
      <p:sp>
        <p:nvSpPr>
          <p:cNvPr id="38947" name="Text Box 37"/>
          <p:cNvSpPr txBox="1"/>
          <p:nvPr/>
        </p:nvSpPr>
        <p:spPr>
          <a:xfrm>
            <a:off x="6101954" y="2367439"/>
            <a:ext cx="540544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...</a:t>
            </a:r>
          </a:p>
        </p:txBody>
      </p:sp>
      <p:sp>
        <p:nvSpPr>
          <p:cNvPr id="38948" name="Text Box 38"/>
          <p:cNvSpPr txBox="1"/>
          <p:nvPr/>
        </p:nvSpPr>
        <p:spPr>
          <a:xfrm>
            <a:off x="6101954" y="2872026"/>
            <a:ext cx="540544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1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...</a:t>
            </a:r>
          </a:p>
        </p:txBody>
      </p:sp>
      <p:sp>
        <p:nvSpPr>
          <p:cNvPr id="38949" name="Text Box 39"/>
          <p:cNvSpPr txBox="1"/>
          <p:nvPr/>
        </p:nvSpPr>
        <p:spPr>
          <a:xfrm>
            <a:off x="7002066" y="2389981"/>
            <a:ext cx="378619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90152" name="Text Box 40"/>
          <p:cNvSpPr txBox="1"/>
          <p:nvPr/>
        </p:nvSpPr>
        <p:spPr>
          <a:xfrm>
            <a:off x="3365659" y="3013710"/>
            <a:ext cx="702469" cy="3467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2+28</a:t>
            </a:r>
          </a:p>
        </p:txBody>
      </p:sp>
      <p:sp>
        <p:nvSpPr>
          <p:cNvPr id="90153" name="Text Box 41"/>
          <p:cNvSpPr txBox="1"/>
          <p:nvPr/>
        </p:nvSpPr>
        <p:spPr>
          <a:xfrm>
            <a:off x="4246642" y="2990850"/>
            <a:ext cx="702469" cy="3467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3+28</a:t>
            </a:r>
          </a:p>
        </p:txBody>
      </p:sp>
      <p:sp>
        <p:nvSpPr>
          <p:cNvPr id="90154" name="Text Box 42"/>
          <p:cNvSpPr txBox="1"/>
          <p:nvPr/>
        </p:nvSpPr>
        <p:spPr>
          <a:xfrm>
            <a:off x="5166440" y="2990930"/>
            <a:ext cx="717947" cy="3467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4+28</a:t>
            </a:r>
          </a:p>
        </p:txBody>
      </p:sp>
      <p:sp>
        <p:nvSpPr>
          <p:cNvPr id="90155" name="Text Box 43"/>
          <p:cNvSpPr txBox="1"/>
          <p:nvPr/>
        </p:nvSpPr>
        <p:spPr>
          <a:xfrm>
            <a:off x="6840141" y="2990930"/>
            <a:ext cx="702469" cy="3467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a+28</a:t>
            </a:r>
          </a:p>
        </p:txBody>
      </p:sp>
      <p:pic>
        <p:nvPicPr>
          <p:cNvPr id="38956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" y="3446145"/>
            <a:ext cx="1944291" cy="1359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565" y="758052"/>
            <a:ext cx="882898" cy="1265255"/>
          </a:xfrm>
          <a:prstGeom prst="rect">
            <a:avLst/>
          </a:prstGeom>
        </p:spPr>
      </p:pic>
      <p:sp>
        <p:nvSpPr>
          <p:cNvPr id="38913" name="Text Box 3"/>
          <p:cNvSpPr txBox="1"/>
          <p:nvPr/>
        </p:nvSpPr>
        <p:spPr>
          <a:xfrm>
            <a:off x="1017270" y="959485"/>
            <a:ext cx="6138545" cy="553998"/>
          </a:xfrm>
          <a:prstGeom prst="wedgeRoundRectCallout">
            <a:avLst>
              <a:gd name="adj1" fmla="val 56248"/>
              <a:gd name="adj2" fmla="val -6875"/>
              <a:gd name="adj3" fmla="val 16667"/>
            </a:avLst>
          </a:prstGeom>
          <a:solidFill>
            <a:srgbClr val="92D050"/>
          </a:solidFill>
          <a:ln w="9525">
            <a:solidFill>
              <a:srgbClr val="00B050"/>
            </a:solidFill>
          </a:ln>
        </p:spPr>
        <p:txBody>
          <a:bodyPr wrap="square" lIns="67500" tIns="35100" rIns="67500" bIns="35100" anchor="t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根据“妈妈比小玲大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岁”填写下表。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2" grpId="0"/>
      <p:bldP spid="90153" grpId="0"/>
      <p:bldP spid="90154" grpId="0"/>
      <p:bldP spid="90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0"/>
          <p:cNvSpPr>
            <a:spLocks noGrp="1"/>
          </p:cNvSpPr>
          <p:nvPr>
            <p:ph type="title"/>
          </p:nvPr>
        </p:nvSpPr>
        <p:spPr>
          <a:xfrm>
            <a:off x="1627585" y="946309"/>
            <a:ext cx="5992415" cy="809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l" eaLnBrk="1" hangingPunct="1"/>
            <a:r>
              <a:rPr lang="zh-CN" altLang="en-US" sz="2800" b="1" dirty="0">
                <a:solidFill>
                  <a:srgbClr val="00B05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笔记本的单价是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00B05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元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sz="2800" b="1" dirty="0">
                <a:solidFill>
                  <a:srgbClr val="00B05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本。你会根据这个条件填写下表吗？</a:t>
            </a:r>
          </a:p>
        </p:txBody>
      </p:sp>
      <p:graphicFrame>
        <p:nvGraphicFramePr>
          <p:cNvPr id="25604" name="内容占位符 2560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15245034"/>
              </p:ext>
            </p:extLst>
          </p:nvPr>
        </p:nvGraphicFramePr>
        <p:xfrm>
          <a:off x="1627585" y="2349104"/>
          <a:ext cx="5618480" cy="1134110"/>
        </p:xfrm>
        <a:graphic>
          <a:graphicData uri="http://schemas.openxmlformats.org/drawingml/2006/table">
            <a:tbl>
              <a:tblPr/>
              <a:tblGrid>
                <a:gridCol w="126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69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数量</a:t>
                      </a: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本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总价</a:t>
                      </a: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元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itchFamily="18" charset="0"/>
                          <a:ea typeface="楷体" panose="02010609060101010101" pitchFamily="49" charset="-122"/>
                          <a:cs typeface="Times New Roman" pitchFamily="18" charset="0"/>
                        </a:rPr>
                        <a:t>4a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028" name="Text Box 36"/>
          <p:cNvSpPr txBox="1"/>
          <p:nvPr/>
        </p:nvSpPr>
        <p:spPr>
          <a:xfrm>
            <a:off x="4004072" y="2943225"/>
            <a:ext cx="6477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7a</a:t>
            </a:r>
          </a:p>
        </p:txBody>
      </p:sp>
      <p:sp>
        <p:nvSpPr>
          <p:cNvPr id="85029" name="Text Box 37"/>
          <p:cNvSpPr txBox="1"/>
          <p:nvPr/>
        </p:nvSpPr>
        <p:spPr>
          <a:xfrm>
            <a:off x="4760119" y="2943225"/>
            <a:ext cx="6477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10a</a:t>
            </a:r>
          </a:p>
        </p:txBody>
      </p:sp>
      <p:sp>
        <p:nvSpPr>
          <p:cNvPr id="85030" name="Text Box 38"/>
          <p:cNvSpPr txBox="1"/>
          <p:nvPr/>
        </p:nvSpPr>
        <p:spPr>
          <a:xfrm>
            <a:off x="5605463" y="2943225"/>
            <a:ext cx="6477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18a</a:t>
            </a:r>
          </a:p>
        </p:txBody>
      </p:sp>
      <p:sp>
        <p:nvSpPr>
          <p:cNvPr id="85031" name="Text Box 39"/>
          <p:cNvSpPr txBox="1"/>
          <p:nvPr/>
        </p:nvSpPr>
        <p:spPr>
          <a:xfrm>
            <a:off x="6543675" y="2947988"/>
            <a:ext cx="6477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hlin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ab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" y="492072"/>
            <a:ext cx="366860" cy="456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3655060"/>
            <a:ext cx="1772920" cy="11449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8" grpId="0" bldLvl="0" animBg="1"/>
      <p:bldP spid="85031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1120140" y="1287780"/>
            <a:ext cx="6809105" cy="13620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）果园里有桃树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棵，苹果树的棵树是桃树的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倍，苹果树有（      ）棵；梨树比桃树少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棵，梨树有（           ）棵。</a:t>
            </a:r>
          </a:p>
        </p:txBody>
      </p:sp>
      <p:sp>
        <p:nvSpPr>
          <p:cNvPr id="101379" name="Text Box 3"/>
          <p:cNvSpPr txBox="1"/>
          <p:nvPr/>
        </p:nvSpPr>
        <p:spPr>
          <a:xfrm>
            <a:off x="5082540" y="1679814"/>
            <a:ext cx="1079897" cy="50038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2a</a:t>
            </a:r>
          </a:p>
        </p:txBody>
      </p:sp>
      <p:sp>
        <p:nvSpPr>
          <p:cNvPr id="101380" name="Text Box 4"/>
          <p:cNvSpPr txBox="1"/>
          <p:nvPr/>
        </p:nvSpPr>
        <p:spPr>
          <a:xfrm>
            <a:off x="4784725" y="2149475"/>
            <a:ext cx="1295400" cy="50038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</a:t>
            </a:r>
          </a:p>
        </p:txBody>
      </p:sp>
      <p:sp>
        <p:nvSpPr>
          <p:cNvPr id="43013" name="Text Box 5"/>
          <p:cNvSpPr txBox="1"/>
          <p:nvPr/>
        </p:nvSpPr>
        <p:spPr>
          <a:xfrm>
            <a:off x="1039495" y="2799080"/>
            <a:ext cx="6685280" cy="13620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）一辆公共汽车上原来有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35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人，到湖西车站下车</a:t>
            </a:r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人，又上车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y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人。现在车上有（          ）人。</a:t>
            </a:r>
          </a:p>
        </p:txBody>
      </p:sp>
      <p:sp>
        <p:nvSpPr>
          <p:cNvPr id="101382" name="Text Box 6"/>
          <p:cNvSpPr txBox="1"/>
          <p:nvPr/>
        </p:nvSpPr>
        <p:spPr>
          <a:xfrm>
            <a:off x="1331640" y="3660855"/>
            <a:ext cx="1565672" cy="50038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35-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+y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1039495" y="596265"/>
            <a:ext cx="5040630" cy="50419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在括号里填写含有字母的式子。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70" y="3660775"/>
            <a:ext cx="1504950" cy="104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76" y="811769"/>
            <a:ext cx="5940029" cy="83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Text Box 10"/>
          <p:cNvSpPr txBox="1"/>
          <p:nvPr/>
        </p:nvSpPr>
        <p:spPr>
          <a:xfrm>
            <a:off x="1115616" y="1983291"/>
            <a:ext cx="579882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小华家到学校的路程是（          ）米。</a:t>
            </a:r>
          </a:p>
        </p:txBody>
      </p:sp>
      <p:sp>
        <p:nvSpPr>
          <p:cNvPr id="53251" name="Text Box 11"/>
          <p:cNvSpPr txBox="1"/>
          <p:nvPr/>
        </p:nvSpPr>
        <p:spPr>
          <a:xfrm>
            <a:off x="1261110" y="2938780"/>
            <a:ext cx="6323965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小军家到小丽家的路程是（        ）米</a:t>
            </a:r>
            <a:r>
              <a:rPr lang="zh-CN" altLang="en-US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。</a:t>
            </a:r>
          </a:p>
        </p:txBody>
      </p:sp>
      <p:sp>
        <p:nvSpPr>
          <p:cNvPr id="53252" name="Text Box 12"/>
          <p:cNvSpPr txBox="1"/>
          <p:nvPr/>
        </p:nvSpPr>
        <p:spPr>
          <a:xfrm>
            <a:off x="994093" y="3741261"/>
            <a:ext cx="68580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从家到学校，小丽比小军要多走（         ）米。</a:t>
            </a:r>
          </a:p>
        </p:txBody>
      </p:sp>
      <p:sp>
        <p:nvSpPr>
          <p:cNvPr id="40973" name="Text Box 13"/>
          <p:cNvSpPr txBox="1"/>
          <p:nvPr/>
        </p:nvSpPr>
        <p:spPr>
          <a:xfrm>
            <a:off x="4463653" y="2016442"/>
            <a:ext cx="1188244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800+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</a:p>
        </p:txBody>
      </p:sp>
      <p:sp>
        <p:nvSpPr>
          <p:cNvPr id="40974" name="Text Box 14"/>
          <p:cNvSpPr txBox="1"/>
          <p:nvPr/>
        </p:nvSpPr>
        <p:spPr>
          <a:xfrm>
            <a:off x="4949428" y="2856389"/>
            <a:ext cx="702469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+y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0975" name="Text Box 15"/>
          <p:cNvSpPr txBox="1"/>
          <p:nvPr/>
        </p:nvSpPr>
        <p:spPr>
          <a:xfrm>
            <a:off x="5917089" y="3741261"/>
            <a:ext cx="702469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y-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bldLvl="0" animBg="1"/>
      <p:bldP spid="40974" grpId="0" bldLvl="0" animBg="1"/>
      <p:bldP spid="4097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/>
          <p:nvPr/>
        </p:nvSpPr>
        <p:spPr>
          <a:xfrm>
            <a:off x="1531144" y="4026019"/>
            <a:ext cx="5417344" cy="5340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lnSpc>
                <a:spcPct val="120000"/>
              </a:lnSpc>
              <a:buFont typeface="Arial" panose="020B0604020202020204" pitchFamily="34" charset="0"/>
              <a:buNone/>
              <a:tabLst>
                <a:tab pos="4662805" algn="l"/>
              </a:tabLst>
            </a:pP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a×a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写作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2a</a:t>
            </a:r>
            <a:r>
              <a:rPr lang="en-US" altLang="en-US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</a:t>
            </a:r>
            <a:r>
              <a:rPr lang="en-US" altLang="zh-CN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 ）</a:t>
            </a:r>
            <a:endParaRPr lang="en-US" altLang="en-US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6866" name="Rectangle 5"/>
          <p:cNvSpPr/>
          <p:nvPr/>
        </p:nvSpPr>
        <p:spPr>
          <a:xfrm>
            <a:off x="1388428" y="2425264"/>
            <a:ext cx="5238750" cy="5340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0">
              <a:lnSpc>
                <a:spcPct val="120000"/>
              </a:lnSpc>
              <a:buFont typeface="Arial" panose="020B0604020202020204" pitchFamily="34" charset="0"/>
              <a:buNone/>
              <a:tabLst>
                <a:tab pos="5111750" algn="l"/>
              </a:tabLst>
            </a:pP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 1×t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写作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t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 ）</a:t>
            </a:r>
          </a:p>
        </p:txBody>
      </p:sp>
      <p:sp>
        <p:nvSpPr>
          <p:cNvPr id="36867" name="Rectangle 5"/>
          <p:cNvSpPr/>
          <p:nvPr/>
        </p:nvSpPr>
        <p:spPr>
          <a:xfrm>
            <a:off x="1531065" y="3269576"/>
            <a:ext cx="4982765" cy="5340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3. 12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＋</a:t>
            </a:r>
            <a:r>
              <a:rPr lang="en-US" altLang="en-US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写作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12</a:t>
            </a:r>
            <a:r>
              <a:rPr lang="en-US" altLang="en-US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 ）</a:t>
            </a:r>
            <a:endParaRPr lang="en-US" altLang="en-US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6868" name="Rectangle 5"/>
          <p:cNvSpPr/>
          <p:nvPr/>
        </p:nvSpPr>
        <p:spPr>
          <a:xfrm>
            <a:off x="1531065" y="1481892"/>
            <a:ext cx="4714875" cy="5340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1. a×6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写作</a:t>
            </a:r>
            <a:r>
              <a:rPr lang="en-US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6a</a:t>
            </a:r>
            <a:r>
              <a:rPr lang="en-US" altLang="en-US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en-US" altLang="zh-CN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 ）</a:t>
            </a:r>
            <a:endParaRPr lang="en-US" altLang="en-US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9094" name="Text Box 6"/>
          <p:cNvSpPr txBox="1"/>
          <p:nvPr/>
        </p:nvSpPr>
        <p:spPr>
          <a:xfrm>
            <a:off x="4097858" y="1457564"/>
            <a:ext cx="54054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√</a:t>
            </a:r>
          </a:p>
        </p:txBody>
      </p:sp>
      <p:sp>
        <p:nvSpPr>
          <p:cNvPr id="89095" name="Text Box 7"/>
          <p:cNvSpPr txBox="1"/>
          <p:nvPr/>
        </p:nvSpPr>
        <p:spPr>
          <a:xfrm>
            <a:off x="4196995" y="3277564"/>
            <a:ext cx="54054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89096" name="Text Box 8"/>
          <p:cNvSpPr txBox="1"/>
          <p:nvPr/>
        </p:nvSpPr>
        <p:spPr>
          <a:xfrm>
            <a:off x="4247480" y="4062492"/>
            <a:ext cx="54054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×</a:t>
            </a:r>
          </a:p>
        </p:txBody>
      </p:sp>
      <p:sp>
        <p:nvSpPr>
          <p:cNvPr id="89097" name="Text Box 9"/>
          <p:cNvSpPr txBox="1"/>
          <p:nvPr/>
        </p:nvSpPr>
        <p:spPr>
          <a:xfrm>
            <a:off x="4086826" y="2297497"/>
            <a:ext cx="54054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√</a:t>
            </a:r>
          </a:p>
        </p:txBody>
      </p:sp>
      <p:sp>
        <p:nvSpPr>
          <p:cNvPr id="36873" name="Rectangle 11"/>
          <p:cNvSpPr/>
          <p:nvPr/>
        </p:nvSpPr>
        <p:spPr>
          <a:xfrm>
            <a:off x="3554016" y="1482329"/>
            <a:ext cx="213263" cy="440217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t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36877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81" y="2863691"/>
            <a:ext cx="1944290" cy="13596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8" name="矩形 20495"/>
          <p:cNvSpPr/>
          <p:nvPr/>
        </p:nvSpPr>
        <p:spPr>
          <a:xfrm>
            <a:off x="1531025" y="2518410"/>
            <a:ext cx="61341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http://cz.Lspjy.com</a:t>
            </a:r>
            <a:endParaRPr lang="en-US" altLang="zh-CN" sz="135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6879" name="矩形 20496"/>
          <p:cNvSpPr/>
          <p:nvPr/>
        </p:nvSpPr>
        <p:spPr>
          <a:xfrm>
            <a:off x="1692950" y="2680335"/>
            <a:ext cx="61341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http://cz.Lspjy.com</a:t>
            </a:r>
            <a:endParaRPr lang="en-US" altLang="zh-CN" sz="135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" name="流程图: 决策 1"/>
          <p:cNvSpPr/>
          <p:nvPr/>
        </p:nvSpPr>
        <p:spPr>
          <a:xfrm>
            <a:off x="580390" y="494030"/>
            <a:ext cx="1842135" cy="50419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判断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  <p:bldP spid="89096" grpId="0"/>
      <p:bldP spid="890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196"/>
          <a:stretch>
            <a:fillRect/>
          </a:stretch>
        </p:blipFill>
        <p:spPr>
          <a:xfrm>
            <a:off x="4413250" y="1639570"/>
            <a:ext cx="4420870" cy="1320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4675" y="636270"/>
            <a:ext cx="74015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动车的速度为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220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时，普通列车的速度为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120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时。行驶</a:t>
            </a:r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小时，动车和普通列车一共行驶多少千米？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5675" y="2960370"/>
            <a:ext cx="3965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220+120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=340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（千米）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8980" y="3548380"/>
            <a:ext cx="5930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答：动车和普通列车一共行驶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/>
          <p:nvPr/>
        </p:nvSpPr>
        <p:spPr>
          <a:xfrm>
            <a:off x="1098709" y="717630"/>
            <a:ext cx="677703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有一张如下图所示的长方形纸</a:t>
            </a:r>
            <a:r>
              <a:rPr lang="zh-CN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用它剪一个最大的正方形。</a:t>
            </a:r>
            <a:endParaRPr lang="zh-CN" altLang="zh-CN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55298" name="Rectangle 3"/>
          <p:cNvSpPr/>
          <p:nvPr/>
        </p:nvSpPr>
        <p:spPr>
          <a:xfrm>
            <a:off x="1271826" y="2133680"/>
            <a:ext cx="2321719" cy="14573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3556" name="Line 4"/>
          <p:cNvSpPr/>
          <p:nvPr/>
        </p:nvSpPr>
        <p:spPr>
          <a:xfrm>
            <a:off x="2837260" y="2133680"/>
            <a:ext cx="0" cy="14573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5300" name="AutoShape 5"/>
          <p:cNvSpPr/>
          <p:nvPr/>
        </p:nvSpPr>
        <p:spPr>
          <a:xfrm flipH="1">
            <a:off x="3599260" y="2133680"/>
            <a:ext cx="161925" cy="1457325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55301" name="Text Box 6"/>
          <p:cNvSpPr txBox="1"/>
          <p:nvPr/>
        </p:nvSpPr>
        <p:spPr>
          <a:xfrm>
            <a:off x="3761105" y="2786221"/>
            <a:ext cx="73129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4cm</a:t>
            </a:r>
          </a:p>
        </p:txBody>
      </p:sp>
      <p:sp>
        <p:nvSpPr>
          <p:cNvPr id="55302" name="AutoShape 7"/>
          <p:cNvSpPr/>
          <p:nvPr/>
        </p:nvSpPr>
        <p:spPr>
          <a:xfrm rot="-5400000" flipH="1" flipV="1">
            <a:off x="2330053" y="864553"/>
            <a:ext cx="216694" cy="2321719"/>
          </a:xfrm>
          <a:prstGeom prst="leftBrace">
            <a:avLst>
              <a:gd name="adj1" fmla="val 8923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55303" name="Text Box 8"/>
          <p:cNvSpPr txBox="1"/>
          <p:nvPr/>
        </p:nvSpPr>
        <p:spPr>
          <a:xfrm>
            <a:off x="2039303" y="1547336"/>
            <a:ext cx="80823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 cm</a:t>
            </a:r>
          </a:p>
        </p:txBody>
      </p:sp>
      <p:sp>
        <p:nvSpPr>
          <p:cNvPr id="23561" name="Text Box 9"/>
          <p:cNvSpPr txBox="1"/>
          <p:nvPr/>
        </p:nvSpPr>
        <p:spPr>
          <a:xfrm>
            <a:off x="4295775" y="1587500"/>
            <a:ext cx="294132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用含有字母的式子</a:t>
            </a:r>
            <a:endParaRPr lang="en-US" altLang="zh-CN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表示长方形中剪去部</a:t>
            </a:r>
            <a:endParaRPr lang="en-US" altLang="zh-CN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分的面积。       </a:t>
            </a:r>
            <a:r>
              <a:rPr lang="zh-CN" altLang="en-US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3562" name="Text Box 10"/>
          <p:cNvSpPr txBox="1"/>
          <p:nvPr/>
        </p:nvSpPr>
        <p:spPr>
          <a:xfrm>
            <a:off x="1277858" y="3590925"/>
            <a:ext cx="57245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当</a:t>
            </a:r>
            <a:r>
              <a:rPr lang="zh-CN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a=7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时，长方形中剪去部分的面积是多少平方厘米？</a:t>
            </a:r>
          </a:p>
        </p:txBody>
      </p:sp>
      <p:sp>
        <p:nvSpPr>
          <p:cNvPr id="23563" name="Text Box 11"/>
          <p:cNvSpPr txBox="1"/>
          <p:nvPr/>
        </p:nvSpPr>
        <p:spPr>
          <a:xfrm>
            <a:off x="5194935" y="2850118"/>
            <a:ext cx="1409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a-4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55445" y="4420870"/>
            <a:ext cx="5097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（</a:t>
            </a: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a-4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=4×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7-4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=12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（平方厘米）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/>
          <p:nvPr/>
        </p:nvSpPr>
        <p:spPr>
          <a:xfrm>
            <a:off x="1638618" y="2801065"/>
            <a:ext cx="5032147" cy="89255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CC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只青蛙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张嘴，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只眼睛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条腿。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72707" name="Rectangle 3"/>
          <p:cNvSpPr/>
          <p:nvPr/>
        </p:nvSpPr>
        <p:spPr>
          <a:xfrm>
            <a:off x="1770063" y="2146380"/>
            <a:ext cx="505138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只青蛙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张嘴，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只眼睛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条腿。</a:t>
            </a:r>
          </a:p>
        </p:txBody>
      </p:sp>
      <p:sp>
        <p:nvSpPr>
          <p:cNvPr id="72708" name="Rectangle 4"/>
          <p:cNvSpPr/>
          <p:nvPr/>
        </p:nvSpPr>
        <p:spPr>
          <a:xfrm>
            <a:off x="1364933" y="3692525"/>
            <a:ext cx="6515100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FF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330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100" b="1">
                <a:solidFill>
                  <a:srgbClr val="00FF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只青蛙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张嘴，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只眼睛</a:t>
            </a:r>
            <a:r>
              <a:rPr lang="zh-CN" altLang="en-US" sz="2400" b="1" u="sng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条腿。</a:t>
            </a:r>
          </a:p>
        </p:txBody>
      </p:sp>
      <p:sp>
        <p:nvSpPr>
          <p:cNvPr id="72709" name="Rectangle 5"/>
          <p:cNvSpPr/>
          <p:nvPr/>
        </p:nvSpPr>
        <p:spPr>
          <a:xfrm>
            <a:off x="1825942" y="1489710"/>
            <a:ext cx="559474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只青蛙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张嘴，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只眼睛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条腿。</a:t>
            </a:r>
          </a:p>
        </p:txBody>
      </p:sp>
      <p:sp>
        <p:nvSpPr>
          <p:cNvPr id="72710" name="Text Box 6"/>
          <p:cNvSpPr txBox="1"/>
          <p:nvPr/>
        </p:nvSpPr>
        <p:spPr>
          <a:xfrm>
            <a:off x="1923415" y="3244850"/>
            <a:ext cx="1682115" cy="598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300">
                <a:solidFill>
                  <a:schemeClr val="tx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……          </a:t>
            </a:r>
          </a:p>
        </p:txBody>
      </p:sp>
      <p:pic>
        <p:nvPicPr>
          <p:cNvPr id="727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7" y="2971324"/>
            <a:ext cx="600075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9" y="3353991"/>
            <a:ext cx="600075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1" y="2015649"/>
            <a:ext cx="600075" cy="7215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879368" y="2114550"/>
            <a:ext cx="3429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95936" y="2114550"/>
            <a:ext cx="3429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334134" y="2146300"/>
            <a:ext cx="3429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8</a:t>
            </a:r>
            <a:endParaRPr lang="en-US" altLang="zh-CN" sz="21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843808" y="2736850"/>
            <a:ext cx="414338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996095" y="2736850"/>
            <a:ext cx="3429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6</a:t>
            </a:r>
            <a:endParaRPr lang="en-US" altLang="zh-CN" sz="210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220072" y="2736850"/>
            <a:ext cx="631825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12</a:t>
            </a:r>
            <a:endParaRPr kumimoji="0" lang="en-US" altLang="zh-CN" sz="2100" kern="1200" cap="none" spc="0" normalizeH="0" baseline="0" noProof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1763688" y="3613468"/>
            <a:ext cx="400050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3018155" y="656590"/>
            <a:ext cx="2448560" cy="575945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唱不完的歌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258146" y="3692525"/>
            <a:ext cx="342900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830080" y="3672522"/>
            <a:ext cx="630555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215080" y="3613467"/>
            <a:ext cx="579120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0" y="3851275"/>
            <a:ext cx="1143000" cy="809625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9" grpId="0"/>
      <p:bldP spid="72716" grpId="0" bldLvl="0" animBg="1"/>
      <p:bldP spid="72717" grpId="0" bldLvl="0" animBg="1"/>
      <p:bldP spid="72718" grpId="0" bldLvl="0" animBg="1"/>
      <p:bldP spid="72719" grpId="0" bldLvl="0" animBg="1"/>
      <p:bldP spid="72720" grpId="0" bldLvl="0" animBg="1"/>
      <p:bldP spid="72721" grpId="0" bldLvl="0" animBg="1"/>
      <p:bldP spid="40978" grpId="0" animBg="1"/>
      <p:bldP spid="2" grpId="0" animBg="1"/>
      <p:bldP spid="3" grpId="0" bldLvl="0" animBg="1"/>
      <p:bldP spid="4" grpId="0" bldLvl="0" animBg="1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30300" y="2184400"/>
            <a:ext cx="6393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用含有字母的式子不仅可以表示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数量关系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，还可以表示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只要知道给出的式子中每个字母表示的数是多少，就可以算出这个式子表示的数值是多少。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65813" y="1419487"/>
            <a:ext cx="3551178" cy="923330"/>
          </a:xfrm>
          <a:prstGeom prst="rect">
            <a:avLst/>
          </a:prstGeom>
          <a:noFill/>
          <a:effectLst/>
        </p:spPr>
        <p:txBody>
          <a:bodyPr wrap="square" lIns="91434" tIns="45717" rIns="91434" bIns="45717" rtlCol="0">
            <a:spAutoFit/>
          </a:bodyPr>
          <a:lstStyle/>
          <a:p>
            <a:pPr algn="ctr" defTabSz="685749"/>
            <a:r>
              <a:rPr kumimoji="1" lang="zh-CN" altLang="en-US" sz="5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伴你成长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2" y="1374599"/>
            <a:ext cx="2876487" cy="11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2940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>
            <a:extLst>
              <a:ext uri="{FF2B5EF4-FFF2-40B4-BE49-F238E27FC236}">
                <a16:creationId xmlns:a16="http://schemas.microsoft.com/office/drawing/2014/main" id="{45A4881F-FC4C-49BF-BDC6-2F006CA9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4388"/>
            <a:ext cx="6858000" cy="8239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6" tIns="35241" rIns="67626" bIns="35241" anchor="ctr"/>
          <a:lstStyle/>
          <a:p>
            <a:pPr algn="ctr" eaLnBrk="0" hangingPunct="0"/>
            <a:endParaRPr lang="zh-CN" altLang="en-US" sz="1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FBC0A76B-449B-4334-B657-C53341CA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46313"/>
            <a:ext cx="66722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92D050"/>
                </a:solidFill>
                <a:latin typeface="Arial" panose="020B0604020202020204" pitchFamily="34" charset="0"/>
              </a:rPr>
              <a:t>更多教学资源持续更新，请关注公众号</a:t>
            </a:r>
            <a:r>
              <a:rPr lang="en-US" altLang="zh-CN" sz="2100" b="1">
                <a:solidFill>
                  <a:srgbClr val="92D050"/>
                </a:solidFill>
                <a:latin typeface="Arial" panose="020B0604020202020204" pitchFamily="34" charset="0"/>
              </a:rPr>
              <a:t>:</a:t>
            </a:r>
            <a:r>
              <a:rPr lang="zh-CN" altLang="zh-CN" sz="2100" b="1">
                <a:solidFill>
                  <a:srgbClr val="92D050"/>
                </a:solidFill>
                <a:latin typeface="Arial" panose="020B0604020202020204" pitchFamily="34" charset="0"/>
              </a:rPr>
              <a:t>凤凰教师</a:t>
            </a:r>
            <a:endParaRPr lang="zh-CN" altLang="zh-CN" sz="2100" b="1" i="1" u="sng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Freeform 5">
            <a:extLst>
              <a:ext uri="{FF2B5EF4-FFF2-40B4-BE49-F238E27FC236}">
                <a16:creationId xmlns:a16="http://schemas.microsoft.com/office/drawing/2014/main" id="{12576B8C-AC31-4FCD-ADCA-ACBF92F7806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160713" y="1014413"/>
            <a:ext cx="2632075" cy="506412"/>
          </a:xfrm>
          <a:custGeom>
            <a:avLst/>
            <a:gdLst>
              <a:gd name="T0" fmla="*/ 6476 w 17843"/>
              <a:gd name="T1" fmla="*/ 3745 h 4118"/>
              <a:gd name="T2" fmla="*/ 1689 w 17843"/>
              <a:gd name="T3" fmla="*/ 3695 h 4118"/>
              <a:gd name="T4" fmla="*/ 15455 w 17843"/>
              <a:gd name="T5" fmla="*/ 2424 h 4118"/>
              <a:gd name="T6" fmla="*/ 16427 w 17843"/>
              <a:gd name="T7" fmla="*/ 3864 h 4118"/>
              <a:gd name="T8" fmla="*/ 15200 w 17843"/>
              <a:gd name="T9" fmla="*/ 3118 h 4118"/>
              <a:gd name="T10" fmla="*/ 17570 w 17843"/>
              <a:gd name="T11" fmla="*/ 3373 h 4118"/>
              <a:gd name="T12" fmla="*/ 14722 w 17843"/>
              <a:gd name="T13" fmla="*/ 2542 h 4118"/>
              <a:gd name="T14" fmla="*/ 14722 w 17843"/>
              <a:gd name="T15" fmla="*/ 2407 h 4118"/>
              <a:gd name="T16" fmla="*/ 6323 w 17843"/>
              <a:gd name="T17" fmla="*/ 2508 h 4118"/>
              <a:gd name="T18" fmla="*/ 1740 w 17843"/>
              <a:gd name="T19" fmla="*/ 2508 h 4118"/>
              <a:gd name="T20" fmla="*/ 7704 w 17843"/>
              <a:gd name="T21" fmla="*/ 1373 h 4118"/>
              <a:gd name="T22" fmla="*/ 7329 w 17843"/>
              <a:gd name="T23" fmla="*/ 1373 h 4118"/>
              <a:gd name="T24" fmla="*/ 3274 w 17843"/>
              <a:gd name="T25" fmla="*/ 2847 h 4118"/>
              <a:gd name="T26" fmla="*/ 5453 w 17843"/>
              <a:gd name="T27" fmla="*/ 3220 h 4118"/>
              <a:gd name="T28" fmla="*/ 4840 w 17843"/>
              <a:gd name="T29" fmla="*/ 1847 h 4118"/>
              <a:gd name="T30" fmla="*/ 5126 w 17843"/>
              <a:gd name="T31" fmla="*/ 1338 h 4118"/>
              <a:gd name="T32" fmla="*/ 1177 w 17843"/>
              <a:gd name="T33" fmla="*/ 2966 h 4118"/>
              <a:gd name="T34" fmla="*/ 0 w 17843"/>
              <a:gd name="T35" fmla="*/ 1508 h 4118"/>
              <a:gd name="T36" fmla="*/ 6323 w 17843"/>
              <a:gd name="T37" fmla="*/ 1813 h 4118"/>
              <a:gd name="T38" fmla="*/ 1740 w 17843"/>
              <a:gd name="T39" fmla="*/ 1813 h 4118"/>
              <a:gd name="T40" fmla="*/ 15080 w 17843"/>
              <a:gd name="T41" fmla="*/ 1356 h 4118"/>
              <a:gd name="T42" fmla="*/ 16461 w 17843"/>
              <a:gd name="T43" fmla="*/ 1373 h 4118"/>
              <a:gd name="T44" fmla="*/ 14927 w 17843"/>
              <a:gd name="T45" fmla="*/ 814 h 4118"/>
              <a:gd name="T46" fmla="*/ 16615 w 17843"/>
              <a:gd name="T47" fmla="*/ 1051 h 4118"/>
              <a:gd name="T48" fmla="*/ 6493 w 17843"/>
              <a:gd name="T49" fmla="*/ 610 h 4118"/>
              <a:gd name="T50" fmla="*/ 6493 w 17843"/>
              <a:gd name="T51" fmla="*/ 610 h 4118"/>
              <a:gd name="T52" fmla="*/ 2081 w 17843"/>
              <a:gd name="T53" fmla="*/ 898 h 4118"/>
              <a:gd name="T54" fmla="*/ 10429 w 17843"/>
              <a:gd name="T55" fmla="*/ 2610 h 4118"/>
              <a:gd name="T56" fmla="*/ 11691 w 17843"/>
              <a:gd name="T57" fmla="*/ 2186 h 4118"/>
              <a:gd name="T58" fmla="*/ 12373 w 17843"/>
              <a:gd name="T59" fmla="*/ 2407 h 4118"/>
              <a:gd name="T60" fmla="*/ 12645 w 17843"/>
              <a:gd name="T61" fmla="*/ 4000 h 4118"/>
              <a:gd name="T62" fmla="*/ 11537 w 17843"/>
              <a:gd name="T63" fmla="*/ 3745 h 4118"/>
              <a:gd name="T64" fmla="*/ 9133 w 17843"/>
              <a:gd name="T65" fmla="*/ 3966 h 4118"/>
              <a:gd name="T66" fmla="*/ 9883 w 17843"/>
              <a:gd name="T67" fmla="*/ 678 h 4118"/>
              <a:gd name="T68" fmla="*/ 9150 w 17843"/>
              <a:gd name="T69" fmla="*/ 186 h 4118"/>
              <a:gd name="T70" fmla="*/ 11469 w 17843"/>
              <a:gd name="T71" fmla="*/ 458 h 4118"/>
              <a:gd name="T72" fmla="*/ 12492 w 17843"/>
              <a:gd name="T73" fmla="*/ 2763 h 4118"/>
              <a:gd name="T74" fmla="*/ 11469 w 17843"/>
              <a:gd name="T75" fmla="*/ 2779 h 4118"/>
              <a:gd name="T76" fmla="*/ 5692 w 17843"/>
              <a:gd name="T77" fmla="*/ 932 h 4118"/>
              <a:gd name="T78" fmla="*/ 1109 w 17843"/>
              <a:gd name="T79" fmla="*/ 932 h 4118"/>
              <a:gd name="T80" fmla="*/ 17109 w 17843"/>
              <a:gd name="T81" fmla="*/ 492 h 4118"/>
              <a:gd name="T82" fmla="*/ 15251 w 17843"/>
              <a:gd name="T83" fmla="*/ 508 h 4118"/>
              <a:gd name="T84" fmla="*/ 16189 w 17843"/>
              <a:gd name="T85" fmla="*/ 644 h 4118"/>
              <a:gd name="T86" fmla="*/ 17075 w 17843"/>
              <a:gd name="T87" fmla="*/ 1407 h 4118"/>
              <a:gd name="T88" fmla="*/ 15080 w 17843"/>
              <a:gd name="T89" fmla="*/ 1864 h 4118"/>
              <a:gd name="T90" fmla="*/ 14552 w 17843"/>
              <a:gd name="T91" fmla="*/ 644 h 4118"/>
              <a:gd name="T92" fmla="*/ 6272 w 17843"/>
              <a:gd name="T93" fmla="*/ 0 h 4118"/>
              <a:gd name="T94" fmla="*/ 7244 w 17843"/>
              <a:gd name="T95" fmla="*/ 3610 h 4118"/>
              <a:gd name="T96" fmla="*/ 7295 w 17843"/>
              <a:gd name="T97" fmla="*/ 915 h 4118"/>
              <a:gd name="T98" fmla="*/ 8693 w 17843"/>
              <a:gd name="T99" fmla="*/ 915 h 4118"/>
              <a:gd name="T100" fmla="*/ 7244 w 17843"/>
              <a:gd name="T101" fmla="*/ 3627 h 4118"/>
              <a:gd name="T102" fmla="*/ 6187 w 17843"/>
              <a:gd name="T103" fmla="*/ 2644 h 4118"/>
              <a:gd name="T104" fmla="*/ 6101 w 17843"/>
              <a:gd name="T105" fmla="*/ 424 h 4118"/>
              <a:gd name="T106" fmla="*/ 2200 w 17843"/>
              <a:gd name="T107" fmla="*/ 424 h 4118"/>
              <a:gd name="T108" fmla="*/ 3325 w 17843"/>
              <a:gd name="T109" fmla="*/ 3254 h 4118"/>
              <a:gd name="T110" fmla="*/ 3325 w 17843"/>
              <a:gd name="T111" fmla="*/ 0 h 4118"/>
              <a:gd name="T112" fmla="*/ 3888 w 17843"/>
              <a:gd name="T113" fmla="*/ 1068 h 4118"/>
              <a:gd name="T114" fmla="*/ 1671 w 17843"/>
              <a:gd name="T115" fmla="*/ 3712 h 4118"/>
              <a:gd name="T116" fmla="*/ 989 w 17843"/>
              <a:gd name="T117" fmla="*/ 2508 h 4118"/>
              <a:gd name="T118" fmla="*/ 1689 w 17843"/>
              <a:gd name="T119" fmla="*/ 0 h 4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843" h="4118">
                <a:moveTo>
                  <a:pt x="6664" y="2746"/>
                </a:moveTo>
                <a:cubicBezTo>
                  <a:pt x="6573" y="3028"/>
                  <a:pt x="6471" y="3294"/>
                  <a:pt x="6357" y="3542"/>
                </a:cubicBezTo>
                <a:cubicBezTo>
                  <a:pt x="6334" y="3587"/>
                  <a:pt x="6306" y="3638"/>
                  <a:pt x="6272" y="3695"/>
                </a:cubicBezTo>
                <a:cubicBezTo>
                  <a:pt x="6272" y="3695"/>
                  <a:pt x="6277" y="3695"/>
                  <a:pt x="6289" y="3695"/>
                </a:cubicBezTo>
                <a:cubicBezTo>
                  <a:pt x="6368" y="3729"/>
                  <a:pt x="6431" y="3745"/>
                  <a:pt x="6476" y="3745"/>
                </a:cubicBezTo>
                <a:cubicBezTo>
                  <a:pt x="6601" y="3757"/>
                  <a:pt x="6664" y="3672"/>
                  <a:pt x="6664" y="3491"/>
                </a:cubicBezTo>
                <a:cubicBezTo>
                  <a:pt x="6664" y="3243"/>
                  <a:pt x="6664" y="2994"/>
                  <a:pt x="6664" y="2746"/>
                </a:cubicBezTo>
                <a:close/>
                <a:moveTo>
                  <a:pt x="2081" y="2746"/>
                </a:moveTo>
                <a:cubicBezTo>
                  <a:pt x="1990" y="3028"/>
                  <a:pt x="1887" y="3294"/>
                  <a:pt x="1774" y="3542"/>
                </a:cubicBezTo>
                <a:cubicBezTo>
                  <a:pt x="1751" y="3587"/>
                  <a:pt x="1723" y="3638"/>
                  <a:pt x="1689" y="3695"/>
                </a:cubicBezTo>
                <a:cubicBezTo>
                  <a:pt x="1689" y="3695"/>
                  <a:pt x="1694" y="3695"/>
                  <a:pt x="1706" y="3695"/>
                </a:cubicBezTo>
                <a:cubicBezTo>
                  <a:pt x="1785" y="3729"/>
                  <a:pt x="1848" y="3745"/>
                  <a:pt x="1893" y="3745"/>
                </a:cubicBezTo>
                <a:cubicBezTo>
                  <a:pt x="2018" y="3757"/>
                  <a:pt x="2081" y="3672"/>
                  <a:pt x="2081" y="3491"/>
                </a:cubicBezTo>
                <a:cubicBezTo>
                  <a:pt x="2081" y="3243"/>
                  <a:pt x="2081" y="2994"/>
                  <a:pt x="2081" y="2746"/>
                </a:cubicBezTo>
                <a:close/>
                <a:moveTo>
                  <a:pt x="15455" y="2424"/>
                </a:moveTo>
                <a:cubicBezTo>
                  <a:pt x="15688" y="2424"/>
                  <a:pt x="15922" y="2424"/>
                  <a:pt x="16155" y="2424"/>
                </a:cubicBezTo>
                <a:cubicBezTo>
                  <a:pt x="16155" y="2553"/>
                  <a:pt x="16155" y="2683"/>
                  <a:pt x="16155" y="2813"/>
                </a:cubicBezTo>
                <a:cubicBezTo>
                  <a:pt x="16155" y="2836"/>
                  <a:pt x="16155" y="2853"/>
                  <a:pt x="16155" y="2864"/>
                </a:cubicBezTo>
                <a:cubicBezTo>
                  <a:pt x="16802" y="3474"/>
                  <a:pt x="17365" y="3864"/>
                  <a:pt x="17843" y="4034"/>
                </a:cubicBezTo>
                <a:cubicBezTo>
                  <a:pt x="17024" y="4090"/>
                  <a:pt x="16552" y="4034"/>
                  <a:pt x="16427" y="3864"/>
                </a:cubicBezTo>
                <a:cubicBezTo>
                  <a:pt x="16359" y="3808"/>
                  <a:pt x="16297" y="3751"/>
                  <a:pt x="16240" y="3695"/>
                </a:cubicBezTo>
                <a:cubicBezTo>
                  <a:pt x="16047" y="3548"/>
                  <a:pt x="15910" y="3429"/>
                  <a:pt x="15831" y="3339"/>
                </a:cubicBezTo>
                <a:cubicBezTo>
                  <a:pt x="15683" y="3486"/>
                  <a:pt x="15501" y="3638"/>
                  <a:pt x="15285" y="3796"/>
                </a:cubicBezTo>
                <a:cubicBezTo>
                  <a:pt x="14989" y="4034"/>
                  <a:pt x="14484" y="4113"/>
                  <a:pt x="13767" y="4034"/>
                </a:cubicBezTo>
                <a:cubicBezTo>
                  <a:pt x="14177" y="3909"/>
                  <a:pt x="14654" y="3604"/>
                  <a:pt x="15200" y="3118"/>
                </a:cubicBezTo>
                <a:cubicBezTo>
                  <a:pt x="15370" y="2972"/>
                  <a:pt x="15455" y="2830"/>
                  <a:pt x="15455" y="2695"/>
                </a:cubicBezTo>
                <a:cubicBezTo>
                  <a:pt x="15455" y="2604"/>
                  <a:pt x="15455" y="2514"/>
                  <a:pt x="15455" y="2424"/>
                </a:cubicBezTo>
                <a:close/>
                <a:moveTo>
                  <a:pt x="16916" y="2083"/>
                </a:moveTo>
                <a:cubicBezTo>
                  <a:pt x="17384" y="2083"/>
                  <a:pt x="17602" y="2248"/>
                  <a:pt x="17570" y="2576"/>
                </a:cubicBezTo>
                <a:cubicBezTo>
                  <a:pt x="17570" y="2842"/>
                  <a:pt x="17570" y="3107"/>
                  <a:pt x="17570" y="3373"/>
                </a:cubicBezTo>
                <a:cubicBezTo>
                  <a:pt x="17337" y="3373"/>
                  <a:pt x="17104" y="3373"/>
                  <a:pt x="16871" y="3373"/>
                </a:cubicBezTo>
                <a:cubicBezTo>
                  <a:pt x="16871" y="3118"/>
                  <a:pt x="16871" y="2864"/>
                  <a:pt x="16871" y="2610"/>
                </a:cubicBezTo>
                <a:cubicBezTo>
                  <a:pt x="16893" y="2373"/>
                  <a:pt x="16746" y="2260"/>
                  <a:pt x="16427" y="2271"/>
                </a:cubicBezTo>
                <a:cubicBezTo>
                  <a:pt x="15995" y="2271"/>
                  <a:pt x="15563" y="2271"/>
                  <a:pt x="15131" y="2271"/>
                </a:cubicBezTo>
                <a:cubicBezTo>
                  <a:pt x="14916" y="2260"/>
                  <a:pt x="14779" y="2350"/>
                  <a:pt x="14722" y="2542"/>
                </a:cubicBezTo>
                <a:cubicBezTo>
                  <a:pt x="14722" y="2836"/>
                  <a:pt x="14722" y="3130"/>
                  <a:pt x="14722" y="3423"/>
                </a:cubicBezTo>
                <a:cubicBezTo>
                  <a:pt x="14489" y="3423"/>
                  <a:pt x="14256" y="3423"/>
                  <a:pt x="14023" y="3423"/>
                </a:cubicBezTo>
                <a:cubicBezTo>
                  <a:pt x="14023" y="2977"/>
                  <a:pt x="14023" y="2531"/>
                  <a:pt x="14023" y="2085"/>
                </a:cubicBezTo>
                <a:cubicBezTo>
                  <a:pt x="14256" y="2085"/>
                  <a:pt x="14489" y="2085"/>
                  <a:pt x="14722" y="2085"/>
                </a:cubicBezTo>
                <a:cubicBezTo>
                  <a:pt x="14722" y="2192"/>
                  <a:pt x="14722" y="2299"/>
                  <a:pt x="14722" y="2407"/>
                </a:cubicBezTo>
                <a:cubicBezTo>
                  <a:pt x="14756" y="2192"/>
                  <a:pt x="14927" y="2085"/>
                  <a:pt x="15234" y="2085"/>
                </a:cubicBezTo>
                <a:cubicBezTo>
                  <a:pt x="15762" y="2085"/>
                  <a:pt x="16291" y="2085"/>
                  <a:pt x="16820" y="2085"/>
                </a:cubicBezTo>
                <a:cubicBezTo>
                  <a:pt x="16853" y="2083"/>
                  <a:pt x="16885" y="2083"/>
                  <a:pt x="16916" y="2083"/>
                </a:cubicBezTo>
                <a:close/>
                <a:moveTo>
                  <a:pt x="6323" y="1966"/>
                </a:moveTo>
                <a:cubicBezTo>
                  <a:pt x="6323" y="2147"/>
                  <a:pt x="6323" y="2328"/>
                  <a:pt x="6323" y="2508"/>
                </a:cubicBezTo>
                <a:cubicBezTo>
                  <a:pt x="6437" y="2508"/>
                  <a:pt x="6550" y="2508"/>
                  <a:pt x="6664" y="2508"/>
                </a:cubicBezTo>
                <a:cubicBezTo>
                  <a:pt x="6664" y="2328"/>
                  <a:pt x="6664" y="2147"/>
                  <a:pt x="6664" y="1966"/>
                </a:cubicBezTo>
                <a:cubicBezTo>
                  <a:pt x="6550" y="1966"/>
                  <a:pt x="6437" y="1966"/>
                  <a:pt x="6323" y="1966"/>
                </a:cubicBezTo>
                <a:close/>
                <a:moveTo>
                  <a:pt x="1740" y="1966"/>
                </a:moveTo>
                <a:cubicBezTo>
                  <a:pt x="1740" y="2147"/>
                  <a:pt x="1740" y="2328"/>
                  <a:pt x="1740" y="2508"/>
                </a:cubicBezTo>
                <a:cubicBezTo>
                  <a:pt x="1853" y="2508"/>
                  <a:pt x="1967" y="2508"/>
                  <a:pt x="2081" y="2508"/>
                </a:cubicBezTo>
                <a:cubicBezTo>
                  <a:pt x="2081" y="2328"/>
                  <a:pt x="2081" y="2147"/>
                  <a:pt x="2081" y="1966"/>
                </a:cubicBezTo>
                <a:cubicBezTo>
                  <a:pt x="1967" y="1966"/>
                  <a:pt x="1853" y="1966"/>
                  <a:pt x="1740" y="1966"/>
                </a:cubicBezTo>
                <a:close/>
                <a:moveTo>
                  <a:pt x="7329" y="1373"/>
                </a:moveTo>
                <a:cubicBezTo>
                  <a:pt x="7454" y="1373"/>
                  <a:pt x="7579" y="1373"/>
                  <a:pt x="7704" y="1373"/>
                </a:cubicBezTo>
                <a:cubicBezTo>
                  <a:pt x="7704" y="1599"/>
                  <a:pt x="7727" y="1943"/>
                  <a:pt x="7772" y="2407"/>
                </a:cubicBezTo>
                <a:cubicBezTo>
                  <a:pt x="7772" y="2542"/>
                  <a:pt x="7795" y="2683"/>
                  <a:pt x="7840" y="2830"/>
                </a:cubicBezTo>
                <a:cubicBezTo>
                  <a:pt x="7840" y="2842"/>
                  <a:pt x="7846" y="2847"/>
                  <a:pt x="7858" y="2847"/>
                </a:cubicBezTo>
                <a:cubicBezTo>
                  <a:pt x="7539" y="2870"/>
                  <a:pt x="7380" y="2723"/>
                  <a:pt x="7380" y="2407"/>
                </a:cubicBezTo>
                <a:cubicBezTo>
                  <a:pt x="7346" y="2068"/>
                  <a:pt x="7329" y="1723"/>
                  <a:pt x="7329" y="1373"/>
                </a:cubicBezTo>
                <a:close/>
                <a:moveTo>
                  <a:pt x="2746" y="1373"/>
                </a:moveTo>
                <a:cubicBezTo>
                  <a:pt x="2871" y="1373"/>
                  <a:pt x="2996" y="1373"/>
                  <a:pt x="3121" y="1373"/>
                </a:cubicBezTo>
                <a:cubicBezTo>
                  <a:pt x="3121" y="1599"/>
                  <a:pt x="3144" y="1943"/>
                  <a:pt x="3189" y="2407"/>
                </a:cubicBezTo>
                <a:cubicBezTo>
                  <a:pt x="3189" y="2542"/>
                  <a:pt x="3212" y="2683"/>
                  <a:pt x="3257" y="2830"/>
                </a:cubicBezTo>
                <a:cubicBezTo>
                  <a:pt x="3257" y="2842"/>
                  <a:pt x="3263" y="2847"/>
                  <a:pt x="3274" y="2847"/>
                </a:cubicBezTo>
                <a:cubicBezTo>
                  <a:pt x="2956" y="2870"/>
                  <a:pt x="2797" y="2723"/>
                  <a:pt x="2797" y="2407"/>
                </a:cubicBezTo>
                <a:cubicBezTo>
                  <a:pt x="2763" y="2068"/>
                  <a:pt x="2746" y="1723"/>
                  <a:pt x="2746" y="1373"/>
                </a:cubicBezTo>
                <a:close/>
                <a:moveTo>
                  <a:pt x="5126" y="1338"/>
                </a:moveTo>
                <a:cubicBezTo>
                  <a:pt x="5355" y="1344"/>
                  <a:pt x="5464" y="1474"/>
                  <a:pt x="5453" y="1729"/>
                </a:cubicBezTo>
                <a:cubicBezTo>
                  <a:pt x="5453" y="2226"/>
                  <a:pt x="5453" y="2723"/>
                  <a:pt x="5453" y="3220"/>
                </a:cubicBezTo>
                <a:cubicBezTo>
                  <a:pt x="5442" y="3367"/>
                  <a:pt x="5459" y="3435"/>
                  <a:pt x="5505" y="3423"/>
                </a:cubicBezTo>
                <a:cubicBezTo>
                  <a:pt x="5561" y="3446"/>
                  <a:pt x="5647" y="3294"/>
                  <a:pt x="5760" y="2966"/>
                </a:cubicBezTo>
                <a:cubicBezTo>
                  <a:pt x="5760" y="3610"/>
                  <a:pt x="5573" y="3943"/>
                  <a:pt x="5198" y="3966"/>
                </a:cubicBezTo>
                <a:cubicBezTo>
                  <a:pt x="4959" y="3954"/>
                  <a:pt x="4840" y="3802"/>
                  <a:pt x="4840" y="3508"/>
                </a:cubicBezTo>
                <a:cubicBezTo>
                  <a:pt x="4840" y="2955"/>
                  <a:pt x="4840" y="2401"/>
                  <a:pt x="4840" y="1847"/>
                </a:cubicBezTo>
                <a:cubicBezTo>
                  <a:pt x="4840" y="1610"/>
                  <a:pt x="4788" y="1497"/>
                  <a:pt x="4686" y="1508"/>
                </a:cubicBezTo>
                <a:cubicBezTo>
                  <a:pt x="4652" y="1508"/>
                  <a:pt x="4618" y="1508"/>
                  <a:pt x="4584" y="1508"/>
                </a:cubicBezTo>
                <a:cubicBezTo>
                  <a:pt x="4584" y="1452"/>
                  <a:pt x="4584" y="1395"/>
                  <a:pt x="4584" y="1339"/>
                </a:cubicBezTo>
                <a:cubicBezTo>
                  <a:pt x="4749" y="1339"/>
                  <a:pt x="4913" y="1339"/>
                  <a:pt x="5078" y="1339"/>
                </a:cubicBezTo>
                <a:cubicBezTo>
                  <a:pt x="5095" y="1338"/>
                  <a:pt x="5110" y="1338"/>
                  <a:pt x="5126" y="1338"/>
                </a:cubicBezTo>
                <a:close/>
                <a:moveTo>
                  <a:pt x="542" y="1338"/>
                </a:moveTo>
                <a:cubicBezTo>
                  <a:pt x="771" y="1344"/>
                  <a:pt x="881" y="1474"/>
                  <a:pt x="870" y="1729"/>
                </a:cubicBezTo>
                <a:cubicBezTo>
                  <a:pt x="870" y="2226"/>
                  <a:pt x="870" y="2723"/>
                  <a:pt x="870" y="3220"/>
                </a:cubicBezTo>
                <a:cubicBezTo>
                  <a:pt x="859" y="3367"/>
                  <a:pt x="876" y="3435"/>
                  <a:pt x="921" y="3423"/>
                </a:cubicBezTo>
                <a:cubicBezTo>
                  <a:pt x="978" y="3446"/>
                  <a:pt x="1063" y="3294"/>
                  <a:pt x="1177" y="2966"/>
                </a:cubicBezTo>
                <a:cubicBezTo>
                  <a:pt x="1177" y="3610"/>
                  <a:pt x="989" y="3943"/>
                  <a:pt x="614" y="3966"/>
                </a:cubicBezTo>
                <a:cubicBezTo>
                  <a:pt x="376" y="3954"/>
                  <a:pt x="256" y="3802"/>
                  <a:pt x="256" y="3508"/>
                </a:cubicBezTo>
                <a:cubicBezTo>
                  <a:pt x="256" y="2955"/>
                  <a:pt x="256" y="2401"/>
                  <a:pt x="256" y="1847"/>
                </a:cubicBezTo>
                <a:cubicBezTo>
                  <a:pt x="256" y="1610"/>
                  <a:pt x="205" y="1497"/>
                  <a:pt x="103" y="1508"/>
                </a:cubicBezTo>
                <a:cubicBezTo>
                  <a:pt x="69" y="1508"/>
                  <a:pt x="35" y="1508"/>
                  <a:pt x="0" y="1508"/>
                </a:cubicBezTo>
                <a:cubicBezTo>
                  <a:pt x="0" y="1452"/>
                  <a:pt x="0" y="1395"/>
                  <a:pt x="0" y="1339"/>
                </a:cubicBezTo>
                <a:cubicBezTo>
                  <a:pt x="165" y="1339"/>
                  <a:pt x="330" y="1339"/>
                  <a:pt x="495" y="1339"/>
                </a:cubicBezTo>
                <a:cubicBezTo>
                  <a:pt x="511" y="1338"/>
                  <a:pt x="527" y="1338"/>
                  <a:pt x="542" y="1338"/>
                </a:cubicBezTo>
                <a:close/>
                <a:moveTo>
                  <a:pt x="6323" y="1305"/>
                </a:moveTo>
                <a:cubicBezTo>
                  <a:pt x="6323" y="1474"/>
                  <a:pt x="6323" y="1644"/>
                  <a:pt x="6323" y="1813"/>
                </a:cubicBezTo>
                <a:cubicBezTo>
                  <a:pt x="6437" y="1813"/>
                  <a:pt x="6550" y="1813"/>
                  <a:pt x="6664" y="1813"/>
                </a:cubicBezTo>
                <a:cubicBezTo>
                  <a:pt x="6664" y="1644"/>
                  <a:pt x="6664" y="1474"/>
                  <a:pt x="6664" y="1305"/>
                </a:cubicBezTo>
                <a:cubicBezTo>
                  <a:pt x="6550" y="1305"/>
                  <a:pt x="6437" y="1305"/>
                  <a:pt x="6323" y="1305"/>
                </a:cubicBezTo>
                <a:close/>
                <a:moveTo>
                  <a:pt x="1740" y="1305"/>
                </a:moveTo>
                <a:cubicBezTo>
                  <a:pt x="1740" y="1474"/>
                  <a:pt x="1740" y="1644"/>
                  <a:pt x="1740" y="1813"/>
                </a:cubicBezTo>
                <a:cubicBezTo>
                  <a:pt x="1853" y="1813"/>
                  <a:pt x="1967" y="1813"/>
                  <a:pt x="2081" y="1813"/>
                </a:cubicBezTo>
                <a:cubicBezTo>
                  <a:pt x="2081" y="1644"/>
                  <a:pt x="2081" y="1474"/>
                  <a:pt x="2081" y="1305"/>
                </a:cubicBezTo>
                <a:cubicBezTo>
                  <a:pt x="1967" y="1305"/>
                  <a:pt x="1853" y="1305"/>
                  <a:pt x="1740" y="1305"/>
                </a:cubicBezTo>
                <a:close/>
                <a:moveTo>
                  <a:pt x="15336" y="1220"/>
                </a:moveTo>
                <a:cubicBezTo>
                  <a:pt x="15200" y="1220"/>
                  <a:pt x="15114" y="1265"/>
                  <a:pt x="15080" y="1356"/>
                </a:cubicBezTo>
                <a:cubicBezTo>
                  <a:pt x="15080" y="1412"/>
                  <a:pt x="15080" y="1469"/>
                  <a:pt x="15080" y="1525"/>
                </a:cubicBezTo>
                <a:cubicBezTo>
                  <a:pt x="15114" y="1627"/>
                  <a:pt x="15183" y="1672"/>
                  <a:pt x="15285" y="1661"/>
                </a:cubicBezTo>
                <a:cubicBezTo>
                  <a:pt x="15609" y="1661"/>
                  <a:pt x="15933" y="1661"/>
                  <a:pt x="16257" y="1661"/>
                </a:cubicBezTo>
                <a:cubicBezTo>
                  <a:pt x="16393" y="1661"/>
                  <a:pt x="16461" y="1610"/>
                  <a:pt x="16461" y="1508"/>
                </a:cubicBezTo>
                <a:cubicBezTo>
                  <a:pt x="16461" y="1463"/>
                  <a:pt x="16461" y="1418"/>
                  <a:pt x="16461" y="1373"/>
                </a:cubicBezTo>
                <a:cubicBezTo>
                  <a:pt x="16461" y="1271"/>
                  <a:pt x="16382" y="1220"/>
                  <a:pt x="16223" y="1220"/>
                </a:cubicBezTo>
                <a:cubicBezTo>
                  <a:pt x="15927" y="1220"/>
                  <a:pt x="15632" y="1220"/>
                  <a:pt x="15336" y="1220"/>
                </a:cubicBezTo>
                <a:close/>
                <a:moveTo>
                  <a:pt x="16801" y="810"/>
                </a:moveTo>
                <a:cubicBezTo>
                  <a:pt x="16775" y="810"/>
                  <a:pt x="16747" y="811"/>
                  <a:pt x="16717" y="814"/>
                </a:cubicBezTo>
                <a:cubicBezTo>
                  <a:pt x="16120" y="814"/>
                  <a:pt x="15524" y="814"/>
                  <a:pt x="14927" y="814"/>
                </a:cubicBezTo>
                <a:cubicBezTo>
                  <a:pt x="14756" y="814"/>
                  <a:pt x="14637" y="893"/>
                  <a:pt x="14569" y="1051"/>
                </a:cubicBezTo>
                <a:cubicBezTo>
                  <a:pt x="14739" y="1051"/>
                  <a:pt x="14910" y="1051"/>
                  <a:pt x="15080" y="1051"/>
                </a:cubicBezTo>
                <a:cubicBezTo>
                  <a:pt x="15080" y="1124"/>
                  <a:pt x="15080" y="1198"/>
                  <a:pt x="15080" y="1271"/>
                </a:cubicBezTo>
                <a:cubicBezTo>
                  <a:pt x="15092" y="1113"/>
                  <a:pt x="15217" y="1040"/>
                  <a:pt x="15455" y="1051"/>
                </a:cubicBezTo>
                <a:cubicBezTo>
                  <a:pt x="15842" y="1051"/>
                  <a:pt x="16228" y="1051"/>
                  <a:pt x="16615" y="1051"/>
                </a:cubicBezTo>
                <a:cubicBezTo>
                  <a:pt x="16842" y="1051"/>
                  <a:pt x="16984" y="1096"/>
                  <a:pt x="17041" y="1186"/>
                </a:cubicBezTo>
                <a:cubicBezTo>
                  <a:pt x="17041" y="1164"/>
                  <a:pt x="17041" y="1141"/>
                  <a:pt x="17041" y="1119"/>
                </a:cubicBezTo>
                <a:cubicBezTo>
                  <a:pt x="17041" y="1102"/>
                  <a:pt x="17041" y="1085"/>
                  <a:pt x="17041" y="1068"/>
                </a:cubicBezTo>
                <a:cubicBezTo>
                  <a:pt x="17061" y="900"/>
                  <a:pt x="16981" y="814"/>
                  <a:pt x="16801" y="810"/>
                </a:cubicBezTo>
                <a:close/>
                <a:moveTo>
                  <a:pt x="6493" y="610"/>
                </a:moveTo>
                <a:cubicBezTo>
                  <a:pt x="6414" y="610"/>
                  <a:pt x="6357" y="661"/>
                  <a:pt x="6323" y="763"/>
                </a:cubicBezTo>
                <a:cubicBezTo>
                  <a:pt x="6323" y="893"/>
                  <a:pt x="6323" y="1023"/>
                  <a:pt x="6323" y="1152"/>
                </a:cubicBezTo>
                <a:cubicBezTo>
                  <a:pt x="6437" y="1152"/>
                  <a:pt x="6550" y="1152"/>
                  <a:pt x="6664" y="1152"/>
                </a:cubicBezTo>
                <a:cubicBezTo>
                  <a:pt x="6664" y="1068"/>
                  <a:pt x="6664" y="983"/>
                  <a:pt x="6664" y="898"/>
                </a:cubicBezTo>
                <a:cubicBezTo>
                  <a:pt x="6664" y="706"/>
                  <a:pt x="6607" y="610"/>
                  <a:pt x="6493" y="610"/>
                </a:cubicBezTo>
                <a:close/>
                <a:moveTo>
                  <a:pt x="1910" y="610"/>
                </a:moveTo>
                <a:cubicBezTo>
                  <a:pt x="1831" y="610"/>
                  <a:pt x="1774" y="661"/>
                  <a:pt x="1740" y="763"/>
                </a:cubicBezTo>
                <a:cubicBezTo>
                  <a:pt x="1740" y="893"/>
                  <a:pt x="1740" y="1023"/>
                  <a:pt x="1740" y="1152"/>
                </a:cubicBezTo>
                <a:cubicBezTo>
                  <a:pt x="1853" y="1152"/>
                  <a:pt x="1967" y="1152"/>
                  <a:pt x="2081" y="1152"/>
                </a:cubicBezTo>
                <a:cubicBezTo>
                  <a:pt x="2081" y="1068"/>
                  <a:pt x="2081" y="983"/>
                  <a:pt x="2081" y="898"/>
                </a:cubicBezTo>
                <a:cubicBezTo>
                  <a:pt x="2081" y="706"/>
                  <a:pt x="2024" y="610"/>
                  <a:pt x="1910" y="610"/>
                </a:cubicBezTo>
                <a:close/>
                <a:moveTo>
                  <a:pt x="10307" y="186"/>
                </a:moveTo>
                <a:cubicBezTo>
                  <a:pt x="10626" y="191"/>
                  <a:pt x="10774" y="309"/>
                  <a:pt x="10753" y="542"/>
                </a:cubicBezTo>
                <a:cubicBezTo>
                  <a:pt x="10741" y="734"/>
                  <a:pt x="10605" y="1328"/>
                  <a:pt x="10344" y="2322"/>
                </a:cubicBezTo>
                <a:cubicBezTo>
                  <a:pt x="10366" y="2424"/>
                  <a:pt x="10395" y="2520"/>
                  <a:pt x="10429" y="2610"/>
                </a:cubicBezTo>
                <a:cubicBezTo>
                  <a:pt x="10463" y="2689"/>
                  <a:pt x="10525" y="2881"/>
                  <a:pt x="10616" y="3186"/>
                </a:cubicBezTo>
                <a:cubicBezTo>
                  <a:pt x="10685" y="3401"/>
                  <a:pt x="10781" y="3565"/>
                  <a:pt x="10906" y="3678"/>
                </a:cubicBezTo>
                <a:cubicBezTo>
                  <a:pt x="10918" y="3644"/>
                  <a:pt x="10935" y="3616"/>
                  <a:pt x="10957" y="3593"/>
                </a:cubicBezTo>
                <a:cubicBezTo>
                  <a:pt x="11060" y="3491"/>
                  <a:pt x="11134" y="3390"/>
                  <a:pt x="11179" y="3288"/>
                </a:cubicBezTo>
                <a:cubicBezTo>
                  <a:pt x="11509" y="2768"/>
                  <a:pt x="11679" y="2401"/>
                  <a:pt x="11691" y="2186"/>
                </a:cubicBezTo>
                <a:cubicBezTo>
                  <a:pt x="11691" y="1712"/>
                  <a:pt x="11691" y="1237"/>
                  <a:pt x="11691" y="763"/>
                </a:cubicBezTo>
                <a:cubicBezTo>
                  <a:pt x="11878" y="763"/>
                  <a:pt x="12066" y="763"/>
                  <a:pt x="12253" y="763"/>
                </a:cubicBezTo>
                <a:cubicBezTo>
                  <a:pt x="12253" y="1237"/>
                  <a:pt x="12253" y="1712"/>
                  <a:pt x="12253" y="2186"/>
                </a:cubicBezTo>
                <a:cubicBezTo>
                  <a:pt x="12242" y="2265"/>
                  <a:pt x="12231" y="2339"/>
                  <a:pt x="12219" y="2407"/>
                </a:cubicBezTo>
                <a:cubicBezTo>
                  <a:pt x="12270" y="2407"/>
                  <a:pt x="12321" y="2407"/>
                  <a:pt x="12373" y="2407"/>
                </a:cubicBezTo>
                <a:cubicBezTo>
                  <a:pt x="12373" y="2740"/>
                  <a:pt x="12373" y="3073"/>
                  <a:pt x="12373" y="3407"/>
                </a:cubicBezTo>
                <a:cubicBezTo>
                  <a:pt x="12361" y="3610"/>
                  <a:pt x="12429" y="3712"/>
                  <a:pt x="12577" y="3712"/>
                </a:cubicBezTo>
                <a:cubicBezTo>
                  <a:pt x="12645" y="3712"/>
                  <a:pt x="12714" y="3712"/>
                  <a:pt x="12782" y="3712"/>
                </a:cubicBezTo>
                <a:cubicBezTo>
                  <a:pt x="13009" y="3689"/>
                  <a:pt x="13168" y="3480"/>
                  <a:pt x="13259" y="3085"/>
                </a:cubicBezTo>
                <a:cubicBezTo>
                  <a:pt x="13305" y="3740"/>
                  <a:pt x="13100" y="4045"/>
                  <a:pt x="12645" y="4000"/>
                </a:cubicBezTo>
                <a:cubicBezTo>
                  <a:pt x="12537" y="4000"/>
                  <a:pt x="12429" y="4000"/>
                  <a:pt x="12321" y="4000"/>
                </a:cubicBezTo>
                <a:cubicBezTo>
                  <a:pt x="11969" y="3988"/>
                  <a:pt x="11793" y="3830"/>
                  <a:pt x="11793" y="3525"/>
                </a:cubicBezTo>
                <a:cubicBezTo>
                  <a:pt x="11793" y="3469"/>
                  <a:pt x="11793" y="3412"/>
                  <a:pt x="11793" y="3356"/>
                </a:cubicBezTo>
                <a:cubicBezTo>
                  <a:pt x="11736" y="3457"/>
                  <a:pt x="11679" y="3536"/>
                  <a:pt x="11622" y="3593"/>
                </a:cubicBezTo>
                <a:cubicBezTo>
                  <a:pt x="11588" y="3638"/>
                  <a:pt x="11560" y="3689"/>
                  <a:pt x="11537" y="3745"/>
                </a:cubicBezTo>
                <a:cubicBezTo>
                  <a:pt x="11378" y="4017"/>
                  <a:pt x="11020" y="4118"/>
                  <a:pt x="10463" y="4051"/>
                </a:cubicBezTo>
                <a:cubicBezTo>
                  <a:pt x="10599" y="3971"/>
                  <a:pt x="10719" y="3875"/>
                  <a:pt x="10821" y="3762"/>
                </a:cubicBezTo>
                <a:cubicBezTo>
                  <a:pt x="10400" y="3830"/>
                  <a:pt x="10145" y="3661"/>
                  <a:pt x="10054" y="3254"/>
                </a:cubicBezTo>
                <a:cubicBezTo>
                  <a:pt x="9974" y="3457"/>
                  <a:pt x="9917" y="3587"/>
                  <a:pt x="9883" y="3644"/>
                </a:cubicBezTo>
                <a:cubicBezTo>
                  <a:pt x="9747" y="3926"/>
                  <a:pt x="9497" y="4034"/>
                  <a:pt x="9133" y="3966"/>
                </a:cubicBezTo>
                <a:cubicBezTo>
                  <a:pt x="9201" y="3842"/>
                  <a:pt x="9281" y="3678"/>
                  <a:pt x="9372" y="3474"/>
                </a:cubicBezTo>
                <a:cubicBezTo>
                  <a:pt x="9508" y="3147"/>
                  <a:pt x="9639" y="2774"/>
                  <a:pt x="9764" y="2356"/>
                </a:cubicBezTo>
                <a:cubicBezTo>
                  <a:pt x="9696" y="2152"/>
                  <a:pt x="9593" y="1819"/>
                  <a:pt x="9457" y="1356"/>
                </a:cubicBezTo>
                <a:cubicBezTo>
                  <a:pt x="9366" y="1062"/>
                  <a:pt x="9303" y="836"/>
                  <a:pt x="9269" y="678"/>
                </a:cubicBezTo>
                <a:cubicBezTo>
                  <a:pt x="9474" y="678"/>
                  <a:pt x="9679" y="678"/>
                  <a:pt x="9883" y="678"/>
                </a:cubicBezTo>
                <a:cubicBezTo>
                  <a:pt x="9929" y="915"/>
                  <a:pt x="9980" y="1136"/>
                  <a:pt x="10037" y="1339"/>
                </a:cubicBezTo>
                <a:cubicBezTo>
                  <a:pt x="10116" y="966"/>
                  <a:pt x="10162" y="701"/>
                  <a:pt x="10173" y="542"/>
                </a:cubicBezTo>
                <a:cubicBezTo>
                  <a:pt x="10184" y="407"/>
                  <a:pt x="10133" y="345"/>
                  <a:pt x="10020" y="356"/>
                </a:cubicBezTo>
                <a:cubicBezTo>
                  <a:pt x="9730" y="356"/>
                  <a:pt x="9440" y="356"/>
                  <a:pt x="9150" y="356"/>
                </a:cubicBezTo>
                <a:cubicBezTo>
                  <a:pt x="9150" y="299"/>
                  <a:pt x="9150" y="243"/>
                  <a:pt x="9150" y="186"/>
                </a:cubicBezTo>
                <a:cubicBezTo>
                  <a:pt x="9514" y="186"/>
                  <a:pt x="9878" y="186"/>
                  <a:pt x="10241" y="186"/>
                </a:cubicBezTo>
                <a:cubicBezTo>
                  <a:pt x="10264" y="186"/>
                  <a:pt x="10286" y="186"/>
                  <a:pt x="10307" y="186"/>
                </a:cubicBezTo>
                <a:close/>
                <a:moveTo>
                  <a:pt x="10889" y="119"/>
                </a:moveTo>
                <a:cubicBezTo>
                  <a:pt x="11082" y="119"/>
                  <a:pt x="11276" y="119"/>
                  <a:pt x="11469" y="119"/>
                </a:cubicBezTo>
                <a:cubicBezTo>
                  <a:pt x="11469" y="232"/>
                  <a:pt x="11469" y="345"/>
                  <a:pt x="11469" y="458"/>
                </a:cubicBezTo>
                <a:cubicBezTo>
                  <a:pt x="11492" y="254"/>
                  <a:pt x="11628" y="153"/>
                  <a:pt x="11878" y="153"/>
                </a:cubicBezTo>
                <a:cubicBezTo>
                  <a:pt x="12083" y="153"/>
                  <a:pt x="12287" y="153"/>
                  <a:pt x="12492" y="153"/>
                </a:cubicBezTo>
                <a:cubicBezTo>
                  <a:pt x="12890" y="153"/>
                  <a:pt x="13083" y="311"/>
                  <a:pt x="13072" y="627"/>
                </a:cubicBezTo>
                <a:cubicBezTo>
                  <a:pt x="13072" y="1339"/>
                  <a:pt x="13072" y="2051"/>
                  <a:pt x="13072" y="2763"/>
                </a:cubicBezTo>
                <a:cubicBezTo>
                  <a:pt x="12878" y="2763"/>
                  <a:pt x="12685" y="2763"/>
                  <a:pt x="12492" y="2763"/>
                </a:cubicBezTo>
                <a:cubicBezTo>
                  <a:pt x="12492" y="2062"/>
                  <a:pt x="12492" y="1362"/>
                  <a:pt x="12492" y="661"/>
                </a:cubicBezTo>
                <a:cubicBezTo>
                  <a:pt x="12515" y="412"/>
                  <a:pt x="12373" y="299"/>
                  <a:pt x="12066" y="322"/>
                </a:cubicBezTo>
                <a:cubicBezTo>
                  <a:pt x="11986" y="322"/>
                  <a:pt x="11907" y="322"/>
                  <a:pt x="11827" y="322"/>
                </a:cubicBezTo>
                <a:cubicBezTo>
                  <a:pt x="11600" y="311"/>
                  <a:pt x="11480" y="396"/>
                  <a:pt x="11469" y="576"/>
                </a:cubicBezTo>
                <a:cubicBezTo>
                  <a:pt x="11469" y="1311"/>
                  <a:pt x="11469" y="2045"/>
                  <a:pt x="11469" y="2779"/>
                </a:cubicBezTo>
                <a:cubicBezTo>
                  <a:pt x="11276" y="2779"/>
                  <a:pt x="11082" y="2779"/>
                  <a:pt x="10889" y="2779"/>
                </a:cubicBezTo>
                <a:cubicBezTo>
                  <a:pt x="10889" y="1893"/>
                  <a:pt x="10889" y="1006"/>
                  <a:pt x="10889" y="119"/>
                </a:cubicBezTo>
                <a:close/>
                <a:moveTo>
                  <a:pt x="4822" y="51"/>
                </a:moveTo>
                <a:cubicBezTo>
                  <a:pt x="5033" y="51"/>
                  <a:pt x="5243" y="51"/>
                  <a:pt x="5453" y="51"/>
                </a:cubicBezTo>
                <a:cubicBezTo>
                  <a:pt x="5453" y="525"/>
                  <a:pt x="5533" y="819"/>
                  <a:pt x="5692" y="932"/>
                </a:cubicBezTo>
                <a:cubicBezTo>
                  <a:pt x="5146" y="1023"/>
                  <a:pt x="4868" y="898"/>
                  <a:pt x="4857" y="559"/>
                </a:cubicBezTo>
                <a:cubicBezTo>
                  <a:pt x="4834" y="424"/>
                  <a:pt x="4822" y="254"/>
                  <a:pt x="4822" y="51"/>
                </a:cubicBezTo>
                <a:close/>
                <a:moveTo>
                  <a:pt x="239" y="51"/>
                </a:moveTo>
                <a:cubicBezTo>
                  <a:pt x="449" y="51"/>
                  <a:pt x="660" y="51"/>
                  <a:pt x="870" y="51"/>
                </a:cubicBezTo>
                <a:cubicBezTo>
                  <a:pt x="870" y="525"/>
                  <a:pt x="950" y="819"/>
                  <a:pt x="1109" y="932"/>
                </a:cubicBezTo>
                <a:cubicBezTo>
                  <a:pt x="563" y="1023"/>
                  <a:pt x="285" y="898"/>
                  <a:pt x="273" y="559"/>
                </a:cubicBezTo>
                <a:cubicBezTo>
                  <a:pt x="251" y="424"/>
                  <a:pt x="239" y="254"/>
                  <a:pt x="239" y="51"/>
                </a:cubicBezTo>
                <a:close/>
                <a:moveTo>
                  <a:pt x="16820" y="34"/>
                </a:moveTo>
                <a:cubicBezTo>
                  <a:pt x="17053" y="34"/>
                  <a:pt x="17286" y="34"/>
                  <a:pt x="17519" y="34"/>
                </a:cubicBezTo>
                <a:cubicBezTo>
                  <a:pt x="17359" y="305"/>
                  <a:pt x="17223" y="458"/>
                  <a:pt x="17109" y="492"/>
                </a:cubicBezTo>
                <a:cubicBezTo>
                  <a:pt x="16996" y="548"/>
                  <a:pt x="16751" y="554"/>
                  <a:pt x="16376" y="508"/>
                </a:cubicBezTo>
                <a:cubicBezTo>
                  <a:pt x="16524" y="441"/>
                  <a:pt x="16672" y="283"/>
                  <a:pt x="16820" y="34"/>
                </a:cubicBezTo>
                <a:close/>
                <a:moveTo>
                  <a:pt x="14108" y="34"/>
                </a:moveTo>
                <a:cubicBezTo>
                  <a:pt x="14341" y="34"/>
                  <a:pt x="14574" y="34"/>
                  <a:pt x="14808" y="34"/>
                </a:cubicBezTo>
                <a:cubicBezTo>
                  <a:pt x="14944" y="283"/>
                  <a:pt x="15092" y="441"/>
                  <a:pt x="15251" y="508"/>
                </a:cubicBezTo>
                <a:cubicBezTo>
                  <a:pt x="14864" y="554"/>
                  <a:pt x="14614" y="548"/>
                  <a:pt x="14501" y="492"/>
                </a:cubicBezTo>
                <a:cubicBezTo>
                  <a:pt x="14387" y="458"/>
                  <a:pt x="14256" y="305"/>
                  <a:pt x="14108" y="34"/>
                </a:cubicBezTo>
                <a:close/>
                <a:moveTo>
                  <a:pt x="15472" y="0"/>
                </a:moveTo>
                <a:cubicBezTo>
                  <a:pt x="15711" y="0"/>
                  <a:pt x="15950" y="0"/>
                  <a:pt x="16189" y="0"/>
                </a:cubicBezTo>
                <a:cubicBezTo>
                  <a:pt x="16189" y="215"/>
                  <a:pt x="16189" y="429"/>
                  <a:pt x="16189" y="644"/>
                </a:cubicBezTo>
                <a:cubicBezTo>
                  <a:pt x="16479" y="644"/>
                  <a:pt x="16768" y="644"/>
                  <a:pt x="17058" y="644"/>
                </a:cubicBezTo>
                <a:cubicBezTo>
                  <a:pt x="17502" y="621"/>
                  <a:pt x="17712" y="763"/>
                  <a:pt x="17689" y="1068"/>
                </a:cubicBezTo>
                <a:cubicBezTo>
                  <a:pt x="17689" y="1073"/>
                  <a:pt x="17689" y="1079"/>
                  <a:pt x="17689" y="1085"/>
                </a:cubicBezTo>
                <a:cubicBezTo>
                  <a:pt x="17689" y="1209"/>
                  <a:pt x="17655" y="1316"/>
                  <a:pt x="17587" y="1407"/>
                </a:cubicBezTo>
                <a:cubicBezTo>
                  <a:pt x="17416" y="1407"/>
                  <a:pt x="17246" y="1407"/>
                  <a:pt x="17075" y="1407"/>
                </a:cubicBezTo>
                <a:cubicBezTo>
                  <a:pt x="17075" y="1441"/>
                  <a:pt x="17075" y="1474"/>
                  <a:pt x="17075" y="1508"/>
                </a:cubicBezTo>
                <a:cubicBezTo>
                  <a:pt x="17098" y="1746"/>
                  <a:pt x="16956" y="1853"/>
                  <a:pt x="16649" y="1830"/>
                </a:cubicBezTo>
                <a:cubicBezTo>
                  <a:pt x="16251" y="1830"/>
                  <a:pt x="15853" y="1830"/>
                  <a:pt x="15455" y="1830"/>
                </a:cubicBezTo>
                <a:cubicBezTo>
                  <a:pt x="15217" y="1842"/>
                  <a:pt x="15092" y="1780"/>
                  <a:pt x="15080" y="1644"/>
                </a:cubicBezTo>
                <a:cubicBezTo>
                  <a:pt x="15080" y="1717"/>
                  <a:pt x="15080" y="1791"/>
                  <a:pt x="15080" y="1864"/>
                </a:cubicBezTo>
                <a:cubicBezTo>
                  <a:pt x="14876" y="1864"/>
                  <a:pt x="14671" y="1864"/>
                  <a:pt x="14466" y="1864"/>
                </a:cubicBezTo>
                <a:cubicBezTo>
                  <a:pt x="14466" y="1700"/>
                  <a:pt x="14466" y="1537"/>
                  <a:pt x="14466" y="1373"/>
                </a:cubicBezTo>
                <a:cubicBezTo>
                  <a:pt x="14273" y="1373"/>
                  <a:pt x="14080" y="1373"/>
                  <a:pt x="13887" y="1373"/>
                </a:cubicBezTo>
                <a:cubicBezTo>
                  <a:pt x="13887" y="1130"/>
                  <a:pt x="13887" y="887"/>
                  <a:pt x="13887" y="644"/>
                </a:cubicBezTo>
                <a:cubicBezTo>
                  <a:pt x="14108" y="644"/>
                  <a:pt x="14330" y="644"/>
                  <a:pt x="14552" y="644"/>
                </a:cubicBezTo>
                <a:cubicBezTo>
                  <a:pt x="14552" y="757"/>
                  <a:pt x="14552" y="870"/>
                  <a:pt x="14552" y="983"/>
                </a:cubicBezTo>
                <a:cubicBezTo>
                  <a:pt x="14574" y="757"/>
                  <a:pt x="14756" y="644"/>
                  <a:pt x="15097" y="644"/>
                </a:cubicBezTo>
                <a:cubicBezTo>
                  <a:pt x="15222" y="644"/>
                  <a:pt x="15347" y="644"/>
                  <a:pt x="15472" y="644"/>
                </a:cubicBezTo>
                <a:cubicBezTo>
                  <a:pt x="15472" y="429"/>
                  <a:pt x="15472" y="215"/>
                  <a:pt x="15472" y="0"/>
                </a:cubicBezTo>
                <a:close/>
                <a:moveTo>
                  <a:pt x="6272" y="0"/>
                </a:moveTo>
                <a:cubicBezTo>
                  <a:pt x="6493" y="0"/>
                  <a:pt x="6715" y="0"/>
                  <a:pt x="6937" y="0"/>
                </a:cubicBezTo>
                <a:cubicBezTo>
                  <a:pt x="6880" y="158"/>
                  <a:pt x="6829" y="299"/>
                  <a:pt x="6783" y="424"/>
                </a:cubicBezTo>
                <a:cubicBezTo>
                  <a:pt x="7124" y="412"/>
                  <a:pt x="7278" y="565"/>
                  <a:pt x="7244" y="881"/>
                </a:cubicBezTo>
                <a:cubicBezTo>
                  <a:pt x="7244" y="1763"/>
                  <a:pt x="7244" y="2644"/>
                  <a:pt x="7244" y="3525"/>
                </a:cubicBezTo>
                <a:cubicBezTo>
                  <a:pt x="7244" y="3548"/>
                  <a:pt x="7244" y="3576"/>
                  <a:pt x="7244" y="3610"/>
                </a:cubicBezTo>
                <a:cubicBezTo>
                  <a:pt x="7357" y="3655"/>
                  <a:pt x="7488" y="3678"/>
                  <a:pt x="7636" y="3678"/>
                </a:cubicBezTo>
                <a:cubicBezTo>
                  <a:pt x="7829" y="3712"/>
                  <a:pt x="7920" y="3570"/>
                  <a:pt x="7909" y="3254"/>
                </a:cubicBezTo>
                <a:cubicBezTo>
                  <a:pt x="7909" y="2525"/>
                  <a:pt x="7909" y="1796"/>
                  <a:pt x="7909" y="1068"/>
                </a:cubicBezTo>
                <a:cubicBezTo>
                  <a:pt x="7704" y="1068"/>
                  <a:pt x="7499" y="1068"/>
                  <a:pt x="7295" y="1068"/>
                </a:cubicBezTo>
                <a:cubicBezTo>
                  <a:pt x="7295" y="1017"/>
                  <a:pt x="7295" y="966"/>
                  <a:pt x="7295" y="915"/>
                </a:cubicBezTo>
                <a:cubicBezTo>
                  <a:pt x="7499" y="915"/>
                  <a:pt x="7704" y="915"/>
                  <a:pt x="7909" y="915"/>
                </a:cubicBezTo>
                <a:cubicBezTo>
                  <a:pt x="7909" y="610"/>
                  <a:pt x="7909" y="305"/>
                  <a:pt x="7909" y="0"/>
                </a:cubicBezTo>
                <a:cubicBezTo>
                  <a:pt x="8096" y="0"/>
                  <a:pt x="8284" y="0"/>
                  <a:pt x="8471" y="0"/>
                </a:cubicBezTo>
                <a:cubicBezTo>
                  <a:pt x="8471" y="305"/>
                  <a:pt x="8471" y="610"/>
                  <a:pt x="8471" y="915"/>
                </a:cubicBezTo>
                <a:cubicBezTo>
                  <a:pt x="8545" y="915"/>
                  <a:pt x="8619" y="915"/>
                  <a:pt x="8693" y="915"/>
                </a:cubicBezTo>
                <a:cubicBezTo>
                  <a:pt x="8693" y="966"/>
                  <a:pt x="8693" y="1017"/>
                  <a:pt x="8693" y="1068"/>
                </a:cubicBezTo>
                <a:cubicBezTo>
                  <a:pt x="8619" y="1068"/>
                  <a:pt x="8545" y="1068"/>
                  <a:pt x="8471" y="1068"/>
                </a:cubicBezTo>
                <a:cubicBezTo>
                  <a:pt x="8471" y="1876"/>
                  <a:pt x="8471" y="2683"/>
                  <a:pt x="8471" y="3491"/>
                </a:cubicBezTo>
                <a:cubicBezTo>
                  <a:pt x="8483" y="3864"/>
                  <a:pt x="8335" y="4045"/>
                  <a:pt x="8028" y="4034"/>
                </a:cubicBezTo>
                <a:cubicBezTo>
                  <a:pt x="7687" y="4011"/>
                  <a:pt x="7426" y="3875"/>
                  <a:pt x="7244" y="3627"/>
                </a:cubicBezTo>
                <a:cubicBezTo>
                  <a:pt x="7221" y="3909"/>
                  <a:pt x="7085" y="4045"/>
                  <a:pt x="6834" y="4034"/>
                </a:cubicBezTo>
                <a:cubicBezTo>
                  <a:pt x="6539" y="4022"/>
                  <a:pt x="6346" y="3915"/>
                  <a:pt x="6255" y="3712"/>
                </a:cubicBezTo>
                <a:cubicBezTo>
                  <a:pt x="6175" y="3881"/>
                  <a:pt x="5936" y="3943"/>
                  <a:pt x="5539" y="3898"/>
                </a:cubicBezTo>
                <a:cubicBezTo>
                  <a:pt x="5675" y="3785"/>
                  <a:pt x="5772" y="3672"/>
                  <a:pt x="5828" y="3559"/>
                </a:cubicBezTo>
                <a:cubicBezTo>
                  <a:pt x="5942" y="3322"/>
                  <a:pt x="6062" y="3017"/>
                  <a:pt x="6187" y="2644"/>
                </a:cubicBezTo>
                <a:cubicBezTo>
                  <a:pt x="5982" y="2644"/>
                  <a:pt x="5777" y="2644"/>
                  <a:pt x="5573" y="2644"/>
                </a:cubicBezTo>
                <a:cubicBezTo>
                  <a:pt x="5573" y="2599"/>
                  <a:pt x="5573" y="2553"/>
                  <a:pt x="5573" y="2508"/>
                </a:cubicBezTo>
                <a:cubicBezTo>
                  <a:pt x="5635" y="2508"/>
                  <a:pt x="5698" y="2508"/>
                  <a:pt x="5760" y="2508"/>
                </a:cubicBezTo>
                <a:cubicBezTo>
                  <a:pt x="5760" y="1813"/>
                  <a:pt x="5760" y="1119"/>
                  <a:pt x="5760" y="424"/>
                </a:cubicBezTo>
                <a:cubicBezTo>
                  <a:pt x="5874" y="424"/>
                  <a:pt x="5988" y="424"/>
                  <a:pt x="6101" y="424"/>
                </a:cubicBezTo>
                <a:cubicBezTo>
                  <a:pt x="6135" y="379"/>
                  <a:pt x="6187" y="254"/>
                  <a:pt x="6255" y="51"/>
                </a:cubicBezTo>
                <a:cubicBezTo>
                  <a:pt x="6255" y="62"/>
                  <a:pt x="6260" y="45"/>
                  <a:pt x="6272" y="0"/>
                </a:cubicBezTo>
                <a:close/>
                <a:moveTo>
                  <a:pt x="1689" y="0"/>
                </a:moveTo>
                <a:cubicBezTo>
                  <a:pt x="1910" y="0"/>
                  <a:pt x="2132" y="0"/>
                  <a:pt x="2354" y="0"/>
                </a:cubicBezTo>
                <a:cubicBezTo>
                  <a:pt x="2297" y="158"/>
                  <a:pt x="2246" y="299"/>
                  <a:pt x="2200" y="424"/>
                </a:cubicBezTo>
                <a:cubicBezTo>
                  <a:pt x="2541" y="412"/>
                  <a:pt x="2695" y="565"/>
                  <a:pt x="2660" y="881"/>
                </a:cubicBezTo>
                <a:cubicBezTo>
                  <a:pt x="2660" y="1763"/>
                  <a:pt x="2660" y="2644"/>
                  <a:pt x="2660" y="3525"/>
                </a:cubicBezTo>
                <a:cubicBezTo>
                  <a:pt x="2660" y="3548"/>
                  <a:pt x="2660" y="3576"/>
                  <a:pt x="2660" y="3610"/>
                </a:cubicBezTo>
                <a:cubicBezTo>
                  <a:pt x="2774" y="3655"/>
                  <a:pt x="2905" y="3678"/>
                  <a:pt x="3053" y="3678"/>
                </a:cubicBezTo>
                <a:cubicBezTo>
                  <a:pt x="3246" y="3712"/>
                  <a:pt x="3337" y="3570"/>
                  <a:pt x="3325" y="3254"/>
                </a:cubicBezTo>
                <a:cubicBezTo>
                  <a:pt x="3325" y="2525"/>
                  <a:pt x="3325" y="1796"/>
                  <a:pt x="3325" y="1068"/>
                </a:cubicBezTo>
                <a:cubicBezTo>
                  <a:pt x="3121" y="1068"/>
                  <a:pt x="2916" y="1068"/>
                  <a:pt x="2712" y="1068"/>
                </a:cubicBezTo>
                <a:cubicBezTo>
                  <a:pt x="2712" y="1017"/>
                  <a:pt x="2712" y="966"/>
                  <a:pt x="2712" y="915"/>
                </a:cubicBezTo>
                <a:cubicBezTo>
                  <a:pt x="2916" y="915"/>
                  <a:pt x="3121" y="915"/>
                  <a:pt x="3325" y="915"/>
                </a:cubicBezTo>
                <a:cubicBezTo>
                  <a:pt x="3325" y="610"/>
                  <a:pt x="3325" y="305"/>
                  <a:pt x="3325" y="0"/>
                </a:cubicBezTo>
                <a:cubicBezTo>
                  <a:pt x="3513" y="0"/>
                  <a:pt x="3701" y="0"/>
                  <a:pt x="3888" y="0"/>
                </a:cubicBezTo>
                <a:cubicBezTo>
                  <a:pt x="3888" y="305"/>
                  <a:pt x="3888" y="610"/>
                  <a:pt x="3888" y="915"/>
                </a:cubicBezTo>
                <a:cubicBezTo>
                  <a:pt x="3962" y="915"/>
                  <a:pt x="4036" y="915"/>
                  <a:pt x="4110" y="915"/>
                </a:cubicBezTo>
                <a:cubicBezTo>
                  <a:pt x="4110" y="966"/>
                  <a:pt x="4110" y="1017"/>
                  <a:pt x="4110" y="1068"/>
                </a:cubicBezTo>
                <a:cubicBezTo>
                  <a:pt x="4036" y="1068"/>
                  <a:pt x="3962" y="1068"/>
                  <a:pt x="3888" y="1068"/>
                </a:cubicBezTo>
                <a:cubicBezTo>
                  <a:pt x="3888" y="1876"/>
                  <a:pt x="3888" y="2683"/>
                  <a:pt x="3888" y="3491"/>
                </a:cubicBezTo>
                <a:cubicBezTo>
                  <a:pt x="3899" y="3864"/>
                  <a:pt x="3752" y="4045"/>
                  <a:pt x="3445" y="4034"/>
                </a:cubicBezTo>
                <a:cubicBezTo>
                  <a:pt x="3104" y="4011"/>
                  <a:pt x="2842" y="3875"/>
                  <a:pt x="2660" y="3627"/>
                </a:cubicBezTo>
                <a:cubicBezTo>
                  <a:pt x="2638" y="3909"/>
                  <a:pt x="2501" y="4045"/>
                  <a:pt x="2251" y="4034"/>
                </a:cubicBezTo>
                <a:cubicBezTo>
                  <a:pt x="1956" y="4022"/>
                  <a:pt x="1762" y="3915"/>
                  <a:pt x="1671" y="3712"/>
                </a:cubicBezTo>
                <a:cubicBezTo>
                  <a:pt x="1592" y="3881"/>
                  <a:pt x="1353" y="3943"/>
                  <a:pt x="955" y="3898"/>
                </a:cubicBezTo>
                <a:cubicBezTo>
                  <a:pt x="1092" y="3785"/>
                  <a:pt x="1188" y="3672"/>
                  <a:pt x="1245" y="3559"/>
                </a:cubicBezTo>
                <a:cubicBezTo>
                  <a:pt x="1359" y="3322"/>
                  <a:pt x="1478" y="3017"/>
                  <a:pt x="1603" y="2644"/>
                </a:cubicBezTo>
                <a:cubicBezTo>
                  <a:pt x="1399" y="2644"/>
                  <a:pt x="1194" y="2644"/>
                  <a:pt x="989" y="2644"/>
                </a:cubicBezTo>
                <a:cubicBezTo>
                  <a:pt x="989" y="2599"/>
                  <a:pt x="989" y="2553"/>
                  <a:pt x="989" y="2508"/>
                </a:cubicBezTo>
                <a:cubicBezTo>
                  <a:pt x="1052" y="2508"/>
                  <a:pt x="1114" y="2508"/>
                  <a:pt x="1177" y="2508"/>
                </a:cubicBezTo>
                <a:cubicBezTo>
                  <a:pt x="1177" y="1813"/>
                  <a:pt x="1177" y="1119"/>
                  <a:pt x="1177" y="424"/>
                </a:cubicBezTo>
                <a:cubicBezTo>
                  <a:pt x="1291" y="424"/>
                  <a:pt x="1404" y="424"/>
                  <a:pt x="1518" y="424"/>
                </a:cubicBezTo>
                <a:cubicBezTo>
                  <a:pt x="1552" y="379"/>
                  <a:pt x="1603" y="254"/>
                  <a:pt x="1671" y="51"/>
                </a:cubicBezTo>
                <a:cubicBezTo>
                  <a:pt x="1671" y="62"/>
                  <a:pt x="1677" y="45"/>
                  <a:pt x="16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任意多边形 26">
            <a:extLst>
              <a:ext uri="{FF2B5EF4-FFF2-40B4-BE49-F238E27FC236}">
                <a16:creationId xmlns:a16="http://schemas.microsoft.com/office/drawing/2014/main" id="{4A7F9AF3-F2B0-45FA-89ED-9914C596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822325"/>
            <a:ext cx="1125537" cy="890588"/>
          </a:xfrm>
          <a:custGeom>
            <a:avLst/>
            <a:gdLst>
              <a:gd name="T0" fmla="*/ 683259 w 1501139"/>
              <a:gd name="T1" fmla="*/ 0 h 1247086"/>
              <a:gd name="T2" fmla="*/ 962295 w 1501139"/>
              <a:gd name="T3" fmla="*/ 0 h 1247086"/>
              <a:gd name="T4" fmla="*/ 1501139 w 1501139"/>
              <a:gd name="T5" fmla="*/ 623543 h 1247086"/>
              <a:gd name="T6" fmla="*/ 962295 w 1501139"/>
              <a:gd name="T7" fmla="*/ 1247086 h 1247086"/>
              <a:gd name="T8" fmla="*/ 683259 w 1501139"/>
              <a:gd name="T9" fmla="*/ 1247086 h 1247086"/>
              <a:gd name="T10" fmla="*/ 1123741 w 1501139"/>
              <a:gd name="T11" fmla="*/ 737366 h 1247086"/>
              <a:gd name="T12" fmla="*/ 0 w 1501139"/>
              <a:gd name="T13" fmla="*/ 737366 h 1247086"/>
              <a:gd name="T14" fmla="*/ 0 w 1501139"/>
              <a:gd name="T15" fmla="*/ 509720 h 1247086"/>
              <a:gd name="T16" fmla="*/ 1123741 w 1501139"/>
              <a:gd name="T17" fmla="*/ 509720 h 1247086"/>
              <a:gd name="T18" fmla="*/ 683259 w 1501139"/>
              <a:gd name="T19" fmla="*/ 0 h 1247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1139" h="1247086">
                <a:moveTo>
                  <a:pt x="683259" y="0"/>
                </a:moveTo>
                <a:lnTo>
                  <a:pt x="962295" y="0"/>
                </a:lnTo>
                <a:lnTo>
                  <a:pt x="1501139" y="623543"/>
                </a:lnTo>
                <a:lnTo>
                  <a:pt x="962295" y="1247086"/>
                </a:lnTo>
                <a:lnTo>
                  <a:pt x="683259" y="1247086"/>
                </a:lnTo>
                <a:lnTo>
                  <a:pt x="1123741" y="737366"/>
                </a:lnTo>
                <a:lnTo>
                  <a:pt x="0" y="737366"/>
                </a:lnTo>
                <a:lnTo>
                  <a:pt x="0" y="509720"/>
                </a:lnTo>
                <a:lnTo>
                  <a:pt x="1123741" y="509720"/>
                </a:lnTo>
                <a:lnTo>
                  <a:pt x="683259" y="0"/>
                </a:lnTo>
                <a:close/>
              </a:path>
            </a:pathLst>
          </a:custGeom>
          <a:solidFill>
            <a:schemeClr val="bg1">
              <a:alpha val="1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3" name="图片 2" descr="凤凰语数外二维码">
            <a:extLst>
              <a:ext uri="{FF2B5EF4-FFF2-40B4-BE49-F238E27FC236}">
                <a16:creationId xmlns:a16="http://schemas.microsoft.com/office/drawing/2014/main" id="{F04D8D0B-21CE-47DD-AEDD-D41FC5EB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009900"/>
            <a:ext cx="16049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3" descr="C:\Users\sunrj\Desktop\凤凰教师 二维码.jpg凤凰教师 二维码">
            <a:extLst>
              <a:ext uri="{FF2B5EF4-FFF2-40B4-BE49-F238E27FC236}">
                <a16:creationId xmlns:a16="http://schemas.microsoft.com/office/drawing/2014/main" id="{44FE5F14-7476-456D-93A3-8BB2849D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009900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722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8"/>
          <p:cNvSpPr>
            <a:spLocks noGrp="1"/>
          </p:cNvSpPr>
          <p:nvPr>
            <p:ph type="title"/>
          </p:nvPr>
        </p:nvSpPr>
        <p:spPr>
          <a:xfrm>
            <a:off x="1235710" y="725409"/>
            <a:ext cx="4712494" cy="3905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/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想一想，字母表示什么数？</a:t>
            </a:r>
          </a:p>
        </p:txBody>
      </p:sp>
      <p:sp>
        <p:nvSpPr>
          <p:cNvPr id="1036" name="Rectangle 3"/>
          <p:cNvSpPr>
            <a:spLocks noGrp="1"/>
          </p:cNvSpPr>
          <p:nvPr>
            <p:ph type="body" sz="half"/>
          </p:nvPr>
        </p:nvSpPr>
        <p:spPr>
          <a:xfrm>
            <a:off x="1016000" y="1240790"/>
            <a:ext cx="6515100" cy="2019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buNone/>
            </a:pPr>
            <a:endParaRPr lang="en-US" altLang="zh-CN" sz="24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lvl="0" eaLnBrk="1" hangingPunct="1">
              <a:buNone/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5</a:t>
            </a:r>
          </a:p>
          <a:p>
            <a:pPr lvl="0" eaLnBrk="1" hangingPunct="1">
              <a:buNone/>
            </a:pPr>
            <a:endParaRPr lang="en-US" altLang="zh-CN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lvl="0" eaLnBrk="1" hangingPunct="1">
              <a:buNone/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2.3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2.5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2.9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3.1</a:t>
            </a:r>
          </a:p>
          <a:p>
            <a:pPr lvl="0" eaLnBrk="1" hangingPunct="1">
              <a:buNone/>
            </a:pPr>
            <a:endParaRPr lang="en-US" altLang="zh-CN" sz="24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lvl="0" eaLnBrk="1" hangingPunct="1">
              <a:buNone/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/>
            <p:extLst>
              <p:ext uri="{D42A27DB-BD31-4B8C-83A1-F6EECF244321}">
                <p14:modId xmlns:p14="http://schemas.microsoft.com/office/powerpoint/2010/main" val="1004525238"/>
              </p:ext>
            </p:extLst>
          </p:nvPr>
        </p:nvGraphicFramePr>
        <p:xfrm>
          <a:off x="6100763" y="193833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r:id="rId4" imgW="2743200" imgH="5181600" progId="Equations">
                  <p:embed/>
                </p:oleObj>
              </mc:Choice>
              <mc:Fallback>
                <p:oleObj r:id="rId4" imgW="2743200" imgH="5181600" progId="Equations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0763" y="1938338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260952"/>
              </p:ext>
            </p:extLst>
          </p:nvPr>
        </p:nvGraphicFramePr>
        <p:xfrm>
          <a:off x="4529138" y="249078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r:id="rId6" imgW="2743200" imgH="5181600" progId="Equations">
                  <p:embed/>
                </p:oleObj>
              </mc:Choice>
              <mc:Fallback>
                <p:oleObj r:id="rId6" imgW="2743200" imgH="5181600" progId="Equations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9138" y="2490788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29111"/>
              </p:ext>
            </p:extLst>
          </p:nvPr>
        </p:nvGraphicFramePr>
        <p:xfrm>
          <a:off x="1962626" y="3345974"/>
          <a:ext cx="325041" cy="62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r:id="rId7" imgW="203200" imgH="393700" progId="Equations">
                  <p:embed/>
                </p:oleObj>
              </mc:Choice>
              <mc:Fallback>
                <p:oleObj r:id="rId7" imgW="203200" imgH="393700" progId="Equations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2626" y="3345974"/>
                        <a:ext cx="325041" cy="6298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92169"/>
              </p:ext>
            </p:extLst>
          </p:nvPr>
        </p:nvGraphicFramePr>
        <p:xfrm>
          <a:off x="2644140" y="3345180"/>
          <a:ext cx="300990" cy="63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r:id="rId9" imgW="203200" imgH="393700" progId="Equations">
                  <p:embed/>
                </p:oleObj>
              </mc:Choice>
              <mc:Fallback>
                <p:oleObj r:id="rId9" imgW="203200" imgH="393700" progId="Equations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4140" y="3345180"/>
                        <a:ext cx="300990" cy="630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72438"/>
              </p:ext>
            </p:extLst>
          </p:nvPr>
        </p:nvGraphicFramePr>
        <p:xfrm>
          <a:off x="3300571" y="3384709"/>
          <a:ext cx="340519" cy="65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r:id="rId11" imgW="203200" imgH="393700" progId="Equations">
                  <p:embed/>
                </p:oleObj>
              </mc:Choice>
              <mc:Fallback>
                <p:oleObj r:id="rId11" imgW="203200" imgH="393700" progId="Equations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0571" y="3384709"/>
                        <a:ext cx="340519" cy="6584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82687"/>
              </p:ext>
            </p:extLst>
          </p:nvPr>
        </p:nvGraphicFramePr>
        <p:xfrm>
          <a:off x="4410949" y="3414633"/>
          <a:ext cx="323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r:id="rId13" imgW="203200" imgH="393700" progId="Equations">
                  <p:embed/>
                </p:oleObj>
              </mc:Choice>
              <mc:Fallback>
                <p:oleObj r:id="rId13" imgW="203200" imgH="393700" progId="Equations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10949" y="3414633"/>
                        <a:ext cx="323850" cy="62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76255"/>
              </p:ext>
            </p:extLst>
          </p:nvPr>
        </p:nvGraphicFramePr>
        <p:xfrm>
          <a:off x="4964748" y="3397647"/>
          <a:ext cx="325041" cy="63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r:id="rId15" imgW="203200" imgH="393700" progId="Equations">
                  <p:embed/>
                </p:oleObj>
              </mc:Choice>
              <mc:Fallback>
                <p:oleObj r:id="rId15" imgW="203200" imgH="393700" progId="Equations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64748" y="3397647"/>
                        <a:ext cx="325041" cy="6322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34"/>
          <p:cNvSpPr/>
          <p:nvPr/>
        </p:nvSpPr>
        <p:spPr>
          <a:xfrm>
            <a:off x="3916045" y="3528060"/>
            <a:ext cx="273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1038" name="Rectangle 36"/>
          <p:cNvSpPr/>
          <p:nvPr/>
        </p:nvSpPr>
        <p:spPr>
          <a:xfrm>
            <a:off x="6101080" y="2560320"/>
            <a:ext cx="17468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a=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）</a:t>
            </a:r>
          </a:p>
        </p:txBody>
      </p:sp>
      <p:sp>
        <p:nvSpPr>
          <p:cNvPr id="1039" name="Rectangle 40"/>
          <p:cNvSpPr/>
          <p:nvPr/>
        </p:nvSpPr>
        <p:spPr>
          <a:xfrm>
            <a:off x="5569585" y="3531235"/>
            <a:ext cx="1682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）</a:t>
            </a:r>
          </a:p>
        </p:txBody>
      </p:sp>
      <p:sp>
        <p:nvSpPr>
          <p:cNvPr id="1040" name="Rectangle 41"/>
          <p:cNvSpPr/>
          <p:nvPr/>
        </p:nvSpPr>
        <p:spPr>
          <a:xfrm>
            <a:off x="5290185" y="1669256"/>
            <a:ext cx="158569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）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6185535" y="1669415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799739" y="2560082"/>
            <a:ext cx="74295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2.7</a:t>
            </a:r>
          </a:p>
        </p:txBody>
      </p:sp>
      <p:graphicFrame>
        <p:nvGraphicFramePr>
          <p:cNvPr id="15408" name="Object 48"/>
          <p:cNvGraphicFramePr>
            <a:graphicFrameLocks noGrp="1" noChangeAspect="1"/>
          </p:cNvGraphicFramePr>
          <p:nvPr>
            <p:ph sz="quarter"/>
            <p:extLst>
              <p:ext uri="{D42A27DB-BD31-4B8C-83A1-F6EECF244321}">
                <p14:modId xmlns:p14="http://schemas.microsoft.com/office/powerpoint/2010/main" val="1098682262"/>
              </p:ext>
            </p:extLst>
          </p:nvPr>
        </p:nvGraphicFramePr>
        <p:xfrm>
          <a:off x="6382406" y="3453513"/>
          <a:ext cx="245269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r:id="rId17" imgW="203200" imgH="393700" progId="Equation.3">
                  <p:embed/>
                </p:oleObj>
              </mc:Choice>
              <mc:Fallback>
                <p:oleObj r:id="rId17" imgW="203200" imgH="3937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82406" y="3453513"/>
                        <a:ext cx="245269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5" grpId="0" bldLvl="0" animBg="1"/>
      <p:bldP spid="1540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0175" y="1354931"/>
            <a:ext cx="1403747" cy="323850"/>
            <a:chOff x="703" y="1207"/>
            <a:chExt cx="1900" cy="544"/>
          </a:xfrm>
        </p:grpSpPr>
        <p:grpSp>
          <p:nvGrpSpPr>
            <p:cNvPr id="12374" name="Group 3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12389" name="Rectangle 4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90" name="Oval 5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91" name="Oval 6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92" name="Rectangle 7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93" name="Line 8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4" name="Line 9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75" name="Group 10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12383" name="Rectangle 11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4" name="Oval 12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5" name="Oval 13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6" name="Rectangle 14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7" name="Line 15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8" name="Line 16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76" name="Group 17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12377" name="Rectangle 18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78" name="Oval 19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79" name="Oval 20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0" name="Rectangle 21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81" name="Line 22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2" name="Line 23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4776" name="Rectangle 24"/>
          <p:cNvSpPr/>
          <p:nvPr/>
        </p:nvSpPr>
        <p:spPr>
          <a:xfrm>
            <a:off x="1538288" y="1750219"/>
            <a:ext cx="3537891" cy="440217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个三角形用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根小棒：</a:t>
            </a:r>
          </a:p>
        </p:txBody>
      </p:sp>
      <p:sp>
        <p:nvSpPr>
          <p:cNvPr id="74777" name="Rectangle 25"/>
          <p:cNvSpPr/>
          <p:nvPr/>
        </p:nvSpPr>
        <p:spPr>
          <a:xfrm>
            <a:off x="5022136" y="1750219"/>
            <a:ext cx="748030" cy="43878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1×3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2707481" y="1316831"/>
            <a:ext cx="1403747" cy="323850"/>
            <a:chOff x="703" y="1207"/>
            <a:chExt cx="1900" cy="544"/>
          </a:xfrm>
        </p:grpSpPr>
        <p:grpSp>
          <p:nvGrpSpPr>
            <p:cNvPr id="12353" name="Group 27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12368" name="Rectangle 28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9" name="Oval 29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70" name="Oval 30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71" name="Rectangle 31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72" name="Line 32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3" name="Line 33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4" name="Group 34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12362" name="Rectangle 35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3" name="Oval 36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4" name="Oval 37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5" name="Rectangle 38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6" name="Line 39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67" name="Line 40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5" name="Group 41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12356" name="Rectangle 42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57" name="Oval 43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58" name="Oval 44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59" name="Rectangle 45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60" name="Line 46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61" name="Line 47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4800" name="Text Box 48"/>
          <p:cNvSpPr txBox="1"/>
          <p:nvPr/>
        </p:nvSpPr>
        <p:spPr>
          <a:xfrm>
            <a:off x="1451928" y="2188845"/>
            <a:ext cx="5172075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个三角形用小棒的根数是：</a:t>
            </a:r>
          </a:p>
        </p:txBody>
      </p:sp>
      <p:sp>
        <p:nvSpPr>
          <p:cNvPr id="74801" name="Text Box 49"/>
          <p:cNvSpPr txBox="1"/>
          <p:nvPr/>
        </p:nvSpPr>
        <p:spPr>
          <a:xfrm>
            <a:off x="5551726" y="2174955"/>
            <a:ext cx="863203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2×3</a:t>
            </a:r>
          </a:p>
        </p:txBody>
      </p:sp>
      <p:grpSp>
        <p:nvGrpSpPr>
          <p:cNvPr id="10" name="Group 50"/>
          <p:cNvGrpSpPr/>
          <p:nvPr/>
        </p:nvGrpSpPr>
        <p:grpSpPr>
          <a:xfrm>
            <a:off x="4164806" y="1316831"/>
            <a:ext cx="1403747" cy="323850"/>
            <a:chOff x="703" y="1207"/>
            <a:chExt cx="1900" cy="544"/>
          </a:xfrm>
        </p:grpSpPr>
        <p:grpSp>
          <p:nvGrpSpPr>
            <p:cNvPr id="12332" name="Group 51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12347" name="Rectangle 52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8" name="Oval 53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9" name="Oval 54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50" name="Rectangle 55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51" name="Line 56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2" name="Line 57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33" name="Group 58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12341" name="Rectangle 59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2" name="Oval 60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3" name="Oval 61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4" name="Rectangle 62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45" name="Line 63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6" name="Line 64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34" name="Group 65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12335" name="Rectangle 66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36" name="Oval 67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37" name="Oval 68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38" name="Rectangle 69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39" name="Line 70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0" name="Line 71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4824" name="Text Box 72"/>
          <p:cNvSpPr txBox="1"/>
          <p:nvPr/>
        </p:nvSpPr>
        <p:spPr>
          <a:xfrm>
            <a:off x="1393031" y="2647950"/>
            <a:ext cx="5130404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个三角形用小棒的根数是：</a:t>
            </a:r>
          </a:p>
        </p:txBody>
      </p:sp>
      <p:sp>
        <p:nvSpPr>
          <p:cNvPr id="74825" name="Text Box 73"/>
          <p:cNvSpPr txBox="1"/>
          <p:nvPr/>
        </p:nvSpPr>
        <p:spPr>
          <a:xfrm>
            <a:off x="5274866" y="2635012"/>
            <a:ext cx="2106215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zh-CN" altLang="en-US" sz="2400" b="1" dirty="0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×3</a:t>
            </a:r>
          </a:p>
        </p:txBody>
      </p:sp>
      <p:sp>
        <p:nvSpPr>
          <p:cNvPr id="74826" name="Text Box 74"/>
          <p:cNvSpPr txBox="1"/>
          <p:nvPr/>
        </p:nvSpPr>
        <p:spPr>
          <a:xfrm>
            <a:off x="5669756" y="2613422"/>
            <a:ext cx="427435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</a:p>
        </p:txBody>
      </p:sp>
      <p:grpSp>
        <p:nvGrpSpPr>
          <p:cNvPr id="14" name="Group 75"/>
          <p:cNvGrpSpPr/>
          <p:nvPr/>
        </p:nvGrpSpPr>
        <p:grpSpPr>
          <a:xfrm>
            <a:off x="5569744" y="1262063"/>
            <a:ext cx="1403747" cy="323850"/>
            <a:chOff x="703" y="1207"/>
            <a:chExt cx="1900" cy="544"/>
          </a:xfrm>
        </p:grpSpPr>
        <p:grpSp>
          <p:nvGrpSpPr>
            <p:cNvPr id="12311" name="Group 76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12326" name="Rectangle 77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7" name="Oval 78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8" name="Oval 79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9" name="Rectangle 80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30" name="Line 81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1" name="Line 82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2" name="Group 83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12320" name="Rectangle 84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1" name="Oval 85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2" name="Oval 86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3" name="Rectangle 87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24" name="Line 88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5" name="Line 89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3" name="Group 90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12314" name="Rectangle 91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15" name="Oval 92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16" name="Oval 93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17" name="Rectangle 94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67500" tIns="35100" rIns="67500" bIns="35100" anchor="ctr"/>
              <a:lstStyle/>
              <a:p>
                <a:endParaRPr lang="zh-CN" altLang="en-US" sz="240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318" name="Line 95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9" name="Line 96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4849" name="Text Box 97"/>
          <p:cNvSpPr txBox="1"/>
          <p:nvPr/>
        </p:nvSpPr>
        <p:spPr>
          <a:xfrm>
            <a:off x="1445419" y="3133725"/>
            <a:ext cx="4969669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个三角形用小棒的根数是：</a:t>
            </a:r>
          </a:p>
        </p:txBody>
      </p:sp>
      <p:sp>
        <p:nvSpPr>
          <p:cNvPr id="74850" name="Text Box 98"/>
          <p:cNvSpPr txBox="1"/>
          <p:nvPr/>
        </p:nvSpPr>
        <p:spPr>
          <a:xfrm>
            <a:off x="5541645" y="3133725"/>
            <a:ext cx="1602740" cy="4387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zh-CN" altLang="en-US" sz="2400" b="1" dirty="0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×3</a:t>
            </a:r>
          </a:p>
        </p:txBody>
      </p:sp>
      <p:sp>
        <p:nvSpPr>
          <p:cNvPr id="74851" name="Text Box 99"/>
          <p:cNvSpPr txBox="1"/>
          <p:nvPr/>
        </p:nvSpPr>
        <p:spPr>
          <a:xfrm>
            <a:off x="5926376" y="3086894"/>
            <a:ext cx="428625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</a:p>
        </p:txBody>
      </p:sp>
      <p:sp>
        <p:nvSpPr>
          <p:cNvPr id="74852" name="Text Box 100"/>
          <p:cNvSpPr txBox="1"/>
          <p:nvPr/>
        </p:nvSpPr>
        <p:spPr>
          <a:xfrm>
            <a:off x="7028260" y="991791"/>
            <a:ext cx="809625" cy="440217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......</a:t>
            </a:r>
          </a:p>
        </p:txBody>
      </p:sp>
      <p:sp>
        <p:nvSpPr>
          <p:cNvPr id="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探究新知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4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7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7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7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  <p:bldP spid="74777" grpId="0"/>
      <p:bldP spid="74777" grpId="1"/>
      <p:bldP spid="74800" grpId="0"/>
      <p:bldP spid="74824" grpId="0"/>
      <p:bldP spid="748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1159372"/>
            <a:ext cx="882898" cy="1265255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2339340" y="864235"/>
            <a:ext cx="4752975" cy="935990"/>
          </a:xfrm>
          <a:prstGeom prst="wedgeRoundRectCallout">
            <a:avLst>
              <a:gd name="adj1" fmla="val 63560"/>
              <a:gd name="adj2" fmla="val 251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三角形的个数和小棒的根数有什么关系？你能用一个式子表示吗？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031865" y="2562225"/>
            <a:ext cx="2179955" cy="1007745"/>
          </a:xfrm>
          <a:prstGeom prst="wedgeRoundRectCallout">
            <a:avLst>
              <a:gd name="adj1" fmla="val -6219"/>
              <a:gd name="adj2" fmla="val 828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可以用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“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三角形的个数×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3”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表示小棒的根数。</a:t>
            </a:r>
          </a:p>
        </p:txBody>
      </p:sp>
      <p:pic>
        <p:nvPicPr>
          <p:cNvPr id="14" name="图片 13" descr="09n58PICPY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8" y="3404870"/>
            <a:ext cx="1417955" cy="93091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290955" y="2425065"/>
            <a:ext cx="1749425" cy="937260"/>
          </a:xfrm>
          <a:prstGeom prst="wedgeRoundRectCallout">
            <a:avLst>
              <a:gd name="adj1" fmla="val -43684"/>
              <a:gd name="adj2" fmla="val 8001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摆几个三角形，小棒根数就有几个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。</a:t>
            </a:r>
          </a:p>
        </p:txBody>
      </p:sp>
      <p:graphicFrame>
        <p:nvGraphicFramePr>
          <p:cNvPr id="3" name="对象 -2147482623"/>
          <p:cNvGraphicFramePr/>
          <p:nvPr>
            <p:extLst>
              <p:ext uri="{D42A27DB-BD31-4B8C-83A1-F6EECF244321}">
                <p14:modId xmlns:p14="http://schemas.microsoft.com/office/powerpoint/2010/main" val="2092469757"/>
              </p:ext>
            </p:extLst>
          </p:nvPr>
        </p:nvGraphicFramePr>
        <p:xfrm>
          <a:off x="3313430" y="3714115"/>
          <a:ext cx="829945" cy="97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5" imgW="952500" imgH="1171575" progId="Paint.Picture">
                  <p:embed/>
                </p:oleObj>
              </mc:Choice>
              <mc:Fallback>
                <p:oleObj r:id="rId5" imgW="952500" imgH="11715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3430" y="3714115"/>
                        <a:ext cx="829945" cy="976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3850640" y="2468880"/>
            <a:ext cx="1729740" cy="935990"/>
          </a:xfrm>
          <a:prstGeom prst="wedgeRoundRectCallout">
            <a:avLst>
              <a:gd name="adj1" fmla="val -36306"/>
              <a:gd name="adj2" fmla="val 9321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小棒根数总是三角形个数的</a:t>
            </a:r>
            <a:r>
              <a:rPr lang="en-US" altLang="zh-CN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0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倍。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3920" y1="36889" x2="58352" y2="0"/>
                        <a14:foregroundMark x1="42094" y1="33111" x2="34744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927215" y="3594100"/>
            <a:ext cx="1214120" cy="12166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type="body"/>
          </p:nvPr>
        </p:nvSpPr>
        <p:spPr>
          <a:xfrm>
            <a:off x="1352550" y="1436370"/>
            <a:ext cx="6172200" cy="233616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这里的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可以表示哪些数？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可以表示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5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6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7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吗？ </a:t>
            </a:r>
          </a:p>
          <a:p>
            <a:pPr eaLnBrk="1" hangingPunct="1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可以表示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100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1000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吗？ </a:t>
            </a:r>
          </a:p>
          <a:p>
            <a:pPr eaLnBrk="1" hangingPunct="1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可以表示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或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吗？</a:t>
            </a:r>
          </a:p>
          <a:p>
            <a:pPr eaLnBrk="1" hangingPunct="1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可以表示某一个小数吗？ </a:t>
            </a:r>
          </a:p>
          <a:p>
            <a:pPr eaLnBrk="1" hangingPunct="1"/>
            <a:endParaRPr lang="zh-CN" altLang="en-US" sz="2400" b="1" dirty="0">
              <a:solidFill>
                <a:srgbClr val="FF0066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74854" name="Text Box 102"/>
          <p:cNvSpPr txBox="1"/>
          <p:nvPr/>
        </p:nvSpPr>
        <p:spPr>
          <a:xfrm>
            <a:off x="1626870" y="504825"/>
            <a:ext cx="5447030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如果用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表示三角形的个数，小棒的根数是（  ）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）</a:t>
            </a:r>
          </a:p>
        </p:txBody>
      </p:sp>
      <p:sp>
        <p:nvSpPr>
          <p:cNvPr id="74855" name="Text Box 103"/>
          <p:cNvSpPr txBox="1"/>
          <p:nvPr/>
        </p:nvSpPr>
        <p:spPr>
          <a:xfrm>
            <a:off x="3465036" y="853440"/>
            <a:ext cx="485775" cy="50038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74856" name="Text Box 104"/>
          <p:cNvSpPr txBox="1"/>
          <p:nvPr/>
        </p:nvSpPr>
        <p:spPr>
          <a:xfrm>
            <a:off x="4669551" y="970597"/>
            <a:ext cx="539354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42205" y="1913255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81320" y="2312035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15765" y="2780665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可以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1435" y="3179445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不可以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1451610" y="3772535"/>
            <a:ext cx="6521450" cy="92519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结论：这里的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可以表示任意的自然数，但是不能表示小数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" grpId="0"/>
      <p:bldP spid="74856" grpId="0"/>
      <p:bldP spid="2" grpId="0"/>
      <p:bldP spid="3" grpId="0"/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977265" y="395605"/>
            <a:ext cx="6885305" cy="13620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甲、乙两地之间的公路长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千米，一辆汽车从甲地开往乙地。你能用式子表示行驶了一段路程后剩下的千米数吗？</a:t>
            </a:r>
          </a:p>
        </p:txBody>
      </p:sp>
      <p:sp>
        <p:nvSpPr>
          <p:cNvPr id="87043" name="Text Box 3"/>
          <p:cNvSpPr txBox="1"/>
          <p:nvPr/>
        </p:nvSpPr>
        <p:spPr>
          <a:xfrm>
            <a:off x="1035050" y="1993741"/>
            <a:ext cx="4941094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已经行驶了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50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剩下的千米数是</a:t>
            </a:r>
          </a:p>
        </p:txBody>
      </p:sp>
      <p:sp>
        <p:nvSpPr>
          <p:cNvPr id="87044" name="Text Box 4"/>
          <p:cNvSpPr txBox="1"/>
          <p:nvPr/>
        </p:nvSpPr>
        <p:spPr>
          <a:xfrm>
            <a:off x="1035050" y="2618105"/>
            <a:ext cx="7494270" cy="4387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已经行驶了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74.5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剩下的千米数是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zh-CN" altLang="en-US" sz="21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  ）</a:t>
            </a:r>
          </a:p>
        </p:txBody>
      </p:sp>
      <p:sp>
        <p:nvSpPr>
          <p:cNvPr id="87046" name="Text Box 6"/>
          <p:cNvSpPr txBox="1"/>
          <p:nvPr/>
        </p:nvSpPr>
        <p:spPr>
          <a:xfrm>
            <a:off x="1035209" y="3271917"/>
            <a:ext cx="7074694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已经行驶了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剩下的千米数是（      ）－（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zh-CN" altLang="en-US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87047" name="Text Box 7"/>
          <p:cNvSpPr txBox="1"/>
          <p:nvPr/>
        </p:nvSpPr>
        <p:spPr>
          <a:xfrm>
            <a:off x="5893594" y="3278664"/>
            <a:ext cx="728663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</a:p>
        </p:txBody>
      </p:sp>
      <p:sp>
        <p:nvSpPr>
          <p:cNvPr id="87048" name="Text Box 8"/>
          <p:cNvSpPr txBox="1"/>
          <p:nvPr/>
        </p:nvSpPr>
        <p:spPr>
          <a:xfrm>
            <a:off x="7283410" y="3295094"/>
            <a:ext cx="337820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87053" name="Text Box 13"/>
          <p:cNvSpPr txBox="1"/>
          <p:nvPr/>
        </p:nvSpPr>
        <p:spPr>
          <a:xfrm>
            <a:off x="5893594" y="2016601"/>
            <a:ext cx="1403747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  <a:r>
              <a:rPr lang="zh-CN" altLang="en-US" sz="21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1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50</a:t>
            </a:r>
          </a:p>
        </p:txBody>
      </p:sp>
      <p:sp>
        <p:nvSpPr>
          <p:cNvPr id="19467" name="Text Box 11"/>
          <p:cNvSpPr txBox="1"/>
          <p:nvPr/>
        </p:nvSpPr>
        <p:spPr>
          <a:xfrm>
            <a:off x="7214870" y="2432685"/>
            <a:ext cx="951865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endParaRPr lang="zh-CN" altLang="zh-CN" sz="2100" dirty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14515" y="2641624"/>
            <a:ext cx="776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74.5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  <p:bldP spid="87046" grpId="0"/>
      <p:bldP spid="87047" grpId="0"/>
      <p:bldP spid="87048" grpId="0"/>
      <p:bldP spid="8705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745" y="3217407"/>
            <a:ext cx="882898" cy="1265255"/>
          </a:xfrm>
          <a:prstGeom prst="rect">
            <a:avLst/>
          </a:prstGeom>
        </p:spPr>
      </p:pic>
      <p:sp>
        <p:nvSpPr>
          <p:cNvPr id="87049" name="Text Box 9"/>
          <p:cNvSpPr txBox="1"/>
          <p:nvPr/>
        </p:nvSpPr>
        <p:spPr>
          <a:xfrm>
            <a:off x="1410970" y="1007825"/>
            <a:ext cx="4157663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如果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b=120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，剩下多少千米？</a:t>
            </a:r>
          </a:p>
        </p:txBody>
      </p:sp>
      <p:sp>
        <p:nvSpPr>
          <p:cNvPr id="87050" name="Text Box 10"/>
          <p:cNvSpPr txBox="1"/>
          <p:nvPr/>
        </p:nvSpPr>
        <p:spPr>
          <a:xfrm>
            <a:off x="1219994" y="2657713"/>
            <a:ext cx="3854053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如果</a:t>
            </a:r>
            <a:r>
              <a:rPr lang="en-US" altLang="zh-CN" sz="2400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b=200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，剩下多少千米？</a:t>
            </a:r>
          </a:p>
        </p:txBody>
      </p:sp>
      <p:sp>
        <p:nvSpPr>
          <p:cNvPr id="87054" name="Text Box 14"/>
          <p:cNvSpPr txBox="1"/>
          <p:nvPr/>
        </p:nvSpPr>
        <p:spPr>
          <a:xfrm>
            <a:off x="2071053" y="1446371"/>
            <a:ext cx="1944291" cy="8445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  <a:p>
            <a:pPr>
              <a:lnSpc>
                <a:spcPct val="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=280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120</a:t>
            </a:r>
          </a:p>
          <a:p>
            <a:pPr>
              <a:lnSpc>
                <a:spcPct val="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=160</a:t>
            </a:r>
          </a:p>
        </p:txBody>
      </p:sp>
      <p:sp>
        <p:nvSpPr>
          <p:cNvPr id="3" name="Text Box 14"/>
          <p:cNvSpPr txBox="1"/>
          <p:nvPr/>
        </p:nvSpPr>
        <p:spPr>
          <a:xfrm>
            <a:off x="2071053" y="3178016"/>
            <a:ext cx="1944291" cy="8445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  <a:p>
            <a:pPr>
              <a:lnSpc>
                <a:spcPct val="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=280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200</a:t>
            </a:r>
          </a:p>
          <a:p>
            <a:pPr>
              <a:lnSpc>
                <a:spcPct val="7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=80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9000" y="2303780"/>
            <a:ext cx="3277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答：剩下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160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9000" y="4022725"/>
            <a:ext cx="3277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答：剩下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80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千米。</a:t>
            </a:r>
          </a:p>
        </p:txBody>
      </p:sp>
      <p:sp>
        <p:nvSpPr>
          <p:cNvPr id="87046" name="Text Box 6"/>
          <p:cNvSpPr txBox="1"/>
          <p:nvPr/>
        </p:nvSpPr>
        <p:spPr>
          <a:xfrm>
            <a:off x="603409" y="568722"/>
            <a:ext cx="7074694" cy="438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已经行驶了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千米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剩下的千米数是（    ）－（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  <a:r>
              <a:rPr lang="zh-CN" altLang="en-US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87047" name="Text Box 7"/>
          <p:cNvSpPr txBox="1"/>
          <p:nvPr/>
        </p:nvSpPr>
        <p:spPr>
          <a:xfrm>
            <a:off x="5568633" y="568722"/>
            <a:ext cx="728663" cy="39243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spAutoFit/>
          </a:bodyPr>
          <a:lstStyle/>
          <a:p>
            <a:r>
              <a:rPr lang="en-US" altLang="zh-CN" sz="2100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</a:t>
            </a:r>
          </a:p>
        </p:txBody>
      </p:sp>
      <p:sp>
        <p:nvSpPr>
          <p:cNvPr id="87048" name="Text Box 8"/>
          <p:cNvSpPr txBox="1"/>
          <p:nvPr/>
        </p:nvSpPr>
        <p:spPr>
          <a:xfrm>
            <a:off x="6758622" y="568722"/>
            <a:ext cx="337820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r>
              <a:rPr lang="en-US" altLang="zh-CN" sz="2100" b="1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568950" y="1045210"/>
            <a:ext cx="2952115" cy="401320"/>
          </a:xfrm>
          <a:prstGeom prst="wedgeRoundRectCallout">
            <a:avLst>
              <a:gd name="adj1" fmla="val -7582"/>
              <a:gd name="adj2" fmla="val -883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280-b</a:t>
            </a:r>
            <a:r>
              <a:rPr lang="zh-CN" altLang="en-US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叫作含有字母的式子。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636645" y="1974850"/>
            <a:ext cx="4752340" cy="432435"/>
          </a:xfrm>
          <a:prstGeom prst="wedgeRoundRectCallout">
            <a:avLst>
              <a:gd name="adj1" fmla="val -61517"/>
              <a:gd name="adj2" fmla="val -3032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160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就是当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b=120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时，</a:t>
            </a:r>
            <a:r>
              <a:rPr lang="en-US" altLang="zh-CN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280-b</a:t>
            </a:r>
            <a:r>
              <a:rPr lang="zh-CN" altLang="en-US" b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这个式子的值。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/>
      <p:bldP spid="3" grpId="0"/>
      <p:bldP spid="4" grpId="0"/>
      <p:bldP spid="5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802" y="1139349"/>
            <a:ext cx="1050131" cy="10501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81" y="950040"/>
            <a:ext cx="1078706" cy="27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860425" y="765175"/>
            <a:ext cx="52228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如果正方形的边长用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表示，周长用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表示，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面积用S表示，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你能用字母表示出正方形周长和面积的计算公式吗？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8" y="3370580"/>
            <a:ext cx="83375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905" y="3508058"/>
            <a:ext cx="687070" cy="915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1635125" y="2428240"/>
            <a:ext cx="2898775" cy="1080135"/>
          </a:xfrm>
          <a:prstGeom prst="wedgeRoundRectCallout">
            <a:avLst>
              <a:gd name="adj1" fmla="val -58806"/>
              <a:gd name="adj2" fmla="val 472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正方形的周长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边长×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</a:p>
          <a:p>
            <a:pPr algn="ctr"/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C=a×4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808855" y="2428240"/>
            <a:ext cx="3261360" cy="1080135"/>
          </a:xfrm>
          <a:prstGeom prst="wedgeRoundRectCallout">
            <a:avLst>
              <a:gd name="adj1" fmla="val 47916"/>
              <a:gd name="adj2" fmla="val 739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正方形的面积</a:t>
            </a:r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边长×边长</a:t>
            </a:r>
          </a:p>
          <a:p>
            <a:pPr algn="ctr"/>
            <a:r>
              <a:rPr lang="en-US" altLang="zh-CN" sz="20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S=</a:t>
            </a:r>
            <a:r>
              <a:rPr lang="en-US" altLang="zh-CN" sz="2000" b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a×a</a:t>
            </a:r>
            <a:endParaRPr lang="en-US" altLang="zh-CN" sz="20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1336</Words>
  <Application>Microsoft Office PowerPoint</Application>
  <PresentationFormat>全屏显示(16:9)</PresentationFormat>
  <Paragraphs>194</Paragraphs>
  <Slides>24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黑体</vt:lpstr>
      <vt:lpstr>楷体</vt:lpstr>
      <vt:lpstr>宋体</vt:lpstr>
      <vt:lpstr>幼圆</vt:lpstr>
      <vt:lpstr>Arial</vt:lpstr>
      <vt:lpstr>Arial Narrow</vt:lpstr>
      <vt:lpstr>Calibri</vt:lpstr>
      <vt:lpstr>Times New Roman</vt:lpstr>
      <vt:lpstr>Office 主题</vt:lpstr>
      <vt:lpstr>2_自定义设计方案</vt:lpstr>
      <vt:lpstr>3_自定义设计方案</vt:lpstr>
      <vt:lpstr>Equations</vt:lpstr>
      <vt:lpstr>Equation.3</vt:lpstr>
      <vt:lpstr>Bitmap Image</vt:lpstr>
      <vt:lpstr>PowerPoint 演示文稿</vt:lpstr>
      <vt:lpstr>PowerPoint 演示文稿</vt:lpstr>
      <vt:lpstr>想一想，字母表示什么数？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笔记本的单价是a元/本。你会根据这个条件填写下表吗？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孙 容建</cp:lastModifiedBy>
  <cp:revision>91</cp:revision>
  <dcterms:created xsi:type="dcterms:W3CDTF">2018-09-11T05:46:00Z</dcterms:created>
  <dcterms:modified xsi:type="dcterms:W3CDTF">2021-08-25T15:07:50Z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