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6" r:id="rId3"/>
    <p:sldId id="285" r:id="rId4"/>
    <p:sldId id="262" r:id="rId5"/>
    <p:sldId id="266" r:id="rId6"/>
    <p:sldId id="258" r:id="rId7"/>
    <p:sldId id="267" r:id="rId8"/>
    <p:sldId id="259" r:id="rId9"/>
    <p:sldId id="275" r:id="rId10"/>
    <p:sldId id="276" r:id="rId11"/>
    <p:sldId id="260" r:id="rId12"/>
    <p:sldId id="284" r:id="rId13"/>
    <p:sldId id="270" r:id="rId14"/>
    <p:sldId id="286" r:id="rId15"/>
    <p:sldId id="268" r:id="rId16"/>
    <p:sldId id="269" r:id="rId17"/>
    <p:sldId id="261" r:id="rId18"/>
    <p:sldId id="287" r:id="rId19"/>
    <p:sldId id="263" r:id="rId20"/>
    <p:sldId id="264" r:id="rId21"/>
    <p:sldId id="271" r:id="rId22"/>
    <p:sldId id="272" r:id="rId23"/>
    <p:sldId id="273" r:id="rId24"/>
    <p:sldId id="277" r:id="rId25"/>
    <p:sldId id="278" r:id="rId26"/>
    <p:sldId id="279" r:id="rId27"/>
    <p:sldId id="280" r:id="rId28"/>
    <p:sldId id="281" r:id="rId29"/>
    <p:sldId id="282" r:id="rId30"/>
    <p:sldId id="283" r:id="rId31"/>
    <p:sldId id="274"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6C933-6950-4A29-9AC1-B235F8A0395A}" type="datetimeFigureOut">
              <a:rPr lang="zh-CN" altLang="en-US" smtClean="0"/>
              <a:pPr/>
              <a:t>2019/11/10 Sunday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727C9-2AB4-46BC-B2A5-CEFE2DAAFC7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5514D-1C19-4227-9FDB-AE9C2557C608}"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27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B8953F-16D5-44FA-9CDD-CEEAB95BB8E5}" type="datetimeFigureOut">
              <a:rPr lang="zh-CN" altLang="en-US" smtClean="0"/>
              <a:pPr/>
              <a:t>2019/11/10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8953F-16D5-44FA-9CDD-CEEAB95BB8E5}" type="datetimeFigureOut">
              <a:rPr lang="zh-CN" altLang="en-US" smtClean="0"/>
              <a:pPr/>
              <a:t>2019/11/10 Sunday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93162-2FF9-4E1E-9BE3-D8B1C7BE6F2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35270;&#39057;&#65306;&#22826;&#38451;&#31995;&#20061;&#22823;&#34892;&#26143;&#36816;&#34892;&#27169;&#25311;.mp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5b0988e595225.cdn.sohucs.com/images/20180604/220df318485f421fbdeae136a940f0d2.jpeg"/>
          <p:cNvPicPr>
            <a:picLocks noChangeAspect="1" noChangeArrowheads="1"/>
          </p:cNvPicPr>
          <p:nvPr/>
        </p:nvPicPr>
        <p:blipFill>
          <a:blip r:embed="rId3" cstate="print"/>
          <a:srcRect/>
          <a:stretch>
            <a:fillRect/>
          </a:stretch>
        </p:blipFill>
        <p:spPr bwMode="auto">
          <a:xfrm>
            <a:off x="0" y="1"/>
            <a:ext cx="9144000" cy="6885384"/>
          </a:xfrm>
          <a:prstGeom prst="rect">
            <a:avLst/>
          </a:prstGeom>
          <a:noFill/>
        </p:spPr>
      </p:pic>
      <p:sp>
        <p:nvSpPr>
          <p:cNvPr id="14" name="TextBox 48"/>
          <p:cNvSpPr txBox="1"/>
          <p:nvPr/>
        </p:nvSpPr>
        <p:spPr>
          <a:xfrm>
            <a:off x="2131601" y="2027278"/>
            <a:ext cx="6048672" cy="854080"/>
          </a:xfrm>
          <a:prstGeom prst="rect">
            <a:avLst/>
          </a:prstGeom>
          <a:noFill/>
          <a:ln w="19050">
            <a:solidFill>
              <a:schemeClr val="tx1"/>
            </a:solidFill>
          </a:ln>
          <a:effectLst>
            <a:softEdge rad="31750"/>
          </a:effectLst>
        </p:spPr>
        <p:txBody>
          <a:bodyPr wrap="square" lIns="68580" tIns="34290" rIns="68580" bIns="34290" rtlCol="0">
            <a:spAutoFit/>
          </a:bodyPr>
          <a:lstStyle/>
          <a:p>
            <a:r>
              <a:rPr lang="en-US" altLang="zh-CN" sz="5100" b="1" dirty="0" smtClean="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rPr>
              <a:t>18  </a:t>
            </a:r>
            <a:r>
              <a:rPr lang="zh-CN" altLang="en-US" sz="5100" b="1" dirty="0" smtClean="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rPr>
              <a:t>只有一个地球</a:t>
            </a:r>
            <a:endParaRPr lang="zh-CN" altLang="en-US" sz="5100" b="1" dirty="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179512" y="932723"/>
            <a:ext cx="4176464" cy="4800533"/>
            <a:chOff x="179512" y="699542"/>
            <a:chExt cx="4176464" cy="3600400"/>
          </a:xfrm>
        </p:grpSpPr>
        <p:pic>
          <p:nvPicPr>
            <p:cNvPr id="24578" name="Picture 2" descr="http://imgsrc.baidu.com/imgad/pic/item/79f0f736afc37931652d33b4e1c4b74542a911e1.jpg"/>
            <p:cNvPicPr>
              <a:picLocks noChangeAspect="1" noChangeArrowheads="1"/>
            </p:cNvPicPr>
            <p:nvPr/>
          </p:nvPicPr>
          <p:blipFill>
            <a:blip r:embed="rId2" cstate="print"/>
            <a:srcRect b="3645"/>
            <a:stretch>
              <a:fillRect/>
            </a:stretch>
          </p:blipFill>
          <p:spPr bwMode="auto">
            <a:xfrm>
              <a:off x="179512" y="699542"/>
              <a:ext cx="4176464" cy="36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 name="矩形 33"/>
            <p:cNvSpPr/>
            <p:nvPr/>
          </p:nvSpPr>
          <p:spPr>
            <a:xfrm>
              <a:off x="179512" y="699542"/>
              <a:ext cx="1613687"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生物资源</a:t>
              </a:r>
              <a:endParaRPr lang="zh-CN" altLang="en-US" sz="2800" dirty="0">
                <a:latin typeface="楷体" panose="02010609060101010101" pitchFamily="49" charset="-122"/>
                <a:ea typeface="楷体" panose="02010609060101010101" pitchFamily="49" charset="-122"/>
              </a:endParaRPr>
            </a:p>
          </p:txBody>
        </p:sp>
      </p:grpSp>
      <p:grpSp>
        <p:nvGrpSpPr>
          <p:cNvPr id="3" name="组合 36"/>
          <p:cNvGrpSpPr/>
          <p:nvPr/>
        </p:nvGrpSpPr>
        <p:grpSpPr>
          <a:xfrm>
            <a:off x="4644008" y="932723"/>
            <a:ext cx="4176464" cy="4800533"/>
            <a:chOff x="4644008" y="699542"/>
            <a:chExt cx="4176464" cy="3600400"/>
          </a:xfrm>
        </p:grpSpPr>
        <p:pic>
          <p:nvPicPr>
            <p:cNvPr id="24580" name="Picture 4" descr="http://imgsrc.baidu.com/imgad/pic/item/30adcbef76094b36c08ad0c0a8cc7cd98d109d87.jpg"/>
            <p:cNvPicPr>
              <a:picLocks noChangeAspect="1" noChangeArrowheads="1"/>
            </p:cNvPicPr>
            <p:nvPr/>
          </p:nvPicPr>
          <p:blipFill>
            <a:blip r:embed="rId3" cstate="print"/>
            <a:srcRect b="6897"/>
            <a:stretch>
              <a:fillRect/>
            </a:stretch>
          </p:blipFill>
          <p:spPr bwMode="auto">
            <a:xfrm>
              <a:off x="4644008" y="699542"/>
              <a:ext cx="4176464" cy="36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 name="矩形 35"/>
            <p:cNvSpPr/>
            <p:nvPr/>
          </p:nvSpPr>
          <p:spPr>
            <a:xfrm>
              <a:off x="7206785" y="3723878"/>
              <a:ext cx="1613687"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大气资源</a:t>
              </a:r>
              <a:endParaRPr lang="zh-CN" altLang="en-US" sz="2800" dirty="0">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73101" y="3964093"/>
            <a:ext cx="7967345" cy="1200329"/>
          </a:xfrm>
          <a:prstGeom prst="rect">
            <a:avLst/>
          </a:prstGeom>
          <a:solidFill>
            <a:schemeClr val="accent3">
              <a:lumMod val="20000"/>
              <a:lumOff val="80000"/>
            </a:schemeClr>
          </a:solidFill>
          <a:ln>
            <a:solidFill>
              <a:srgbClr val="00B050"/>
            </a:solidFill>
          </a:ln>
        </p:spPr>
        <p:txBody>
          <a:bodyPr wrap="square" rtlCol="0" anchor="t">
            <a:spAutoFit/>
          </a:bodyPr>
          <a:lstStyle/>
          <a:p>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原先、先前</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的意思。准确地点明了这些资源已遭受破坏，强调了原先的可再生性，突出了现在的不可再生性，体现了说明文语言的科学性、严谨性。</a:t>
            </a:r>
          </a:p>
        </p:txBody>
      </p:sp>
      <p:sp>
        <p:nvSpPr>
          <p:cNvPr id="6" name="矩形 5"/>
          <p:cNvSpPr/>
          <p:nvPr/>
        </p:nvSpPr>
        <p:spPr>
          <a:xfrm>
            <a:off x="503610" y="1361977"/>
            <a:ext cx="8136904" cy="1754326"/>
          </a:xfrm>
          <a:prstGeom prst="rect">
            <a:avLst/>
          </a:prstGeom>
          <a:noFill/>
        </p:spPr>
        <p:txBody>
          <a:bodyPr wrap="square">
            <a:spAutoFit/>
          </a:bodyPr>
          <a:lstStyle/>
          <a:p>
            <a:pPr lvl="0"/>
            <a:r>
              <a:rPr lang="zh-CN" altLang="en-US" sz="3600" dirty="0" smtClean="0">
                <a:latin typeface="黑体" panose="02010609060101010101" pitchFamily="49" charset="-122"/>
                <a:ea typeface="黑体" panose="02010609060101010101" pitchFamily="49" charset="-122"/>
              </a:rPr>
              <a:t>    </a:t>
            </a:r>
            <a:r>
              <a:rPr lang="zh-CN" altLang="en-US" sz="3600" b="1" dirty="0" smtClean="0">
                <a:latin typeface="楷体" panose="02010609060101010101" pitchFamily="49" charset="-122"/>
                <a:ea typeface="楷体" panose="02010609060101010101" pitchFamily="49" charset="-122"/>
              </a:rPr>
              <a:t>人类生活所需要的水资源、土地资源、生物资源等，</a:t>
            </a:r>
            <a:r>
              <a:rPr lang="zh-CN" altLang="en-US" sz="3600" b="1" dirty="0" smtClean="0">
                <a:solidFill>
                  <a:srgbClr val="FF0000"/>
                </a:solidFill>
                <a:latin typeface="楷体" panose="02010609060101010101" pitchFamily="49" charset="-122"/>
                <a:ea typeface="楷体" panose="02010609060101010101" pitchFamily="49" charset="-122"/>
              </a:rPr>
              <a:t>本来是可以不断再生，长期给人类作贡献的</a:t>
            </a:r>
            <a:r>
              <a:rPr lang="zh-CN" altLang="en-US" sz="3600" b="1" dirty="0" smtClean="0">
                <a:latin typeface="楷体" panose="02010609060101010101" pitchFamily="49" charset="-122"/>
                <a:ea typeface="楷体" panose="02010609060101010101" pitchFamily="49" charset="-122"/>
              </a:rPr>
              <a:t>。</a:t>
            </a:r>
          </a:p>
        </p:txBody>
      </p:sp>
      <p:sp>
        <p:nvSpPr>
          <p:cNvPr id="4" name="爆炸形 1 3"/>
          <p:cNvSpPr/>
          <p:nvPr/>
        </p:nvSpPr>
        <p:spPr>
          <a:xfrm>
            <a:off x="5905500" y="-387424"/>
            <a:ext cx="3238500" cy="1992207"/>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tx1"/>
                </a:solidFill>
                <a:latin typeface="楷体" panose="02010609060101010101" pitchFamily="49" charset="-122"/>
                <a:ea typeface="楷体" panose="02010609060101010101" pitchFamily="49" charset="-122"/>
              </a:rPr>
              <a:t>分类别</a:t>
            </a:r>
          </a:p>
        </p:txBody>
      </p:sp>
      <p:cxnSp>
        <p:nvCxnSpPr>
          <p:cNvPr id="2" name="直接连接符 1"/>
          <p:cNvCxnSpPr/>
          <p:nvPr/>
        </p:nvCxnSpPr>
        <p:spPr>
          <a:xfrm>
            <a:off x="5220072" y="1964246"/>
            <a:ext cx="1368152" cy="24594"/>
          </a:xfrm>
          <a:prstGeom prst="line">
            <a:avLst/>
          </a:prstGeom>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flipV="1">
            <a:off x="7020272" y="1916832"/>
            <a:ext cx="1421765" cy="44027"/>
          </a:xfrm>
          <a:prstGeom prst="line">
            <a:avLst/>
          </a:prstGeom>
        </p:spPr>
        <p:style>
          <a:lnRef idx="3">
            <a:schemeClr val="accent5"/>
          </a:lnRef>
          <a:fillRef idx="0">
            <a:schemeClr val="accent5"/>
          </a:fillRef>
          <a:effectRef idx="2">
            <a:schemeClr val="accent5"/>
          </a:effectRef>
          <a:fontRef idx="minor">
            <a:schemeClr val="tx1"/>
          </a:fontRef>
        </p:style>
      </p:cxnSp>
      <p:cxnSp>
        <p:nvCxnSpPr>
          <p:cNvPr id="5" name="直接连接符 4"/>
          <p:cNvCxnSpPr/>
          <p:nvPr/>
        </p:nvCxnSpPr>
        <p:spPr>
          <a:xfrm flipV="1">
            <a:off x="1619672" y="2492896"/>
            <a:ext cx="1706880" cy="2286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直接连接符 6"/>
          <p:cNvCxnSpPr/>
          <p:nvPr/>
        </p:nvCxnSpPr>
        <p:spPr>
          <a:xfrm>
            <a:off x="611560" y="2492896"/>
            <a:ext cx="36004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圆角矩形 7"/>
          <p:cNvSpPr/>
          <p:nvPr/>
        </p:nvSpPr>
        <p:spPr>
          <a:xfrm>
            <a:off x="4211960" y="1988840"/>
            <a:ext cx="1010285" cy="721360"/>
          </a:xfrm>
          <a:prstGeom prst="roundRect">
            <a:avLst/>
          </a:prstGeom>
          <a:grpFill/>
          <a:ln>
            <a:solidFill>
              <a:srgbClr val="00B05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弧形箭头 8"/>
          <p:cNvSpPr/>
          <p:nvPr/>
        </p:nvSpPr>
        <p:spPr>
          <a:xfrm rot="5160000" flipV="1">
            <a:off x="4866217" y="3245062"/>
            <a:ext cx="1273387" cy="532130"/>
          </a:xfrm>
          <a:prstGeom prst="curvedUpArrow">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to="" calcmode="lin" valueType="num">
                                      <p:cBhvr>
                                        <p:cTn id="26" dur="1" fill="hold"/>
                                        <p:tgtEl>
                                          <p:spTgt spid="4"/>
                                        </p:tgtEl>
                                      </p:cBhvr>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p:bldP spid="4" grpId="0" bldLvl="0" animBg="1"/>
      <p:bldP spid="8"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2132856"/>
            <a:ext cx="1215390" cy="2322407"/>
          </a:xfrm>
          <a:prstGeom prst="rect">
            <a:avLst/>
          </a:prstGeom>
        </p:spPr>
      </p:pic>
      <p:sp>
        <p:nvSpPr>
          <p:cNvPr id="100" name="文本框 99"/>
          <p:cNvSpPr txBox="1"/>
          <p:nvPr/>
        </p:nvSpPr>
        <p:spPr>
          <a:xfrm>
            <a:off x="1403648" y="620688"/>
            <a:ext cx="7023100" cy="6494085"/>
          </a:xfrm>
          <a:prstGeom prst="rect">
            <a:avLst/>
          </a:prstGeom>
          <a:noFill/>
          <a:ln w="9525">
            <a:noFill/>
          </a:ln>
        </p:spPr>
        <p:txBody>
          <a:bodyPr wrap="square">
            <a:spAutoFit/>
          </a:bodyPr>
          <a:lstStyle/>
          <a:p>
            <a:pPr algn="just">
              <a:lnSpc>
                <a:spcPct val="130000"/>
              </a:lnSpc>
            </a:pPr>
            <a:r>
              <a:rPr lang="zh-CN" altLang="zh-CN" sz="3200" b="1" dirty="0"/>
              <a:t>自读课文第</a:t>
            </a:r>
            <a:r>
              <a:rPr lang="en-US" altLang="zh-CN" sz="3200" b="1" dirty="0"/>
              <a:t>3—4</a:t>
            </a:r>
            <a:r>
              <a:rPr lang="zh-CN" altLang="zh-CN" sz="3200" b="1" dirty="0"/>
              <a:t>自然段，思考问题</a:t>
            </a:r>
            <a:r>
              <a:rPr lang="zh-CN" altLang="zh-CN" sz="3200" b="1" dirty="0" smtClean="0"/>
              <a:t>：</a:t>
            </a:r>
            <a:r>
              <a:rPr lang="zh-CN" altLang="zh-CN" sz="3200" b="1" dirty="0"/>
              <a:t> </a:t>
            </a:r>
            <a:r>
              <a:rPr lang="zh-CN" altLang="zh-CN" sz="3200" b="1" dirty="0" smtClean="0"/>
              <a:t>③</a:t>
            </a:r>
            <a:r>
              <a:rPr lang="zh-CN" altLang="zh-CN" sz="3200" b="1" dirty="0"/>
              <a:t>这两段文字是怎么来写“地球是容易破碎”的呢</a:t>
            </a:r>
            <a:r>
              <a:rPr lang="zh-CN" altLang="zh-CN" sz="3200" b="1" dirty="0" smtClean="0"/>
              <a:t>？</a:t>
            </a:r>
            <a:r>
              <a:rPr lang="zh-CN" altLang="zh-CN" sz="3200" b="1" dirty="0"/>
              <a:t> </a:t>
            </a:r>
            <a:endParaRPr lang="en-US" altLang="zh-CN" sz="3200" b="1" dirty="0" smtClean="0"/>
          </a:p>
          <a:p>
            <a:pPr algn="just">
              <a:lnSpc>
                <a:spcPct val="130000"/>
              </a:lnSpc>
            </a:pPr>
            <a:r>
              <a:rPr lang="zh-CN" altLang="zh-CN" sz="3200" b="1" dirty="0" smtClean="0"/>
              <a:t>④</a:t>
            </a:r>
            <a:r>
              <a:rPr lang="zh-CN" altLang="zh-CN" sz="3200" b="1" dirty="0"/>
              <a:t>我们可以从哪些词语感受人类对地球的破坏及严重后果呢？</a:t>
            </a:r>
          </a:p>
          <a:p>
            <a:pPr algn="just">
              <a:lnSpc>
                <a:spcPct val="130000"/>
              </a:lnSpc>
            </a:pPr>
            <a:endParaRPr lang="zh-CN" altLang="zh-CN" sz="3200" dirty="0"/>
          </a:p>
          <a:p>
            <a:pPr algn="just">
              <a:lnSpc>
                <a:spcPct val="130000"/>
              </a:lnSpc>
            </a:pPr>
            <a:endParaRPr lang="zh-CN" altLang="zh-CN" sz="3200" dirty="0"/>
          </a:p>
          <a:p>
            <a:pPr algn="just">
              <a:lnSpc>
                <a:spcPct val="130000"/>
              </a:lnSpc>
              <a:buClrTx/>
              <a:buSzTx/>
              <a:buFontTx/>
            </a:pPr>
            <a:endParaRPr lang="en-US" altLang="zh-CN" sz="3200" dirty="0" smtClean="0"/>
          </a:p>
          <a:p>
            <a:pPr algn="just">
              <a:lnSpc>
                <a:spcPct val="130000"/>
              </a:lnSpc>
              <a:buClrTx/>
              <a:buSzTx/>
              <a:buFontTx/>
            </a:pPr>
            <a:endParaRPr lang="en-US" altLang="zh-CN" sz="3200" dirty="0" smtClean="0"/>
          </a:p>
          <a:p>
            <a:pPr algn="just">
              <a:lnSpc>
                <a:spcPct val="130000"/>
              </a:lnSpc>
              <a:buClrTx/>
              <a:buSzTx/>
              <a:buFontTx/>
            </a:pPr>
            <a:endParaRPr lang="zh-CN" altLang="en-US" sz="3200" b="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2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20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1844824"/>
            <a:ext cx="1215390" cy="2322407"/>
          </a:xfrm>
          <a:prstGeom prst="rect">
            <a:avLst/>
          </a:prstGeom>
        </p:spPr>
      </p:pic>
      <p:sp>
        <p:nvSpPr>
          <p:cNvPr id="100" name="文本框 99"/>
          <p:cNvSpPr txBox="1"/>
          <p:nvPr/>
        </p:nvSpPr>
        <p:spPr>
          <a:xfrm>
            <a:off x="2843808" y="2564904"/>
            <a:ext cx="7023100" cy="641714"/>
          </a:xfrm>
          <a:prstGeom prst="rect">
            <a:avLst/>
          </a:prstGeom>
          <a:noFill/>
          <a:ln w="9525">
            <a:noFill/>
          </a:ln>
        </p:spPr>
        <p:txBody>
          <a:bodyPr wrap="square">
            <a:spAutoFit/>
          </a:bodyPr>
          <a:lstStyle/>
          <a:p>
            <a:pPr algn="just">
              <a:lnSpc>
                <a:spcPct val="130000"/>
              </a:lnSpc>
              <a:buClrTx/>
              <a:buSzTx/>
              <a:buFontTx/>
            </a:pPr>
            <a:r>
              <a:rPr lang="zh-CN" altLang="zh-CN" sz="3200" b="1" dirty="0"/>
              <a:t>资源有限，不能再生</a:t>
            </a:r>
            <a:endParaRPr lang="zh-CN" altLang="en-US" sz="3200" b="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2" action="ppaction://hlinkfile"/>
          </p:cNvPr>
          <p:cNvPicPr>
            <a:picLocks noChangeAspect="1"/>
          </p:cNvPicPr>
          <p:nvPr/>
        </p:nvPicPr>
        <p:blipFill>
          <a:blip r:embed="rId3" cstate="print"/>
          <a:stretch>
            <a:fillRect/>
          </a:stretch>
        </p:blipFill>
        <p:spPr>
          <a:xfrm>
            <a:off x="0" y="0"/>
            <a:ext cx="9036496" cy="685800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0660" y="1829647"/>
            <a:ext cx="1215390" cy="2322407"/>
          </a:xfrm>
          <a:prstGeom prst="rect">
            <a:avLst/>
          </a:prstGeom>
        </p:spPr>
      </p:pic>
      <p:sp>
        <p:nvSpPr>
          <p:cNvPr id="100" name="文本框 99"/>
          <p:cNvSpPr txBox="1"/>
          <p:nvPr/>
        </p:nvSpPr>
        <p:spPr>
          <a:xfrm>
            <a:off x="1565910" y="1470661"/>
            <a:ext cx="7023100" cy="2062103"/>
          </a:xfrm>
          <a:prstGeom prst="rect">
            <a:avLst/>
          </a:prstGeom>
          <a:noFill/>
          <a:ln w="9525">
            <a:noFill/>
          </a:ln>
        </p:spPr>
        <p:txBody>
          <a:bodyPr wrap="square">
            <a:spAutoFit/>
          </a:bodyPr>
          <a:lstStyle/>
          <a:p>
            <a:r>
              <a:rPr lang="en-US" altLang="zh-CN" sz="3200" b="1" dirty="0" smtClean="0"/>
              <a:t>         </a:t>
            </a:r>
            <a:r>
              <a:rPr lang="zh-CN" altLang="zh-CN" sz="3200" b="1" dirty="0" smtClean="0"/>
              <a:t>默</a:t>
            </a:r>
            <a:r>
              <a:rPr lang="zh-CN" altLang="zh-CN" sz="3200" b="1" dirty="0"/>
              <a:t>读第</a:t>
            </a:r>
            <a:r>
              <a:rPr lang="en-US" altLang="zh-CN" sz="3200" b="1" dirty="0"/>
              <a:t>5—7</a:t>
            </a:r>
            <a:r>
              <a:rPr lang="zh-CN" altLang="zh-CN" sz="3200" b="1" dirty="0"/>
              <a:t>自然段，讨论“人类为什么不能移居到别的星球”。</a:t>
            </a:r>
          </a:p>
          <a:p>
            <a:r>
              <a:rPr lang="zh-CN" altLang="zh-CN" sz="3200" b="1" dirty="0"/>
              <a:t>（我们可以联系第</a:t>
            </a:r>
            <a:r>
              <a:rPr lang="en-US" altLang="zh-CN" sz="3200" b="1" dirty="0"/>
              <a:t>10</a:t>
            </a:r>
            <a:r>
              <a:rPr lang="zh-CN" altLang="zh-CN" sz="3200" b="1" dirty="0"/>
              <a:t>课《宇宙生命之谜》讨论</a:t>
            </a:r>
            <a:r>
              <a:rPr lang="zh-CN" altLang="zh-CN" sz="3200" b="1" dirty="0" smtClean="0"/>
              <a:t>）</a:t>
            </a:r>
            <a:endParaRPr lang="zh-CN" altLang="zh-CN" sz="3200" b="1" dirty="0"/>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0660" y="1829647"/>
            <a:ext cx="1215390" cy="2322407"/>
          </a:xfrm>
          <a:prstGeom prst="rect">
            <a:avLst/>
          </a:prstGeom>
        </p:spPr>
      </p:pic>
      <p:sp>
        <p:nvSpPr>
          <p:cNvPr id="100" name="文本框 99"/>
          <p:cNvSpPr txBox="1"/>
          <p:nvPr/>
        </p:nvSpPr>
        <p:spPr>
          <a:xfrm>
            <a:off x="1565910" y="1470661"/>
            <a:ext cx="7023100" cy="1281889"/>
          </a:xfrm>
          <a:prstGeom prst="rect">
            <a:avLst/>
          </a:prstGeom>
          <a:noFill/>
          <a:ln w="9525">
            <a:noFill/>
          </a:ln>
        </p:spPr>
        <p:txBody>
          <a:bodyPr wrap="square">
            <a:spAutoFit/>
          </a:bodyPr>
          <a:lstStyle/>
          <a:p>
            <a:pPr algn="just">
              <a:lnSpc>
                <a:spcPct val="130000"/>
              </a:lnSpc>
              <a:buClrTx/>
              <a:buSzTx/>
              <a:buFontTx/>
            </a:pPr>
            <a:r>
              <a:rPr lang="en-US" altLang="zh-CN" sz="3200" dirty="0" smtClean="0"/>
              <a:t>         </a:t>
            </a:r>
            <a:r>
              <a:rPr lang="zh-CN" altLang="zh-CN" sz="3200" b="1" dirty="0" smtClean="0"/>
              <a:t>这</a:t>
            </a:r>
            <a:r>
              <a:rPr lang="zh-CN" altLang="zh-CN" sz="3200" b="1" dirty="0"/>
              <a:t>篇课文又是怎么来说明人类无法移居别的星球的呢？</a:t>
            </a:r>
            <a:endParaRPr lang="zh-CN" altLang="en-US" sz="3200" b="1"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3407" y="4759491"/>
            <a:ext cx="4815742" cy="707886"/>
          </a:xfrm>
          <a:prstGeom prst="rect">
            <a:avLst/>
          </a:prstGeom>
          <a:noFill/>
        </p:spPr>
        <p:txBody>
          <a:bodyPr wrap="none" rtlCol="0">
            <a:spAutoFit/>
          </a:bodyPr>
          <a:lstStyle/>
          <a:p>
            <a:r>
              <a:rPr lang="zh-CN" altLang="zh-CN" sz="4000" b="1" dirty="0"/>
              <a:t>破坏地球，无法移居</a:t>
            </a:r>
            <a:endParaRPr lang="zh-CN" altLang="en-US" sz="4000" b="1" dirty="0" smtClean="0">
              <a:solidFill>
                <a:srgbClr val="0000FF"/>
              </a:solidFill>
              <a:latin typeface="黑体" panose="02010609060101010101" pitchFamily="49" charset="-122"/>
              <a:ea typeface="黑体" panose="02010609060101010101" pitchFamily="49" charset="-122"/>
            </a:endParaRPr>
          </a:p>
        </p:txBody>
      </p:sp>
      <p:sp>
        <p:nvSpPr>
          <p:cNvPr id="8" name="TextBox 7"/>
          <p:cNvSpPr txBox="1"/>
          <p:nvPr/>
        </p:nvSpPr>
        <p:spPr>
          <a:xfrm>
            <a:off x="395536" y="2492896"/>
            <a:ext cx="8136904" cy="1384995"/>
          </a:xfrm>
          <a:prstGeom prst="rect">
            <a:avLst/>
          </a:prstGeom>
          <a:noFill/>
        </p:spPr>
        <p:txBody>
          <a:bodyPr wrap="square" rtlCol="0">
            <a:spAutoFit/>
          </a:bodyPr>
          <a:lstStyle/>
          <a:p>
            <a:pPr>
              <a:lnSpc>
                <a:spcPct val="100000"/>
              </a:lnSpc>
            </a:pPr>
            <a:r>
              <a:rPr lang="zh-CN" altLang="en-US" sz="20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科学家已经证明，</a:t>
            </a:r>
            <a:r>
              <a:rPr lang="zh-CN" altLang="en-US" sz="2800" b="1" dirty="0" smtClean="0">
                <a:solidFill>
                  <a:srgbClr val="FF0000"/>
                </a:solidFill>
                <a:latin typeface="楷体" panose="02010609060101010101" pitchFamily="49" charset="-122"/>
                <a:ea typeface="楷体" panose="02010609060101010101" pitchFamily="49" charset="-122"/>
              </a:rPr>
              <a:t>至少</a:t>
            </a:r>
            <a:r>
              <a:rPr lang="zh-CN" altLang="en-US" sz="2800" b="1" dirty="0" smtClean="0">
                <a:latin typeface="楷体" panose="02010609060101010101" pitchFamily="49" charset="-122"/>
                <a:ea typeface="楷体" panose="02010609060101010101" pitchFamily="49" charset="-122"/>
              </a:rPr>
              <a:t>在以地球为中心的</a:t>
            </a:r>
            <a:r>
              <a:rPr lang="zh-CN" altLang="en-US" sz="2800" b="1" dirty="0" smtClean="0">
                <a:solidFill>
                  <a:srgbClr val="FF0000"/>
                </a:solidFill>
                <a:latin typeface="楷体" panose="02010609060101010101" pitchFamily="49" charset="-122"/>
                <a:ea typeface="楷体" panose="02010609060101010101" pitchFamily="49" charset="-122"/>
              </a:rPr>
              <a:t>四十万亿千米</a:t>
            </a:r>
            <a:r>
              <a:rPr lang="zh-CN" altLang="en-US" sz="2800" b="1" dirty="0" smtClean="0">
                <a:latin typeface="楷体" panose="02010609060101010101" pitchFamily="49" charset="-122"/>
                <a:ea typeface="楷体" panose="02010609060101010101" pitchFamily="49" charset="-122"/>
              </a:rPr>
              <a:t>的范围内，</a:t>
            </a:r>
            <a:r>
              <a:rPr lang="zh-CN" altLang="en-US" sz="2800" b="1" dirty="0" smtClean="0">
                <a:solidFill>
                  <a:srgbClr val="FF0000"/>
                </a:solidFill>
                <a:latin typeface="楷体" panose="02010609060101010101" pitchFamily="49" charset="-122"/>
                <a:ea typeface="楷体" panose="02010609060101010101" pitchFamily="49" charset="-122"/>
              </a:rPr>
              <a:t>没有</a:t>
            </a:r>
            <a:r>
              <a:rPr lang="zh-CN" altLang="en-US" sz="2800" b="1" dirty="0" smtClean="0">
                <a:latin typeface="楷体" panose="02010609060101010101" pitchFamily="49" charset="-122"/>
                <a:ea typeface="楷体" panose="02010609060101010101" pitchFamily="49" charset="-122"/>
              </a:rPr>
              <a:t>适合人类居住的</a:t>
            </a:r>
            <a:r>
              <a:rPr lang="zh-CN" altLang="en-US" sz="2800" b="1" dirty="0" smtClean="0">
                <a:solidFill>
                  <a:srgbClr val="FF0000"/>
                </a:solidFill>
                <a:latin typeface="楷体" panose="02010609060101010101" pitchFamily="49" charset="-122"/>
                <a:ea typeface="楷体" panose="02010609060101010101" pitchFamily="49" charset="-122"/>
              </a:rPr>
              <a:t>第二个</a:t>
            </a:r>
            <a:r>
              <a:rPr lang="zh-CN" altLang="en-US" sz="2800" b="1" dirty="0" smtClean="0">
                <a:latin typeface="楷体" panose="02010609060101010101" pitchFamily="49" charset="-122"/>
                <a:ea typeface="楷体" panose="02010609060101010101" pitchFamily="49" charset="-122"/>
              </a:rPr>
              <a:t>星球。</a:t>
            </a:r>
          </a:p>
        </p:txBody>
      </p:sp>
      <p:sp>
        <p:nvSpPr>
          <p:cNvPr id="2" name="圆角矩形 1"/>
          <p:cNvSpPr/>
          <p:nvPr/>
        </p:nvSpPr>
        <p:spPr>
          <a:xfrm>
            <a:off x="4067944" y="2348880"/>
            <a:ext cx="755650" cy="640080"/>
          </a:xfrm>
          <a:prstGeom prst="roundRect">
            <a:avLst/>
          </a:prstGeom>
          <a:grpFill/>
          <a:ln>
            <a:solidFill>
              <a:srgbClr val="00B05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1005" y="490221"/>
            <a:ext cx="7947660" cy="1200329"/>
          </a:xfrm>
          <a:prstGeom prst="rect">
            <a:avLst/>
          </a:prstGeom>
          <a:solidFill>
            <a:schemeClr val="accent6">
              <a:lumMod val="40000"/>
              <a:lumOff val="60000"/>
            </a:schemeClr>
          </a:solidFill>
          <a:ln>
            <a:solidFill>
              <a:srgbClr val="00B050"/>
            </a:solidFill>
          </a:ln>
        </p:spPr>
        <p:txBody>
          <a:bodyPr wrap="square" rtlCol="0" anchor="t">
            <a:spAutoFit/>
          </a:bodyPr>
          <a:lstStyle/>
          <a:p>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强调了目前的研究成果还只限于这个范围。</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至少</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是</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最少</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的意思，又进一步说明了距离的遥远。体现了说明文语言的科学性、严谨性。</a:t>
            </a:r>
          </a:p>
        </p:txBody>
      </p:sp>
      <p:sp>
        <p:nvSpPr>
          <p:cNvPr id="3" name="下弧形箭头 2"/>
          <p:cNvSpPr/>
          <p:nvPr/>
        </p:nvSpPr>
        <p:spPr>
          <a:xfrm rot="18360000">
            <a:off x="4820774" y="1852931"/>
            <a:ext cx="922020" cy="372745"/>
          </a:xfrm>
          <a:prstGeom prst="curvedUpArrow">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ppt_w*2.5"/>
                                          </p:val>
                                        </p:tav>
                                        <p:tav tm="100000">
                                          <p:val>
                                            <p:strVal val="#ppt_w"/>
                                          </p:val>
                                        </p:tav>
                                      </p:tavLst>
                                    </p:anim>
                                    <p:anim calcmode="lin" valueType="num">
                                      <p:cBhvr>
                                        <p:cTn id="30" dur="500" fill="hold"/>
                                        <p:tgtEl>
                                          <p:spTgt spid="7"/>
                                        </p:tgtEl>
                                        <p:attrNameLst>
                                          <p:attrName>ppt_h</p:attrName>
                                        </p:attrNameLst>
                                      </p:cBhvr>
                                      <p:tavLst>
                                        <p:tav tm="0">
                                          <p:val>
                                            <p:strVal val="#ppt_h*0.01"/>
                                          </p:val>
                                        </p:tav>
                                        <p:tav tm="100000">
                                          <p:val>
                                            <p:strVal val="#ppt_h"/>
                                          </p:val>
                                        </p:tav>
                                      </p:tavLst>
                                    </p:anim>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h+1"/>
                                          </p:val>
                                        </p:tav>
                                        <p:tav tm="100000">
                                          <p:val>
                                            <p:strVal val="#ppt_y"/>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bldLvl="0" animBg="1"/>
      <p:bldP spid="4" grpId="0" bldLvl="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img07.tooopen.com/images/20180701/tooopen_sy_052917291778396.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pic>
        <p:nvPicPr>
          <p:cNvPr id="7" name="图片 6" descr="tooopen_sy_052917291778396.jpg"/>
          <p:cNvPicPr>
            <a:picLocks noChangeAspect="1"/>
          </p:cNvPicPr>
          <p:nvPr/>
        </p:nvPicPr>
        <p:blipFill>
          <a:blip r:embed="rId2" cstate="print"/>
          <a:stretch>
            <a:fillRect/>
          </a:stretch>
        </p:blipFill>
        <p:spPr>
          <a:xfrm>
            <a:off x="0" y="-12339"/>
            <a:ext cx="9144000" cy="6870340"/>
          </a:xfrm>
          <a:prstGeom prst="rect">
            <a:avLst/>
          </a:prstGeom>
        </p:spPr>
      </p:pic>
      <p:sp>
        <p:nvSpPr>
          <p:cNvPr id="8" name="TextBox 7"/>
          <p:cNvSpPr txBox="1"/>
          <p:nvPr/>
        </p:nvSpPr>
        <p:spPr>
          <a:xfrm>
            <a:off x="5868145" y="1508787"/>
            <a:ext cx="2952327" cy="2554545"/>
          </a:xfrm>
          <a:prstGeom prst="rect">
            <a:avLst/>
          </a:prstGeom>
          <a:noFill/>
        </p:spPr>
        <p:txBody>
          <a:bodyPr wrap="square" rtlCol="0">
            <a:spAutoFit/>
          </a:bodyPr>
          <a:lstStyle/>
          <a:p>
            <a:r>
              <a:rPr lang="zh-CN" altLang="en-US" sz="4000" b="1" dirty="0" smtClean="0">
                <a:solidFill>
                  <a:srgbClr val="FFFF00"/>
                </a:solidFill>
                <a:latin typeface="楷体" panose="02010609060101010101" pitchFamily="49" charset="-122"/>
                <a:ea typeface="楷体" panose="02010609060101010101" pitchFamily="49" charset="-122"/>
              </a:rPr>
              <a:t>我们这个地球太可爱了，同时又太容易破碎了！</a:t>
            </a:r>
            <a:endParaRPr lang="zh-CN" altLang="en-US" sz="4000" b="1" dirty="0">
              <a:solidFill>
                <a:srgbClr val="FFFF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src.baidu.com/imgad/pic/item/4ec2d5628535e5dd865b8dfa7cc6a7efce1b629b.jpg"/>
          <p:cNvPicPr>
            <a:picLocks noChangeAspect="1" noChangeArrowheads="1"/>
          </p:cNvPicPr>
          <p:nvPr/>
        </p:nvPicPr>
        <p:blipFill>
          <a:blip r:embed="rId2" cstate="print"/>
          <a:srcRect b="4738"/>
          <a:stretch>
            <a:fillRect/>
          </a:stretch>
        </p:blipFill>
        <p:spPr bwMode="auto">
          <a:xfrm>
            <a:off x="333053" y="631263"/>
            <a:ext cx="4032448" cy="5061181"/>
          </a:xfrm>
          <a:prstGeom prst="rect">
            <a:avLst/>
          </a:prstGeom>
          <a:noFill/>
          <a:effectLst>
            <a:softEdge rad="127000"/>
          </a:effectLst>
        </p:spPr>
      </p:pic>
      <p:sp>
        <p:nvSpPr>
          <p:cNvPr id="4" name="TextBox 3"/>
          <p:cNvSpPr txBox="1"/>
          <p:nvPr/>
        </p:nvSpPr>
        <p:spPr>
          <a:xfrm>
            <a:off x="4600575" y="515528"/>
            <a:ext cx="4176464" cy="3970318"/>
          </a:xfrm>
          <a:prstGeom prst="rect">
            <a:avLst/>
          </a:prstGeom>
          <a:noFill/>
          <a:effectLst/>
        </p:spPr>
        <p:txBody>
          <a:bodyPr wrap="square" rtlCol="0">
            <a:spAutoFit/>
          </a:bodyPr>
          <a:lstStyle/>
          <a:p>
            <a:r>
              <a:rPr lang="zh-CN" altLang="en-US" sz="2400" dirty="0" smtClean="0">
                <a:solidFill>
                  <a:schemeClr val="bg2">
                    <a:lumMod val="10000"/>
                  </a:schemeClr>
                </a:solidFill>
                <a:latin typeface="楷体" panose="02010609060101010101" pitchFamily="49" charset="-122"/>
                <a:ea typeface="楷体" panose="02010609060101010101" pitchFamily="49" charset="-122"/>
              </a:rPr>
              <a:t>    </a:t>
            </a:r>
            <a:r>
              <a:rPr lang="zh-CN" altLang="en-US" sz="2800" b="1" dirty="0" smtClean="0">
                <a:solidFill>
                  <a:schemeClr val="bg2">
                    <a:lumMod val="10000"/>
                  </a:schemeClr>
                </a:solidFill>
                <a:latin typeface="楷体" panose="02010609060101010101" pitchFamily="49" charset="-122"/>
                <a:ea typeface="楷体" panose="02010609060101010101" pitchFamily="49" charset="-122"/>
              </a:rPr>
              <a:t>只有一个地球，如果它被破坏了，我们别无去处。如果地球上的各种资源都枯竭了，我们很难从别的地方得到补充。</a:t>
            </a:r>
            <a:endParaRPr lang="en-US" altLang="zh-CN" sz="2800" b="1" dirty="0" smtClean="0">
              <a:solidFill>
                <a:schemeClr val="bg2">
                  <a:lumMod val="10000"/>
                </a:schemeClr>
              </a:solidFill>
              <a:latin typeface="楷体" panose="02010609060101010101" pitchFamily="49" charset="-122"/>
              <a:ea typeface="楷体" panose="02010609060101010101" pitchFamily="49" charset="-122"/>
            </a:endParaRPr>
          </a:p>
          <a:p>
            <a:r>
              <a:rPr lang="en-US" altLang="zh-CN" sz="2800" b="1" dirty="0" smtClean="0">
                <a:solidFill>
                  <a:schemeClr val="bg2">
                    <a:lumMod val="10000"/>
                  </a:schemeClr>
                </a:solidFill>
                <a:latin typeface="楷体" panose="02010609060101010101" pitchFamily="49" charset="-122"/>
                <a:ea typeface="楷体" panose="02010609060101010101" pitchFamily="49" charset="-122"/>
              </a:rPr>
              <a:t>    </a:t>
            </a:r>
            <a:r>
              <a:rPr lang="zh-CN" altLang="en-US" sz="2800" b="1" dirty="0" smtClean="0">
                <a:solidFill>
                  <a:schemeClr val="bg2">
                    <a:lumMod val="10000"/>
                  </a:schemeClr>
                </a:solidFill>
                <a:latin typeface="楷体" panose="02010609060101010101" pitchFamily="49" charset="-122"/>
                <a:ea typeface="楷体" panose="02010609060101010101" pitchFamily="49" charset="-122"/>
              </a:rPr>
              <a:t>我们要精心地保护地球，保护地球的生态环境。让地球更好地造福于我们的子孙后代吧！</a:t>
            </a:r>
            <a:endParaRPr lang="zh-CN" altLang="en-US" sz="2800" b="1" dirty="0">
              <a:solidFill>
                <a:schemeClr val="bg2">
                  <a:lumMod val="1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Picture 4" descr="http://static01.lvye.com/forum/201512/17/232217g0i6ix3bfkaobnoi.jpg"/>
          <p:cNvPicPr>
            <a:picLocks noChangeAspect="1" noChangeArrowheads="1"/>
          </p:cNvPicPr>
          <p:nvPr/>
        </p:nvPicPr>
        <p:blipFill>
          <a:blip r:embed="rId2" cstate="print"/>
          <a:srcRect l="23244" r="23626"/>
          <a:stretch>
            <a:fillRect/>
          </a:stretch>
        </p:blipFill>
        <p:spPr bwMode="auto">
          <a:xfrm>
            <a:off x="683568" y="-243408"/>
            <a:ext cx="7956377" cy="7101408"/>
          </a:xfrm>
          <a:prstGeom prst="rect">
            <a:avLst/>
          </a:prstGeom>
          <a:noFill/>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8" name="矩形 7"/>
          <p:cNvSpPr/>
          <p:nvPr/>
        </p:nvSpPr>
        <p:spPr>
          <a:xfrm>
            <a:off x="467544" y="116632"/>
            <a:ext cx="7886700" cy="6494085"/>
          </a:xfrm>
          <a:prstGeom prst="rect">
            <a:avLst/>
          </a:prstGeom>
        </p:spPr>
        <p:txBody>
          <a:bodyPr wrap="square">
            <a:spAutoFit/>
          </a:bodyPr>
          <a:lstStyle/>
          <a:p>
            <a:pPr algn="ctr"/>
            <a:r>
              <a:rPr lang="zh-CN" altLang="zh-CN" sz="3200" b="1" dirty="0" smtClean="0"/>
              <a:t>地球生态超载日</a:t>
            </a:r>
            <a:endParaRPr lang="zh-CN" altLang="zh-CN" sz="3200" dirty="0" smtClean="0"/>
          </a:p>
          <a:p>
            <a:r>
              <a:rPr lang="en-US" altLang="zh-CN" sz="3200" dirty="0" smtClean="0"/>
              <a:t>        </a:t>
            </a:r>
            <a:r>
              <a:rPr lang="zh-CN" altLang="zh-CN" sz="3200" dirty="0" smtClean="0"/>
              <a:t>你听说过“地球生态超载日”吗？“地球生态超载日”由世界自然基金会（</a:t>
            </a:r>
            <a:r>
              <a:rPr lang="en-US" altLang="zh-CN" sz="3200" dirty="0" smtClean="0"/>
              <a:t>WWF</a:t>
            </a:r>
            <a:r>
              <a:rPr lang="zh-CN" altLang="zh-CN" sz="3200" dirty="0" smtClean="0"/>
              <a:t>）的合作伙伴，国际民间组织“全球足迹网络”发起，旨在提高人们对生态“超支”的认识，鼓励大家积极采取可持续的行动。地球生态超载日是人类在一年之内生态资源开始入不敷出的时间指标。通过对时间和资源消耗走势的粗略估算，地球生态超载日以科学的方法测算出人类对生态资源和生态服务的需求（支出）和地球的生态承载力（收入）两者之间的差值。</a:t>
            </a:r>
          </a:p>
          <a:p>
            <a:r>
              <a:rPr lang="en-US" altLang="zh-CN" sz="32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9" name="矩形 8"/>
          <p:cNvSpPr/>
          <p:nvPr/>
        </p:nvSpPr>
        <p:spPr>
          <a:xfrm>
            <a:off x="251520" y="260649"/>
            <a:ext cx="8280920" cy="8648521"/>
          </a:xfrm>
          <a:prstGeom prst="rect">
            <a:avLst/>
          </a:prstGeom>
        </p:spPr>
        <p:txBody>
          <a:bodyPr wrap="square">
            <a:spAutoFit/>
          </a:bodyPr>
          <a:lstStyle/>
          <a:p>
            <a:r>
              <a:rPr lang="en-US" altLang="zh-CN" dirty="0" smtClean="0"/>
              <a:t>        </a:t>
            </a:r>
            <a:r>
              <a:rPr lang="zh-CN" altLang="zh-CN" sz="3200" dirty="0" smtClean="0"/>
              <a:t>在</a:t>
            </a:r>
            <a:r>
              <a:rPr lang="en-US" altLang="zh-CN" sz="3200" dirty="0" smtClean="0"/>
              <a:t>1961</a:t>
            </a:r>
            <a:r>
              <a:rPr lang="zh-CN" altLang="zh-CN" sz="3200" dirty="0" smtClean="0"/>
              <a:t>年，人类一年只消耗</a:t>
            </a:r>
            <a:r>
              <a:rPr lang="zh-CN" altLang="zh-CN" sz="3200" u="sng" dirty="0" smtClean="0"/>
              <a:t>大约</a:t>
            </a:r>
            <a:r>
              <a:rPr lang="en-US" altLang="zh-CN" sz="3200" dirty="0" smtClean="0"/>
              <a:t>2/3</a:t>
            </a:r>
            <a:r>
              <a:rPr lang="zh-CN" altLang="zh-CN" sz="3200" dirty="0" smtClean="0"/>
              <a:t>的地球年度可再生资源，大多数国家还有生态盈余。然而全球消费及人口数量都在增长。自</a:t>
            </a:r>
            <a:r>
              <a:rPr lang="en-US" altLang="zh-CN" sz="3200" dirty="0" smtClean="0"/>
              <a:t>20</a:t>
            </a:r>
            <a:r>
              <a:rPr lang="zh-CN" altLang="zh-CN" sz="3200" dirty="0" smtClean="0"/>
              <a:t>世纪</a:t>
            </a:r>
            <a:r>
              <a:rPr lang="en-US" altLang="zh-CN" sz="3200" dirty="0" smtClean="0"/>
              <a:t>70</a:t>
            </a:r>
            <a:r>
              <a:rPr lang="zh-CN" altLang="zh-CN" sz="3200" dirty="0" smtClean="0"/>
              <a:t>年代初以来，人类对地球资源的需求超过了地球资源再生的能力，这一情况就是生态超载。</a:t>
            </a:r>
            <a:r>
              <a:rPr lang="zh-CN" altLang="zh-CN" sz="3200" u="sng" dirty="0" smtClean="0"/>
              <a:t>大约</a:t>
            </a:r>
            <a:r>
              <a:rPr lang="zh-CN" altLang="zh-CN" sz="3200" dirty="0" smtClean="0"/>
              <a:t>从</a:t>
            </a:r>
            <a:r>
              <a:rPr lang="en-US" altLang="zh-CN" sz="3200" dirty="0" smtClean="0"/>
              <a:t>1970</a:t>
            </a:r>
            <a:r>
              <a:rPr lang="zh-CN" altLang="zh-CN" sz="3200" dirty="0" smtClean="0"/>
              <a:t>年起，人类对自然的索取开始超越地球生态的临界点。</a:t>
            </a:r>
            <a:r>
              <a:rPr lang="en-US" altLang="zh-CN" sz="3200" dirty="0" smtClean="0"/>
              <a:t>1994</a:t>
            </a:r>
            <a:r>
              <a:rPr lang="zh-CN" altLang="zh-CN" sz="3200" dirty="0" smtClean="0"/>
              <a:t>年的地球生态超载日为</a:t>
            </a:r>
            <a:r>
              <a:rPr lang="en-US" altLang="zh-CN" sz="3200" dirty="0" smtClean="0"/>
              <a:t>10</a:t>
            </a:r>
            <a:r>
              <a:rPr lang="zh-CN" altLang="zh-CN" sz="3200" dirty="0" smtClean="0"/>
              <a:t>月</a:t>
            </a:r>
            <a:r>
              <a:rPr lang="en-US" altLang="zh-CN" sz="3200" dirty="0" smtClean="0"/>
              <a:t>22</a:t>
            </a:r>
            <a:r>
              <a:rPr lang="zh-CN" altLang="zh-CN" sz="3200" dirty="0" smtClean="0"/>
              <a:t>日，</a:t>
            </a:r>
            <a:r>
              <a:rPr lang="en-US" altLang="zh-CN" sz="3200" dirty="0" smtClean="0"/>
              <a:t>2003</a:t>
            </a:r>
            <a:r>
              <a:rPr lang="zh-CN" altLang="zh-CN" sz="3200" dirty="0" smtClean="0"/>
              <a:t>年提前到了</a:t>
            </a:r>
            <a:r>
              <a:rPr lang="en-US" altLang="zh-CN" sz="3200" dirty="0" smtClean="0"/>
              <a:t>9</a:t>
            </a:r>
            <a:r>
              <a:rPr lang="zh-CN" altLang="zh-CN" sz="3200" dirty="0" smtClean="0"/>
              <a:t>月</a:t>
            </a:r>
            <a:r>
              <a:rPr lang="en-US" altLang="zh-CN" sz="3200" dirty="0" smtClean="0"/>
              <a:t>20</a:t>
            </a:r>
            <a:r>
              <a:rPr lang="zh-CN" altLang="zh-CN" sz="3200" dirty="0" smtClean="0"/>
              <a:t>日。</a:t>
            </a:r>
            <a:r>
              <a:rPr lang="en-US" altLang="zh-CN" sz="3200" dirty="0" smtClean="0"/>
              <a:t>2013</a:t>
            </a:r>
            <a:r>
              <a:rPr lang="zh-CN" altLang="zh-CN" sz="3200" dirty="0" smtClean="0"/>
              <a:t>年的地球生态超载日为</a:t>
            </a:r>
            <a:r>
              <a:rPr lang="en-US" altLang="zh-CN" sz="3200" dirty="0" smtClean="0"/>
              <a:t>8</a:t>
            </a:r>
            <a:r>
              <a:rPr lang="zh-CN" altLang="zh-CN" sz="3200" dirty="0" smtClean="0"/>
              <a:t>月</a:t>
            </a:r>
            <a:r>
              <a:rPr lang="en-US" altLang="zh-CN" sz="3200" dirty="0" smtClean="0"/>
              <a:t>20</a:t>
            </a:r>
            <a:r>
              <a:rPr lang="zh-CN" altLang="zh-CN" sz="3200" dirty="0" smtClean="0"/>
              <a:t>日，意味着在</a:t>
            </a:r>
            <a:r>
              <a:rPr lang="en-US" altLang="zh-CN" sz="3200" dirty="0" smtClean="0"/>
              <a:t>8</a:t>
            </a:r>
            <a:r>
              <a:rPr lang="zh-CN" altLang="zh-CN" sz="3200" dirty="0" smtClean="0"/>
              <a:t>月</a:t>
            </a:r>
            <a:r>
              <a:rPr lang="en-US" altLang="zh-CN" sz="3200" dirty="0" smtClean="0"/>
              <a:t>20</a:t>
            </a:r>
            <a:r>
              <a:rPr lang="zh-CN" altLang="zh-CN" sz="3200" dirty="0" smtClean="0"/>
              <a:t>日人类用完了地球本年度的可再生资源，剩下的</a:t>
            </a:r>
            <a:r>
              <a:rPr lang="en-US" altLang="zh-CN" sz="3200" dirty="0" smtClean="0"/>
              <a:t>4</a:t>
            </a:r>
            <a:r>
              <a:rPr lang="zh-CN" altLang="zh-CN" sz="3200" dirty="0" smtClean="0"/>
              <a:t>个多月进入了生态超载阶段，在生态赤字的状态下，人类将透支人类将透支自然产品和生态服务。</a:t>
            </a:r>
          </a:p>
          <a:p>
            <a:endParaRPr lang="en-US" altLang="zh-CN" sz="3200"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8" name="矩形 7"/>
          <p:cNvSpPr/>
          <p:nvPr/>
        </p:nvSpPr>
        <p:spPr>
          <a:xfrm>
            <a:off x="624205" y="1413087"/>
            <a:ext cx="7886700" cy="584775"/>
          </a:xfrm>
          <a:prstGeom prst="rect">
            <a:avLst/>
          </a:prstGeom>
        </p:spPr>
        <p:txBody>
          <a:bodyPr wrap="square">
            <a:spAutoFit/>
          </a:bodyPr>
          <a:lstStyle/>
          <a:p>
            <a:r>
              <a:rPr lang="en-US" altLang="zh-CN" sz="3200" b="1" dirty="0" smtClean="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
        <p:nvSpPr>
          <p:cNvPr id="2050" name="Rectangle 2"/>
          <p:cNvSpPr>
            <a:spLocks noChangeArrowheads="1"/>
          </p:cNvSpPr>
          <p:nvPr/>
        </p:nvSpPr>
        <p:spPr bwMode="auto">
          <a:xfrm>
            <a:off x="539552" y="332656"/>
            <a:ext cx="82809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     2015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月</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12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日是地球生态超载日：在这一刻，人类对自然资源的消耗量超出了地球生产和再生自然资源的能力。</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2016</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年的地球生态超载日为</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月</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日，比</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年提前</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天，这意味着本年度剩下的</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4</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个多月里，人类将背上更加沉重的生态欠债，更多地透支地球的生态产品和服务。</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年的地球生态超载日为</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月</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1</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日，</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212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天就用完了</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年的份额。</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地球生命力报告</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显示，人类每年消耗着</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1.5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个地球的生态资源，并且到</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2050</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年之前将达到</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个地球。在生态系统开始退化并</a:t>
            </a: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可能</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崩溃之前，生态超载只能维持有限的时间。</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1025" name="Rectangle 1"/>
          <p:cNvSpPr>
            <a:spLocks noChangeArrowheads="1"/>
          </p:cNvSpPr>
          <p:nvPr/>
        </p:nvSpPr>
        <p:spPr bwMode="auto">
          <a:xfrm>
            <a:off x="611560" y="1052736"/>
            <a:ext cx="77768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1</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、请在文中用</a:t>
            </a:r>
            <a:r>
              <a:rPr kumimoji="0" lang="zh-CN" altLang="en-US" sz="3200" b="0" i="0" u="none" strike="noStrike" cap="none" normalizeH="0" baseline="0" dirty="0" smtClean="0">
                <a:ln>
                  <a:noFill/>
                </a:ln>
                <a:solidFill>
                  <a:schemeClr val="tx1"/>
                </a:solidFill>
                <a:effectLst/>
                <a:latin typeface="Arial"/>
                <a:ea typeface="宋体" pitchFamily="2" charset="-122"/>
                <a:cs typeface="楷体" pitchFamily="49" charset="-122"/>
              </a:rPr>
              <a:t>“</a:t>
            </a:r>
            <a:r>
              <a:rPr kumimoji="0" lang="en-US" altLang="zh-CN" sz="3200" b="0" i="0" u="none" strike="noStrike" cap="none" normalizeH="0" baseline="0" dirty="0" smtClean="0">
                <a:ln>
                  <a:noFill/>
                </a:ln>
                <a:solidFill>
                  <a:schemeClr val="tx1"/>
                </a:solidFill>
                <a:effectLst/>
                <a:latin typeface="Arial"/>
                <a:ea typeface="宋体" pitchFamily="2" charset="-122"/>
                <a:cs typeface="楷体" pitchFamily="49" charset="-122"/>
              </a:rPr>
              <a:t>——”</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画出运用说明方法的句子并说一说运用这种说明方法的作用。</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                                                                     </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                                                                     </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                                                                     </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、文中划横线的词语能不能去掉？为什么？</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                                                                    </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                                                                    </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1.gtimg.com/kid/pics/hv1/237/163/1024/66627402.jpg"/>
          <p:cNvPicPr>
            <a:picLocks noChangeAspect="1" noChangeArrowheads="1"/>
          </p:cNvPicPr>
          <p:nvPr/>
        </p:nvPicPr>
        <p:blipFill>
          <a:blip r:embed="rId2" cstate="print"/>
          <a:srcRect/>
          <a:stretch>
            <a:fillRect/>
          </a:stretch>
        </p:blipFill>
        <p:spPr bwMode="auto">
          <a:xfrm>
            <a:off x="0" y="90"/>
            <a:ext cx="9144000" cy="6857911"/>
          </a:xfrm>
          <a:prstGeom prst="rect">
            <a:avLst/>
          </a:prstGeom>
          <a:noFill/>
        </p:spPr>
      </p:pic>
      <p:sp>
        <p:nvSpPr>
          <p:cNvPr id="23" name="TextBox 22"/>
          <p:cNvSpPr txBox="1"/>
          <p:nvPr/>
        </p:nvSpPr>
        <p:spPr>
          <a:xfrm>
            <a:off x="6588224" y="260649"/>
            <a:ext cx="2242922" cy="707886"/>
          </a:xfrm>
          <a:prstGeom prst="rect">
            <a:avLst/>
          </a:prstGeom>
          <a:solidFill>
            <a:schemeClr val="accent3">
              <a:lumMod val="75000"/>
            </a:schemeClr>
          </a:solidFill>
        </p:spPr>
        <p:txBody>
          <a:bodyPr wrap="none" rtlCol="0">
            <a:spAutoFit/>
          </a:bodyPr>
          <a:lstStyle/>
          <a:p>
            <a:r>
              <a:rPr lang="zh-CN" altLang="en-US" sz="4000" b="1" dirty="0" smtClean="0">
                <a:latin typeface="楷体" panose="02010609060101010101" pitchFamily="49" charset="-122"/>
                <a:ea typeface="楷体" panose="02010609060101010101" pitchFamily="49" charset="-122"/>
              </a:rPr>
              <a:t>乱砍乱伐</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u=1450990593,1892529281&amp;fm=214&amp;gp=0.jpg"/>
          <p:cNvPicPr>
            <a:picLocks noChangeAspect="1"/>
          </p:cNvPicPr>
          <p:nvPr/>
        </p:nvPicPr>
        <p:blipFill>
          <a:blip r:embed="rId3" cstate="print"/>
          <a:stretch>
            <a:fillRect/>
          </a:stretch>
        </p:blipFill>
        <p:spPr>
          <a:xfrm>
            <a:off x="0" y="0"/>
            <a:ext cx="9144000" cy="6858000"/>
          </a:xfrm>
          <a:prstGeom prst="rect">
            <a:avLst/>
          </a:prstGeom>
        </p:spPr>
      </p:pic>
      <p:sp>
        <p:nvSpPr>
          <p:cNvPr id="12" name="TextBox 11"/>
          <p:cNvSpPr txBox="1"/>
          <p:nvPr/>
        </p:nvSpPr>
        <p:spPr>
          <a:xfrm>
            <a:off x="6084168" y="260649"/>
            <a:ext cx="2757486" cy="707886"/>
          </a:xfrm>
          <a:prstGeom prst="rect">
            <a:avLst/>
          </a:prstGeom>
          <a:solidFill>
            <a:schemeClr val="accent3">
              <a:lumMod val="75000"/>
            </a:schemeClr>
          </a:solidFill>
        </p:spPr>
        <p:txBody>
          <a:bodyPr wrap="none" rtlCol="0">
            <a:spAutoFit/>
          </a:bodyPr>
          <a:lstStyle/>
          <a:p>
            <a:r>
              <a:rPr lang="zh-CN" altLang="en-US" sz="4000" b="1" dirty="0" smtClean="0">
                <a:latin typeface="楷体" panose="02010609060101010101" pitchFamily="49" charset="-122"/>
                <a:ea typeface="楷体" panose="02010609060101010101" pitchFamily="49" charset="-122"/>
              </a:rPr>
              <a:t>无节制开采</a:t>
            </a: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baiti-siteimages.stor.sinaapp.com/13436151349XX.jpg"/>
          <p:cNvPicPr>
            <a:picLocks noChangeAspect="1" noChangeArrowheads="1"/>
          </p:cNvPicPr>
          <p:nvPr/>
        </p:nvPicPr>
        <p:blipFill>
          <a:blip r:embed="rId2" cstate="print"/>
          <a:srcRect/>
          <a:stretch>
            <a:fillRect/>
          </a:stretch>
        </p:blipFill>
        <p:spPr bwMode="auto">
          <a:xfrm>
            <a:off x="0" y="-40023"/>
            <a:ext cx="9144000" cy="6898024"/>
          </a:xfrm>
          <a:prstGeom prst="rect">
            <a:avLst/>
          </a:prstGeom>
          <a:noFill/>
        </p:spPr>
      </p:pic>
      <p:sp>
        <p:nvSpPr>
          <p:cNvPr id="9" name="TextBox 8"/>
          <p:cNvSpPr txBox="1"/>
          <p:nvPr/>
        </p:nvSpPr>
        <p:spPr>
          <a:xfrm>
            <a:off x="4355976" y="356659"/>
            <a:ext cx="4559261" cy="707886"/>
          </a:xfrm>
          <a:prstGeom prst="rect">
            <a:avLst/>
          </a:prstGeom>
          <a:solidFill>
            <a:schemeClr val="accent3">
              <a:lumMod val="75000"/>
            </a:schemeClr>
          </a:solidFill>
        </p:spPr>
        <p:txBody>
          <a:bodyPr wrap="none" rtlCol="0">
            <a:spAutoFit/>
          </a:bodyPr>
          <a:lstStyle/>
          <a:p>
            <a:r>
              <a:rPr lang="zh-CN" altLang="en-US" sz="4000" b="1" dirty="0" smtClean="0">
                <a:latin typeface="楷体" panose="02010609060101010101" pitchFamily="49" charset="-122"/>
                <a:ea typeface="楷体" panose="02010609060101010101" pitchFamily="49" charset="-122"/>
              </a:rPr>
              <a:t>大肆捕杀 血流成河</a:t>
            </a:r>
            <a:endParaRPr lang="zh-CN" altLang="en-US" sz="4000"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img0.imgtn.bdimg.com/it/u=363048120,1408548772&amp;fm=214&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pic>
        <p:nvPicPr>
          <p:cNvPr id="22" name="图片 21" descr="u=363048120,1408548772&amp;fm=214&amp;gp=0.jpg"/>
          <p:cNvPicPr>
            <a:picLocks noChangeAspect="1"/>
          </p:cNvPicPr>
          <p:nvPr/>
        </p:nvPicPr>
        <p:blipFill>
          <a:blip r:embed="rId3" cstate="print"/>
          <a:stretch>
            <a:fillRect/>
          </a:stretch>
        </p:blipFill>
        <p:spPr>
          <a:xfrm>
            <a:off x="0" y="-62880"/>
            <a:ext cx="9144000" cy="6948264"/>
          </a:xfrm>
          <a:prstGeom prst="rect">
            <a:avLst/>
          </a:prstGeom>
        </p:spPr>
      </p:pic>
      <p:sp>
        <p:nvSpPr>
          <p:cNvPr id="24" name="TextBox 23"/>
          <p:cNvSpPr txBox="1"/>
          <p:nvPr/>
        </p:nvSpPr>
        <p:spPr>
          <a:xfrm>
            <a:off x="4355976" y="356659"/>
            <a:ext cx="4559261" cy="707886"/>
          </a:xfrm>
          <a:prstGeom prst="rect">
            <a:avLst/>
          </a:prstGeom>
          <a:solidFill>
            <a:schemeClr val="accent3">
              <a:lumMod val="75000"/>
            </a:schemeClr>
          </a:solidFill>
        </p:spPr>
        <p:txBody>
          <a:bodyPr wrap="none" rtlCol="0">
            <a:spAutoFit/>
          </a:bodyPr>
          <a:lstStyle/>
          <a:p>
            <a:r>
              <a:rPr lang="zh-CN" altLang="en-US" sz="4000" b="1" dirty="0" smtClean="0">
                <a:latin typeface="楷体" panose="02010609060101010101" pitchFamily="49" charset="-122"/>
                <a:ea typeface="楷体" panose="02010609060101010101" pitchFamily="49" charset="-122"/>
              </a:rPr>
              <a:t>恶劣生态 鱼的杀手</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mp.itc.cn/upload/20160803/96f2aeb9ae47447ca0942712e26bf87f_th.jpg"/>
          <p:cNvPicPr>
            <a:picLocks noChangeAspect="1" noChangeArrowheads="1"/>
          </p:cNvPicPr>
          <p:nvPr/>
        </p:nvPicPr>
        <p:blipFill>
          <a:blip r:embed="rId3" cstate="print"/>
          <a:srcRect/>
          <a:stretch>
            <a:fillRect/>
          </a:stretch>
        </p:blipFill>
        <p:spPr bwMode="auto">
          <a:xfrm>
            <a:off x="0" y="-2166"/>
            <a:ext cx="9144000" cy="6860167"/>
          </a:xfrm>
          <a:prstGeom prst="rect">
            <a:avLst/>
          </a:prstGeom>
          <a:noFill/>
        </p:spPr>
      </p:pic>
      <p:sp>
        <p:nvSpPr>
          <p:cNvPr id="23" name="TextBox 22"/>
          <p:cNvSpPr txBox="1"/>
          <p:nvPr/>
        </p:nvSpPr>
        <p:spPr>
          <a:xfrm>
            <a:off x="4973071" y="356659"/>
            <a:ext cx="3786614" cy="707886"/>
          </a:xfrm>
          <a:prstGeom prst="rect">
            <a:avLst/>
          </a:prstGeom>
          <a:solidFill>
            <a:schemeClr val="accent3">
              <a:lumMod val="75000"/>
            </a:schemeClr>
          </a:solidFill>
        </p:spPr>
        <p:txBody>
          <a:bodyPr wrap="none" rtlCol="0">
            <a:spAutoFit/>
          </a:bodyPr>
          <a:lstStyle/>
          <a:p>
            <a:r>
              <a:rPr lang="zh-CN" altLang="en-US" sz="4000" b="1" dirty="0" smtClean="0">
                <a:latin typeface="楷体" panose="02010609060101010101" pitchFamily="49" charset="-122"/>
                <a:ea typeface="楷体" panose="02010609060101010101" pitchFamily="49" charset="-122"/>
              </a:rPr>
              <a:t>可怕的大气污染</a:t>
            </a: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file06.16sucai.com/2016/0512/543e958f1543c9bd8e6b640e9b5fe550.jpg"/>
          <p:cNvPicPr>
            <a:picLocks noChangeAspect="1" noChangeArrowheads="1"/>
          </p:cNvPicPr>
          <p:nvPr/>
        </p:nvPicPr>
        <p:blipFill>
          <a:blip r:embed="rId2" cstate="print"/>
          <a:srcRect/>
          <a:stretch>
            <a:fillRect/>
          </a:stretch>
        </p:blipFill>
        <p:spPr bwMode="auto">
          <a:xfrm>
            <a:off x="0" y="-33313"/>
            <a:ext cx="9144000" cy="6891313"/>
          </a:xfrm>
          <a:prstGeom prst="rect">
            <a:avLst/>
          </a:prstGeom>
          <a:noFill/>
        </p:spPr>
      </p:pic>
      <p:sp>
        <p:nvSpPr>
          <p:cNvPr id="6" name="TextBox 5"/>
          <p:cNvSpPr txBox="1"/>
          <p:nvPr/>
        </p:nvSpPr>
        <p:spPr>
          <a:xfrm>
            <a:off x="4716016" y="356659"/>
            <a:ext cx="4301177" cy="707886"/>
          </a:xfrm>
          <a:prstGeom prst="rect">
            <a:avLst/>
          </a:prstGeom>
          <a:solidFill>
            <a:schemeClr val="accent3">
              <a:lumMod val="75000"/>
            </a:schemeClr>
          </a:solidFill>
        </p:spPr>
        <p:txBody>
          <a:bodyPr wrap="none" rtlCol="0">
            <a:spAutoFit/>
          </a:bodyPr>
          <a:lstStyle/>
          <a:p>
            <a:r>
              <a:rPr lang="zh-CN" altLang="en-US" sz="4000" b="1" dirty="0" smtClean="0">
                <a:latin typeface="楷体" panose="02010609060101010101" pitchFamily="49" charset="-122"/>
                <a:ea typeface="楷体" panose="02010609060101010101" pitchFamily="49" charset="-122"/>
              </a:rPr>
              <a:t>甘甜的水在哪里？</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AutoShape 6" descr="http://img0.imgtn.bdimg.com/it/u=3226010096,130153327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27656" name="AutoShape 8" descr="http://img0.imgtn.bdimg.com/it/u=3226010096,130153327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14" name="矩形 13"/>
          <p:cNvSpPr/>
          <p:nvPr/>
        </p:nvSpPr>
        <p:spPr>
          <a:xfrm>
            <a:off x="763702" y="683287"/>
            <a:ext cx="7488832" cy="1815882"/>
          </a:xfrm>
          <a:prstGeom prst="rect">
            <a:avLst/>
          </a:prstGeom>
        </p:spPr>
        <p:txBody>
          <a:bodyPr wrap="square">
            <a:spAutoFit/>
          </a:bodyPr>
          <a:lstStyle/>
          <a:p>
            <a:r>
              <a:rPr lang="zh-CN" altLang="en-US" sz="2800" b="1" dirty="0" smtClean="0">
                <a:latin typeface="楷体" panose="02010609060101010101" pitchFamily="49" charset="-122"/>
                <a:ea typeface="楷体" panose="02010609060101010101" pitchFamily="49" charset="-122"/>
              </a:rPr>
              <a:t>    据有幸飞上太空的宇航员介绍，他们在天际遨游时遥望地球，</a:t>
            </a:r>
            <a:r>
              <a:rPr lang="zh-CN" altLang="en-US" sz="2800" b="1" dirty="0" smtClean="0">
                <a:solidFill>
                  <a:schemeClr val="accent2">
                    <a:lumMod val="75000"/>
                  </a:schemeClr>
                </a:solidFill>
                <a:latin typeface="楷体" panose="02010609060101010101" pitchFamily="49" charset="-122"/>
                <a:ea typeface="楷体" panose="02010609060101010101" pitchFamily="49" charset="-122"/>
              </a:rPr>
              <a:t>映入眼帘的是一个晶莹的球体，上面蓝色和白色的纹痕相互交错，周围裹着一层薄薄的水蓝色“纱衣”。</a:t>
            </a:r>
          </a:p>
        </p:txBody>
      </p:sp>
      <p:pic>
        <p:nvPicPr>
          <p:cNvPr id="15" name="图片 14" descr="2345截图20190222093052.png"/>
          <p:cNvPicPr>
            <a:picLocks noChangeAspect="1"/>
          </p:cNvPicPr>
          <p:nvPr/>
        </p:nvPicPr>
        <p:blipFill>
          <a:blip r:embed="rId2" cstate="print"/>
          <a:stretch>
            <a:fillRect/>
          </a:stretch>
        </p:blipFill>
        <p:spPr>
          <a:xfrm>
            <a:off x="979170" y="3429847"/>
            <a:ext cx="1651000" cy="2125133"/>
          </a:xfrm>
          <a:prstGeom prst="rect">
            <a:avLst/>
          </a:prstGeom>
        </p:spPr>
      </p:pic>
      <p:pic>
        <p:nvPicPr>
          <p:cNvPr id="16" name="图片 15" descr="2345截图20190222093128.png"/>
          <p:cNvPicPr>
            <a:picLocks noChangeAspect="1"/>
          </p:cNvPicPr>
          <p:nvPr/>
        </p:nvPicPr>
        <p:blipFill>
          <a:blip r:embed="rId3" cstate="print"/>
          <a:stretch>
            <a:fillRect/>
          </a:stretch>
        </p:blipFill>
        <p:spPr>
          <a:xfrm>
            <a:off x="2986812" y="3429675"/>
            <a:ext cx="1371670" cy="2116776"/>
          </a:xfrm>
          <a:prstGeom prst="rect">
            <a:avLst/>
          </a:prstGeom>
        </p:spPr>
      </p:pic>
      <p:pic>
        <p:nvPicPr>
          <p:cNvPr id="17" name="图片 16" descr="2345截图20190222093201.png"/>
          <p:cNvPicPr>
            <a:picLocks noChangeAspect="1"/>
          </p:cNvPicPr>
          <p:nvPr/>
        </p:nvPicPr>
        <p:blipFill>
          <a:blip r:embed="rId4" cstate="print"/>
          <a:stretch>
            <a:fillRect/>
          </a:stretch>
        </p:blipFill>
        <p:spPr>
          <a:xfrm>
            <a:off x="4715004" y="3429675"/>
            <a:ext cx="1371670" cy="2125243"/>
          </a:xfrm>
          <a:prstGeom prst="rect">
            <a:avLst/>
          </a:prstGeom>
        </p:spPr>
      </p:pic>
      <p:pic>
        <p:nvPicPr>
          <p:cNvPr id="18" name="图片 17" descr="u=3226010096,1301533274&amp;fm=26&amp;gp=0.jpg"/>
          <p:cNvPicPr>
            <a:picLocks noChangeAspect="1"/>
          </p:cNvPicPr>
          <p:nvPr/>
        </p:nvPicPr>
        <p:blipFill>
          <a:blip r:embed="rId5" cstate="print"/>
          <a:srcRect l="15980" r="11445"/>
          <a:stretch>
            <a:fillRect/>
          </a:stretch>
        </p:blipFill>
        <p:spPr>
          <a:xfrm>
            <a:off x="6443196" y="3429676"/>
            <a:ext cx="1512168" cy="21008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res.keyunzhan.com/img/TianQinews/20150521/3428726605.png"/>
          <p:cNvPicPr>
            <a:picLocks noChangeAspect="1" noChangeArrowheads="1"/>
          </p:cNvPicPr>
          <p:nvPr/>
        </p:nvPicPr>
        <p:blipFill>
          <a:blip r:embed="rId2" cstate="print"/>
          <a:srcRect/>
          <a:stretch>
            <a:fillRect/>
          </a:stretch>
        </p:blipFill>
        <p:spPr bwMode="auto">
          <a:xfrm>
            <a:off x="0" y="-65068"/>
            <a:ext cx="9144000" cy="6923069"/>
          </a:xfrm>
          <a:prstGeom prst="rect">
            <a:avLst/>
          </a:prstGeom>
          <a:noFill/>
        </p:spPr>
      </p:pic>
      <p:sp>
        <p:nvSpPr>
          <p:cNvPr id="8" name="TextBox 7"/>
          <p:cNvSpPr txBox="1"/>
          <p:nvPr/>
        </p:nvSpPr>
        <p:spPr>
          <a:xfrm>
            <a:off x="4716016" y="356659"/>
            <a:ext cx="4301177" cy="707886"/>
          </a:xfrm>
          <a:prstGeom prst="rect">
            <a:avLst/>
          </a:prstGeom>
          <a:solidFill>
            <a:schemeClr val="accent3">
              <a:lumMod val="75000"/>
            </a:schemeClr>
          </a:solidFill>
        </p:spPr>
        <p:txBody>
          <a:bodyPr wrap="none" rtlCol="0">
            <a:spAutoFit/>
          </a:bodyPr>
          <a:lstStyle/>
          <a:p>
            <a:r>
              <a:rPr lang="zh-CN" altLang="en-US" sz="4000" b="1" dirty="0" smtClean="0">
                <a:latin typeface="楷体" panose="02010609060101010101" pitchFamily="49" charset="-122"/>
                <a:ea typeface="楷体" panose="02010609060101010101" pitchFamily="49" charset="-122"/>
              </a:rPr>
              <a:t>山洪如猛兽般爆发</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6" name="文本框 14"/>
          <p:cNvSpPr txBox="1"/>
          <p:nvPr/>
        </p:nvSpPr>
        <p:spPr>
          <a:xfrm>
            <a:off x="624428" y="548680"/>
            <a:ext cx="1931348"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拓展延伸</a:t>
            </a:r>
          </a:p>
        </p:txBody>
      </p:sp>
      <p:pic>
        <p:nvPicPr>
          <p:cNvPr id="7" name="图片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618916"/>
            <a:ext cx="366860" cy="608451"/>
          </a:xfrm>
          <a:prstGeom prst="rect">
            <a:avLst/>
          </a:prstGeom>
        </p:spPr>
      </p:pic>
      <p:sp>
        <p:nvSpPr>
          <p:cNvPr id="8" name="矩形 7"/>
          <p:cNvSpPr/>
          <p:nvPr/>
        </p:nvSpPr>
        <p:spPr>
          <a:xfrm>
            <a:off x="624205" y="1413087"/>
            <a:ext cx="7886700" cy="3046988"/>
          </a:xfrm>
          <a:prstGeom prst="rect">
            <a:avLst/>
          </a:prstGeom>
        </p:spPr>
        <p:txBody>
          <a:bodyPr wrap="square">
            <a:spAutoFit/>
          </a:bodyPr>
          <a:lstStyle/>
          <a:p>
            <a:r>
              <a:rPr lang="en-US" altLang="zh-CN" sz="3200" b="1"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保护环境，人人有责。</a:t>
            </a:r>
            <a:endParaRPr lang="en-US" altLang="zh-CN" sz="3200" b="1" dirty="0" smtClean="0">
              <a:latin typeface="楷体" panose="02010609060101010101" pitchFamily="49" charset="-122"/>
              <a:ea typeface="楷体" panose="02010609060101010101" pitchFamily="49" charset="-122"/>
            </a:endParaRPr>
          </a:p>
          <a:p>
            <a:endParaRPr lang="en-US" altLang="zh-CN" sz="3200" b="1" dirty="0" smtClean="0">
              <a:latin typeface="楷体" panose="02010609060101010101" pitchFamily="49" charset="-122"/>
              <a:ea typeface="楷体" panose="02010609060101010101" pitchFamily="49" charset="-122"/>
            </a:endParaRPr>
          </a:p>
          <a:p>
            <a:r>
              <a:rPr lang="zh-CN" altLang="en-US" sz="3200" b="1" dirty="0" smtClean="0">
                <a:latin typeface="楷体" panose="02010609060101010101" pitchFamily="49" charset="-122"/>
                <a:ea typeface="楷体" panose="02010609060101010101" pitchFamily="49" charset="-122"/>
              </a:rPr>
              <a:t>    拯救地球，从生活中的细节做起。</a:t>
            </a:r>
            <a:endParaRPr lang="en-US" altLang="zh-CN" sz="3200" b="1" dirty="0" smtClean="0">
              <a:latin typeface="楷体" panose="02010609060101010101" pitchFamily="49" charset="-122"/>
              <a:ea typeface="楷体" panose="02010609060101010101" pitchFamily="49" charset="-122"/>
            </a:endParaRPr>
          </a:p>
          <a:p>
            <a:endParaRPr lang="en-US" altLang="zh-CN" sz="3200" b="1" dirty="0" smtClean="0">
              <a:latin typeface="楷体" panose="02010609060101010101" pitchFamily="49" charset="-122"/>
              <a:ea typeface="楷体" panose="02010609060101010101" pitchFamily="49" charset="-122"/>
            </a:endParaRPr>
          </a:p>
          <a:p>
            <a:r>
              <a:rPr lang="zh-CN" altLang="en-US" sz="3200" b="1" dirty="0" smtClean="0">
                <a:latin typeface="楷体" panose="02010609060101010101" pitchFamily="49" charset="-122"/>
                <a:ea typeface="楷体" panose="02010609060101010101" pitchFamily="49" charset="-122"/>
              </a:rPr>
              <a:t>    地球是万物生灵共同的家园，共生共荣来自万物的和谐。</a:t>
            </a:r>
            <a:r>
              <a:rPr lang="en-US" altLang="zh-CN" sz="32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img07.tooopen.com/images/20180701/tooopen_sy_052917291778396.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pic>
        <p:nvPicPr>
          <p:cNvPr id="7" name="图片 6" descr="tooopen_sy_052917291778396.jpg"/>
          <p:cNvPicPr>
            <a:picLocks noChangeAspect="1"/>
          </p:cNvPicPr>
          <p:nvPr/>
        </p:nvPicPr>
        <p:blipFill>
          <a:blip r:embed="rId2" cstate="print"/>
          <a:stretch>
            <a:fillRect/>
          </a:stretch>
        </p:blipFill>
        <p:spPr>
          <a:xfrm>
            <a:off x="0" y="-12339"/>
            <a:ext cx="9144000" cy="6870340"/>
          </a:xfrm>
          <a:prstGeom prst="rect">
            <a:avLst/>
          </a:prstGeom>
        </p:spPr>
      </p:pic>
      <p:sp>
        <p:nvSpPr>
          <p:cNvPr id="8" name="TextBox 7"/>
          <p:cNvSpPr txBox="1"/>
          <p:nvPr/>
        </p:nvSpPr>
        <p:spPr>
          <a:xfrm>
            <a:off x="5868145" y="1508787"/>
            <a:ext cx="2952327" cy="2554545"/>
          </a:xfrm>
          <a:prstGeom prst="rect">
            <a:avLst/>
          </a:prstGeom>
          <a:noFill/>
        </p:spPr>
        <p:txBody>
          <a:bodyPr wrap="square" rtlCol="0">
            <a:spAutoFit/>
          </a:bodyPr>
          <a:lstStyle/>
          <a:p>
            <a:r>
              <a:rPr lang="zh-CN" altLang="en-US" sz="4000" b="1" dirty="0" smtClean="0">
                <a:solidFill>
                  <a:srgbClr val="FFFF00"/>
                </a:solidFill>
                <a:latin typeface="楷体" panose="02010609060101010101" pitchFamily="49" charset="-122"/>
                <a:ea typeface="楷体" panose="02010609060101010101" pitchFamily="49" charset="-122"/>
              </a:rPr>
              <a:t>我们这个地球太可爱了，同时又太容易破碎了！</a:t>
            </a:r>
            <a:endParaRPr lang="zh-CN" altLang="en-US" sz="4000" b="1" dirty="0">
              <a:solidFill>
                <a:srgbClr val="FFFF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19672" y="1772816"/>
            <a:ext cx="7023100" cy="1281889"/>
          </a:xfrm>
          <a:prstGeom prst="rect">
            <a:avLst/>
          </a:prstGeom>
          <a:noFill/>
          <a:ln w="9525">
            <a:noFill/>
          </a:ln>
        </p:spPr>
        <p:txBody>
          <a:bodyPr wrap="square">
            <a:spAutoFit/>
          </a:bodyPr>
          <a:lstStyle/>
          <a:p>
            <a:pPr algn="just">
              <a:lnSpc>
                <a:spcPct val="130000"/>
              </a:lnSpc>
              <a:buClrTx/>
              <a:buSzTx/>
              <a:buFontTx/>
            </a:pPr>
            <a:r>
              <a:rPr lang="zh-CN" altLang="en-US" sz="3200" b="1" dirty="0" smtClean="0">
                <a:latin typeface="楷体" panose="02010609060101010101" pitchFamily="49" charset="-122"/>
                <a:ea typeface="楷体" panose="02010609060101010101" pitchFamily="49" charset="-122"/>
              </a:rPr>
              <a:t>    同茫茫宇宙相比，地球是渺小的。它只有这么大，不会再长大。</a:t>
            </a:r>
            <a:endParaRPr lang="zh-CN" altLang="en-US" sz="3200" b="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99"/>
          <p:cNvSpPr txBox="1"/>
          <p:nvPr/>
        </p:nvSpPr>
        <p:spPr>
          <a:xfrm>
            <a:off x="1691680" y="4221088"/>
            <a:ext cx="7023100" cy="732508"/>
          </a:xfrm>
          <a:prstGeom prst="rect">
            <a:avLst/>
          </a:prstGeom>
          <a:noFill/>
          <a:ln w="9525">
            <a:noFill/>
          </a:ln>
        </p:spPr>
        <p:txBody>
          <a:bodyPr wrap="square">
            <a:spAutoFit/>
          </a:bodyPr>
          <a:lstStyle/>
          <a:p>
            <a:pPr algn="just">
              <a:lnSpc>
                <a:spcPct val="130000"/>
              </a:lnSpc>
              <a:buClrTx/>
              <a:buSzTx/>
              <a:buFontTx/>
            </a:pPr>
            <a:r>
              <a:rPr lang="zh-CN" altLang="en-US" sz="3200" b="1" dirty="0" smtClean="0">
                <a:latin typeface="楷体" panose="02010609060101010101" pitchFamily="49" charset="-122"/>
                <a:ea typeface="楷体" panose="02010609060101010101" pitchFamily="49" charset="-122"/>
              </a:rPr>
              <a:t>    地球渺小，不再长大。</a:t>
            </a:r>
            <a:endParaRPr lang="zh-CN" altLang="en-US" sz="3200" b="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1988840"/>
            <a:ext cx="1215390" cy="2322407"/>
          </a:xfrm>
          <a:prstGeom prst="rect">
            <a:avLst/>
          </a:prstGeom>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096" y="836712"/>
            <a:ext cx="3240360" cy="3539430"/>
          </a:xfrm>
          <a:prstGeom prst="rect">
            <a:avLst/>
          </a:prstGeom>
          <a:noFill/>
        </p:spPr>
        <p:txBody>
          <a:bodyPr wrap="square" rtlCol="0">
            <a:spAutoFit/>
          </a:bodyPr>
          <a:lstStyle/>
          <a:p>
            <a:r>
              <a:rPr lang="en-US" altLang="zh-CN" sz="2800"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在群星璀璨的宇宙中，地球是一个半径约为六千四百千米的星球。同茫茫宇宙相比，地球是渺小的。它只有这么大，不会再长大。</a:t>
            </a:r>
            <a:endParaRPr lang="zh-CN" altLang="en-US" sz="2800" b="1" dirty="0">
              <a:latin typeface="楷体" panose="02010609060101010101" pitchFamily="49" charset="-122"/>
              <a:ea typeface="楷体" panose="02010609060101010101" pitchFamily="49" charset="-122"/>
            </a:endParaRPr>
          </a:p>
        </p:txBody>
      </p:sp>
      <p:pic>
        <p:nvPicPr>
          <p:cNvPr id="92162" name="Picture 2" descr="http://imgsrc.baidu.com/imgad/pic/item/7e3e6709c93d70cf9113941ef2dcd100baa12b33.jpg"/>
          <p:cNvPicPr>
            <a:picLocks noChangeAspect="1" noChangeArrowheads="1"/>
          </p:cNvPicPr>
          <p:nvPr/>
        </p:nvPicPr>
        <p:blipFill>
          <a:blip r:embed="rId2" cstate="print"/>
          <a:srcRect b="3520"/>
          <a:stretch>
            <a:fillRect/>
          </a:stretch>
        </p:blipFill>
        <p:spPr bwMode="auto">
          <a:xfrm>
            <a:off x="495160" y="740702"/>
            <a:ext cx="4652905" cy="4512501"/>
          </a:xfrm>
          <a:prstGeom prst="rect">
            <a:avLst/>
          </a:prstGeom>
          <a:noFill/>
          <a:effectLst>
            <a:softEdge rad="63500"/>
          </a:effectLst>
        </p:spPr>
      </p:pic>
      <p:grpSp>
        <p:nvGrpSpPr>
          <p:cNvPr id="11" name="组合 15"/>
          <p:cNvGrpSpPr/>
          <p:nvPr/>
        </p:nvGrpSpPr>
        <p:grpSpPr>
          <a:xfrm>
            <a:off x="3644204" y="4011767"/>
            <a:ext cx="1343944" cy="953988"/>
            <a:chOff x="8100392" y="1962696"/>
            <a:chExt cx="1043608" cy="549508"/>
          </a:xfrm>
        </p:grpSpPr>
        <p:sp>
          <p:nvSpPr>
            <p:cNvPr id="17" name="云形 16"/>
            <p:cNvSpPr/>
            <p:nvPr/>
          </p:nvSpPr>
          <p:spPr>
            <a:xfrm>
              <a:off x="8100392" y="1962696"/>
              <a:ext cx="1043608" cy="54950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292980" y="2019095"/>
              <a:ext cx="703546" cy="301381"/>
            </a:xfrm>
            <a:prstGeom prst="rect">
              <a:avLst/>
            </a:prstGeom>
            <a:noFill/>
          </p:spPr>
          <p:txBody>
            <a:bodyPr wrap="non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渺小</a:t>
              </a:r>
            </a:p>
          </p:txBody>
        </p:sp>
      </p:grpSp>
      <p:sp>
        <p:nvSpPr>
          <p:cNvPr id="4" name="爆炸形 1 3"/>
          <p:cNvSpPr/>
          <p:nvPr/>
        </p:nvSpPr>
        <p:spPr>
          <a:xfrm>
            <a:off x="3419872" y="-171400"/>
            <a:ext cx="2905125" cy="1927013"/>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楷体" panose="02010609060101010101" pitchFamily="49" charset="-122"/>
                <a:ea typeface="楷体" panose="02010609060101010101" pitchFamily="49" charset="-122"/>
              </a:rPr>
              <a:t>列数字</a:t>
            </a:r>
          </a:p>
        </p:txBody>
      </p:sp>
      <p:sp>
        <p:nvSpPr>
          <p:cNvPr id="3" name="爆炸形 1 2"/>
          <p:cNvSpPr/>
          <p:nvPr/>
        </p:nvSpPr>
        <p:spPr>
          <a:xfrm>
            <a:off x="6948264" y="3933056"/>
            <a:ext cx="2905125" cy="1927013"/>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楷体" panose="02010609060101010101" pitchFamily="49" charset="-122"/>
                <a:ea typeface="楷体" panose="02010609060101010101" pitchFamily="49" charset="-122"/>
              </a:rPr>
              <a:t>作比较</a:t>
            </a:r>
          </a:p>
        </p:txBody>
      </p:sp>
      <p:cxnSp>
        <p:nvCxnSpPr>
          <p:cNvPr id="5" name="直接连接符 4"/>
          <p:cNvCxnSpPr/>
          <p:nvPr/>
        </p:nvCxnSpPr>
        <p:spPr>
          <a:xfrm>
            <a:off x="7956376" y="2564904"/>
            <a:ext cx="431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直接连接符 5"/>
          <p:cNvCxnSpPr/>
          <p:nvPr/>
        </p:nvCxnSpPr>
        <p:spPr>
          <a:xfrm>
            <a:off x="5580112" y="3068960"/>
            <a:ext cx="2898140" cy="762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直接连接符 6"/>
          <p:cNvCxnSpPr/>
          <p:nvPr/>
        </p:nvCxnSpPr>
        <p:spPr>
          <a:xfrm>
            <a:off x="5580112" y="3429000"/>
            <a:ext cx="1872208"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文本框 9"/>
          <p:cNvSpPr txBox="1"/>
          <p:nvPr/>
        </p:nvSpPr>
        <p:spPr>
          <a:xfrm>
            <a:off x="763906" y="5253567"/>
            <a:ext cx="4152099" cy="523220"/>
          </a:xfrm>
          <a:prstGeom prst="rect">
            <a:avLst/>
          </a:prstGeom>
          <a:solidFill>
            <a:schemeClr val="accent6">
              <a:lumMod val="60000"/>
              <a:lumOff val="40000"/>
            </a:schemeClr>
          </a:solidFill>
          <a:ln>
            <a:solidFill>
              <a:srgbClr val="00B050"/>
            </a:solidFill>
          </a:ln>
        </p:spPr>
        <p:txBody>
          <a:bodyPr wrap="none" rtlCol="0" anchor="t">
            <a:spAutoFit/>
          </a:bodyPr>
          <a:lstStyle/>
          <a:p>
            <a:r>
              <a:rPr lang="zh-CN" altLang="en-US" sz="2800" b="1" dirty="0" smtClean="0">
                <a:latin typeface="黑体" panose="02010609060101010101" pitchFamily="49" charset="-122"/>
                <a:ea typeface="黑体" panose="02010609060101010101" pitchFamily="49" charset="-122"/>
                <a:sym typeface="+mn-ea"/>
              </a:rPr>
              <a:t>人类的活动范围非常有限</a:t>
            </a:r>
            <a:endParaRPr lang="zh-CN" altLang="en-US">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cBhvr>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to="" calcmode="lin" valueType="num">
                                      <p:cBhvr>
                                        <p:cTn id="30" dur="1" fill="hold"/>
                                        <p:tgtEl>
                                          <p:spTgt spid="3"/>
                                        </p:tgtEl>
                                      </p:cBhvr>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3"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2132856"/>
            <a:ext cx="1215390" cy="2322407"/>
          </a:xfrm>
          <a:prstGeom prst="rect">
            <a:avLst/>
          </a:prstGeom>
        </p:spPr>
      </p:pic>
      <p:sp>
        <p:nvSpPr>
          <p:cNvPr id="100" name="文本框 99"/>
          <p:cNvSpPr txBox="1"/>
          <p:nvPr/>
        </p:nvSpPr>
        <p:spPr>
          <a:xfrm>
            <a:off x="1403648" y="620688"/>
            <a:ext cx="7023100" cy="5853910"/>
          </a:xfrm>
          <a:prstGeom prst="rect">
            <a:avLst/>
          </a:prstGeom>
          <a:noFill/>
          <a:ln w="9525">
            <a:noFill/>
          </a:ln>
        </p:spPr>
        <p:txBody>
          <a:bodyPr wrap="square">
            <a:spAutoFit/>
          </a:bodyPr>
          <a:lstStyle/>
          <a:p>
            <a:pPr algn="just">
              <a:lnSpc>
                <a:spcPct val="130000"/>
              </a:lnSpc>
            </a:pPr>
            <a:r>
              <a:rPr lang="zh-CN" altLang="zh-CN" sz="3200" b="1" dirty="0"/>
              <a:t>自读课文第</a:t>
            </a:r>
            <a:r>
              <a:rPr lang="en-US" altLang="zh-CN" sz="3200" b="1" dirty="0"/>
              <a:t>3—4</a:t>
            </a:r>
            <a:r>
              <a:rPr lang="zh-CN" altLang="zh-CN" sz="3200" b="1" dirty="0"/>
              <a:t>自然段，思考问题</a:t>
            </a:r>
            <a:r>
              <a:rPr lang="zh-CN" altLang="zh-CN" sz="3200" b="1" dirty="0" smtClean="0"/>
              <a:t>：</a:t>
            </a:r>
            <a:r>
              <a:rPr lang="zh-CN" altLang="zh-CN" sz="3200" b="1" dirty="0"/>
              <a:t> ①地球用哪些资源养育了人类</a:t>
            </a:r>
            <a:r>
              <a:rPr lang="zh-CN" altLang="zh-CN" sz="3200" b="1" dirty="0" smtClean="0"/>
              <a:t>？</a:t>
            </a:r>
            <a:r>
              <a:rPr lang="zh-CN" altLang="zh-CN" sz="3200" b="1" dirty="0"/>
              <a:t> </a:t>
            </a:r>
            <a:endParaRPr lang="en-US" altLang="zh-CN" sz="3200" b="1" dirty="0" smtClean="0"/>
          </a:p>
          <a:p>
            <a:pPr algn="just">
              <a:lnSpc>
                <a:spcPct val="130000"/>
              </a:lnSpc>
            </a:pPr>
            <a:r>
              <a:rPr lang="zh-CN" altLang="zh-CN" sz="3200" b="1" dirty="0" smtClean="0"/>
              <a:t>②</a:t>
            </a:r>
            <a:r>
              <a:rPr lang="zh-CN" altLang="zh-CN" sz="3200" b="1" dirty="0"/>
              <a:t>自然资源是无穷无尽的吗？课文是怎么进行说明的呢</a:t>
            </a:r>
            <a:r>
              <a:rPr lang="zh-CN" altLang="zh-CN" sz="3200" b="1" dirty="0" smtClean="0"/>
              <a:t>？</a:t>
            </a:r>
            <a:r>
              <a:rPr lang="zh-CN" altLang="zh-CN" sz="3200" b="1" dirty="0"/>
              <a:t> </a:t>
            </a:r>
            <a:endParaRPr lang="en-US" altLang="zh-CN" sz="3200" b="1" dirty="0" smtClean="0"/>
          </a:p>
          <a:p>
            <a:pPr algn="just">
              <a:lnSpc>
                <a:spcPct val="130000"/>
              </a:lnSpc>
            </a:pPr>
            <a:endParaRPr lang="zh-CN" altLang="zh-CN" sz="3200" dirty="0"/>
          </a:p>
          <a:p>
            <a:pPr algn="just">
              <a:lnSpc>
                <a:spcPct val="130000"/>
              </a:lnSpc>
            </a:pPr>
            <a:endParaRPr lang="zh-CN" altLang="zh-CN" sz="3200" dirty="0"/>
          </a:p>
          <a:p>
            <a:pPr algn="just">
              <a:lnSpc>
                <a:spcPct val="130000"/>
              </a:lnSpc>
              <a:buClrTx/>
              <a:buSzTx/>
              <a:buFontTx/>
            </a:pPr>
            <a:endParaRPr lang="en-US" altLang="zh-CN" sz="3200" dirty="0" smtClean="0"/>
          </a:p>
          <a:p>
            <a:pPr algn="just">
              <a:lnSpc>
                <a:spcPct val="130000"/>
              </a:lnSpc>
              <a:buClrTx/>
              <a:buSzTx/>
              <a:buFontTx/>
            </a:pPr>
            <a:endParaRPr lang="en-US" altLang="zh-CN" sz="3200" dirty="0" smtClean="0"/>
          </a:p>
          <a:p>
            <a:pPr algn="just">
              <a:lnSpc>
                <a:spcPct val="130000"/>
              </a:lnSpc>
              <a:buClrTx/>
              <a:buSzTx/>
              <a:buFontTx/>
            </a:pPr>
            <a:endParaRPr lang="zh-CN" altLang="en-US" sz="3200" b="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2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20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2"/>
          <p:cNvGrpSpPr/>
          <p:nvPr/>
        </p:nvGrpSpPr>
        <p:grpSpPr>
          <a:xfrm>
            <a:off x="6413500" y="3560234"/>
            <a:ext cx="2523490" cy="2010833"/>
            <a:chOff x="9309" y="4205"/>
            <a:chExt cx="3974" cy="2375"/>
          </a:xfrm>
        </p:grpSpPr>
        <p:pic>
          <p:nvPicPr>
            <p:cNvPr id="11" name="图片 10"/>
            <p:cNvPicPr>
              <a:picLocks noChangeAspect="1"/>
            </p:cNvPicPr>
            <p:nvPr/>
          </p:nvPicPr>
          <p:blipFill>
            <a:blip r:embed="rId2" cstate="print"/>
            <a:srcRect l="9082" t="7123" b="10638"/>
            <a:stretch>
              <a:fillRect/>
            </a:stretch>
          </p:blipFill>
          <p:spPr>
            <a:xfrm>
              <a:off x="9615" y="4374"/>
              <a:ext cx="3668" cy="2207"/>
            </a:xfrm>
            <a:prstGeom prst="rect">
              <a:avLst/>
            </a:prstGeom>
          </p:spPr>
        </p:pic>
        <p:sp>
          <p:nvSpPr>
            <p:cNvPr id="12" name="矩形 11"/>
            <p:cNvSpPr/>
            <p:nvPr/>
          </p:nvSpPr>
          <p:spPr>
            <a:xfrm>
              <a:off x="9309" y="4205"/>
              <a:ext cx="1000" cy="907"/>
            </a:xfrm>
            <a:prstGeom prst="rect">
              <a:avLst/>
            </a:prstGeom>
            <a:solidFill>
              <a:schemeClr val="accent1">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pitchFamily="49" charset="-122"/>
                  <a:ea typeface="楷体" panose="02010609060101010101" pitchFamily="49" charset="-122"/>
                </a:rPr>
                <a:t>铁</a:t>
              </a:r>
            </a:p>
          </p:txBody>
        </p:sp>
      </p:grpSp>
      <p:sp>
        <p:nvSpPr>
          <p:cNvPr id="2" name="矩形 1"/>
          <p:cNvSpPr/>
          <p:nvPr/>
        </p:nvSpPr>
        <p:spPr>
          <a:xfrm>
            <a:off x="1548765" y="653627"/>
            <a:ext cx="7199630" cy="1569660"/>
          </a:xfrm>
          <a:prstGeom prst="rect">
            <a:avLst/>
          </a:prstGeom>
        </p:spPr>
        <p:txBody>
          <a:bodyPr wrap="square">
            <a:spAutoFit/>
          </a:bodyPr>
          <a:lstStyle/>
          <a:p>
            <a:r>
              <a:rPr lang="en-US" altLang="zh-CN" sz="3200" b="1" dirty="0" smtClean="0">
                <a:solidFill>
                  <a:schemeClr val="tx1"/>
                </a:solidFill>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拿矿产资源来说，它不是谁的恩赐，而是经过几百万年，甚至几亿年的地质变化才形成的。</a:t>
            </a:r>
          </a:p>
        </p:txBody>
      </p:sp>
      <p:sp>
        <p:nvSpPr>
          <p:cNvPr id="3" name="爆炸形 1 2"/>
          <p:cNvSpPr/>
          <p:nvPr/>
        </p:nvSpPr>
        <p:spPr>
          <a:xfrm>
            <a:off x="-156210" y="-177800"/>
            <a:ext cx="2543810" cy="1976967"/>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楷体" panose="02010609060101010101" pitchFamily="49" charset="-122"/>
                <a:ea typeface="楷体" panose="02010609060101010101" pitchFamily="49" charset="-122"/>
              </a:rPr>
              <a:t>举例子</a:t>
            </a:r>
          </a:p>
        </p:txBody>
      </p:sp>
      <p:sp>
        <p:nvSpPr>
          <p:cNvPr id="5" name="文本框 4"/>
          <p:cNvSpPr txBox="1"/>
          <p:nvPr/>
        </p:nvSpPr>
        <p:spPr>
          <a:xfrm>
            <a:off x="866776" y="2744893"/>
            <a:ext cx="4045585" cy="523220"/>
          </a:xfrm>
          <a:prstGeom prst="rect">
            <a:avLst/>
          </a:prstGeom>
          <a:noFill/>
        </p:spPr>
        <p:txBody>
          <a:bodyPr wrap="square" rtlCol="0" anchor="t">
            <a:spAutoFit/>
          </a:bodyPr>
          <a:lstStyle/>
          <a:p>
            <a:r>
              <a:rPr lang="zh-CN" altLang="en-US" sz="2800">
                <a:solidFill>
                  <a:srgbClr val="0000FF"/>
                </a:solidFill>
                <a:latin typeface="黑体" panose="02010609060101010101" pitchFamily="49" charset="-122"/>
                <a:ea typeface="黑体" panose="02010609060101010101" pitchFamily="49" charset="-122"/>
              </a:rPr>
              <a:t>你知道哪些矿产资源？</a:t>
            </a:r>
          </a:p>
        </p:txBody>
      </p:sp>
      <p:grpSp>
        <p:nvGrpSpPr>
          <p:cNvPr id="7" name="组合 6"/>
          <p:cNvGrpSpPr/>
          <p:nvPr/>
        </p:nvGrpSpPr>
        <p:grpSpPr>
          <a:xfrm>
            <a:off x="443865" y="3440854"/>
            <a:ext cx="2747010" cy="2251287"/>
            <a:chOff x="247" y="4064"/>
            <a:chExt cx="4326" cy="2659"/>
          </a:xfrm>
        </p:grpSpPr>
        <p:pic>
          <p:nvPicPr>
            <p:cNvPr id="6" name="图片 5"/>
            <p:cNvPicPr>
              <a:picLocks noChangeAspect="1"/>
            </p:cNvPicPr>
            <p:nvPr/>
          </p:nvPicPr>
          <p:blipFill>
            <a:blip r:embed="rId3" cstate="print"/>
            <a:stretch>
              <a:fillRect/>
            </a:stretch>
          </p:blipFill>
          <p:spPr>
            <a:xfrm>
              <a:off x="623" y="4231"/>
              <a:ext cx="3951" cy="2492"/>
            </a:xfrm>
            <a:prstGeom prst="rect">
              <a:avLst/>
            </a:prstGeom>
          </p:spPr>
        </p:pic>
        <p:sp>
          <p:nvSpPr>
            <p:cNvPr id="50" name="矩形 49"/>
            <p:cNvSpPr/>
            <p:nvPr/>
          </p:nvSpPr>
          <p:spPr>
            <a:xfrm>
              <a:off x="247" y="4064"/>
              <a:ext cx="1015" cy="907"/>
            </a:xfrm>
            <a:prstGeom prst="rect">
              <a:avLst/>
            </a:prstGeom>
            <a:solidFill>
              <a:schemeClr val="accent1">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pitchFamily="49" charset="-122"/>
                  <a:ea typeface="楷体" panose="02010609060101010101" pitchFamily="49" charset="-122"/>
                </a:rPr>
                <a:t>煤</a:t>
              </a:r>
            </a:p>
          </p:txBody>
        </p:sp>
      </p:grpSp>
      <p:grpSp>
        <p:nvGrpSpPr>
          <p:cNvPr id="10" name="组合 9"/>
          <p:cNvGrpSpPr/>
          <p:nvPr/>
        </p:nvGrpSpPr>
        <p:grpSpPr>
          <a:xfrm>
            <a:off x="3489960" y="3582247"/>
            <a:ext cx="2272030" cy="1949027"/>
            <a:chOff x="4931" y="4231"/>
            <a:chExt cx="3578" cy="2302"/>
          </a:xfrm>
        </p:grpSpPr>
        <p:pic>
          <p:nvPicPr>
            <p:cNvPr id="8" name="图片 7"/>
            <p:cNvPicPr>
              <a:picLocks noChangeAspect="1"/>
            </p:cNvPicPr>
            <p:nvPr/>
          </p:nvPicPr>
          <p:blipFill>
            <a:blip r:embed="rId4" cstate="print"/>
            <a:stretch>
              <a:fillRect/>
            </a:stretch>
          </p:blipFill>
          <p:spPr>
            <a:xfrm>
              <a:off x="4931" y="4231"/>
              <a:ext cx="2909" cy="2302"/>
            </a:xfrm>
            <a:prstGeom prst="rect">
              <a:avLst/>
            </a:prstGeom>
          </p:spPr>
        </p:pic>
        <p:sp>
          <p:nvSpPr>
            <p:cNvPr id="9" name="矩形 8"/>
            <p:cNvSpPr/>
            <p:nvPr/>
          </p:nvSpPr>
          <p:spPr>
            <a:xfrm>
              <a:off x="7075" y="4231"/>
              <a:ext cx="1435" cy="907"/>
            </a:xfrm>
            <a:prstGeom prst="rect">
              <a:avLst/>
            </a:prstGeom>
            <a:solidFill>
              <a:schemeClr val="accent1">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pitchFamily="49" charset="-122"/>
                  <a:ea typeface="楷体" panose="02010609060101010101" pitchFamily="49" charset="-122"/>
                </a:rPr>
                <a:t>石油</a:t>
              </a:r>
            </a:p>
          </p:txBody>
        </p:sp>
      </p:grpSp>
      <p:cxnSp>
        <p:nvCxnSpPr>
          <p:cNvPr id="14" name="直接连接符 13"/>
          <p:cNvCxnSpPr/>
          <p:nvPr/>
        </p:nvCxnSpPr>
        <p:spPr>
          <a:xfrm>
            <a:off x="2915816" y="1196752"/>
            <a:ext cx="1583690"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a:xfrm>
            <a:off x="467544" y="1124744"/>
            <a:ext cx="4248472" cy="4604072"/>
            <a:chOff x="467544" y="843558"/>
            <a:chExt cx="4392488" cy="3453054"/>
          </a:xfrm>
        </p:grpSpPr>
        <p:pic>
          <p:nvPicPr>
            <p:cNvPr id="49" name="图片 48" descr="2345截图20190222142331.png"/>
            <p:cNvPicPr>
              <a:picLocks noChangeAspect="1"/>
            </p:cNvPicPr>
            <p:nvPr/>
          </p:nvPicPr>
          <p:blipFill>
            <a:blip r:embed="rId2" cstate="print"/>
            <a:stretch>
              <a:fillRect/>
            </a:stretch>
          </p:blipFill>
          <p:spPr>
            <a:xfrm>
              <a:off x="467544" y="843558"/>
              <a:ext cx="4392488" cy="34530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0" name="矩形 49"/>
            <p:cNvSpPr/>
            <p:nvPr/>
          </p:nvSpPr>
          <p:spPr>
            <a:xfrm>
              <a:off x="467544" y="843558"/>
              <a:ext cx="1296144"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水资源</a:t>
              </a:r>
              <a:endParaRPr lang="zh-CN" altLang="en-US" sz="2800" dirty="0">
                <a:latin typeface="楷体" panose="02010609060101010101" pitchFamily="49" charset="-122"/>
                <a:ea typeface="楷体" panose="02010609060101010101" pitchFamily="49" charset="-122"/>
              </a:endParaRPr>
            </a:p>
          </p:txBody>
        </p:sp>
      </p:grpSp>
      <p:grpSp>
        <p:nvGrpSpPr>
          <p:cNvPr id="3" name="组合 55"/>
          <p:cNvGrpSpPr/>
          <p:nvPr/>
        </p:nvGrpSpPr>
        <p:grpSpPr>
          <a:xfrm>
            <a:off x="5076056" y="1124743"/>
            <a:ext cx="3870536" cy="4512503"/>
            <a:chOff x="5076056" y="843557"/>
            <a:chExt cx="3870536" cy="3384377"/>
          </a:xfrm>
        </p:grpSpPr>
        <p:pic>
          <p:nvPicPr>
            <p:cNvPr id="53" name="图片 52" descr="2345截图20190222142556.png"/>
            <p:cNvPicPr>
              <a:picLocks noChangeAspect="1"/>
            </p:cNvPicPr>
            <p:nvPr/>
          </p:nvPicPr>
          <p:blipFill>
            <a:blip r:embed="rId3" cstate="print"/>
            <a:stretch>
              <a:fillRect/>
            </a:stretch>
          </p:blipFill>
          <p:spPr>
            <a:xfrm>
              <a:off x="5076056" y="843557"/>
              <a:ext cx="3870536" cy="33843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4" name="矩形 53"/>
            <p:cNvSpPr/>
            <p:nvPr/>
          </p:nvSpPr>
          <p:spPr>
            <a:xfrm>
              <a:off x="7092280" y="3579862"/>
              <a:ext cx="1800200"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森林资源</a:t>
              </a:r>
              <a:endParaRPr lang="zh-CN" altLang="en-US" sz="2800" dirty="0">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1680</Words>
  <Application>Microsoft Office PowerPoint</Application>
  <PresentationFormat>全屏显示(4:3)</PresentationFormat>
  <Paragraphs>83</Paragraphs>
  <Slides>31</Slides>
  <Notes>4</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39</cp:revision>
  <dcterms:created xsi:type="dcterms:W3CDTF">2019-11-01T23:18:51Z</dcterms:created>
  <dcterms:modified xsi:type="dcterms:W3CDTF">2019-11-10T07:14:41Z</dcterms:modified>
</cp:coreProperties>
</file>