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79" r:id="rId5"/>
    <p:sldId id="262" r:id="rId6"/>
    <p:sldId id="263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3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6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image" Target="../media/image2.png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1.pn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4.png"/><Relationship Id="rId4" Type="http://schemas.openxmlformats.org/officeDocument/2006/relationships/tags" Target="../tags/tag82.xml"/><Relationship Id="rId3" Type="http://schemas.openxmlformats.org/officeDocument/2006/relationships/image" Target="../media/image3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image" Target="../media/image4.png"/><Relationship Id="rId5" Type="http://schemas.openxmlformats.org/officeDocument/2006/relationships/tags" Target="../tags/tag89.xml"/><Relationship Id="rId4" Type="http://schemas.openxmlformats.org/officeDocument/2006/relationships/image" Target="../media/image3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7.png"/><Relationship Id="rId2" Type="http://schemas.openxmlformats.org/officeDocument/2006/relationships/tags" Target="../tags/tag95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7.png"/><Relationship Id="rId2" Type="http://schemas.openxmlformats.org/officeDocument/2006/relationships/tags" Target="../tags/tag103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image" Target="../media/image7.png"/><Relationship Id="rId2" Type="http://schemas.openxmlformats.org/officeDocument/2006/relationships/tags" Target="../tags/tag111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7.png"/><Relationship Id="rId2" Type="http://schemas.openxmlformats.org/officeDocument/2006/relationships/tags" Target="../tags/tag11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tags" Target="../tags/tag12.xml"/><Relationship Id="rId4" Type="http://schemas.openxmlformats.org/officeDocument/2006/relationships/image" Target="../media/image3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tags" Target="../tags/tag28.xml"/><Relationship Id="rId4" Type="http://schemas.openxmlformats.org/officeDocument/2006/relationships/image" Target="../media/image3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tags" Target="../tags/tag37.xml"/><Relationship Id="rId4" Type="http://schemas.openxmlformats.org/officeDocument/2006/relationships/image" Target="../media/image3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../media/image5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51399" y="4555452"/>
            <a:ext cx="1880585" cy="1513077"/>
          </a:xfrm>
          <a:prstGeom prst="rect">
            <a:avLst/>
          </a:prstGeom>
        </p:spPr>
      </p:pic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>
            <a:off x="5917520" y="3296589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810553" y="1600835"/>
            <a:ext cx="8570894" cy="163385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929563" y="3329674"/>
            <a:ext cx="6672600" cy="61479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939415" cy="2800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51399" y="4555452"/>
            <a:ext cx="1880585" cy="1513077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5917520" y="3611901"/>
            <a:ext cx="34834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440373" y="2222401"/>
            <a:ext cx="7486644" cy="131324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2440373" y="3675442"/>
            <a:ext cx="7486644" cy="665592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67535" cy="17792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10800000">
            <a:off x="10416540" y="5166360"/>
            <a:ext cx="1775460" cy="1691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3999"/>
            <a:ext cx="3956400" cy="4093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7"/>
            <a:ext cx="6480000" cy="5087937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9525"/>
            <a:ext cx="1524635" cy="145288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0667365" y="5405120"/>
            <a:ext cx="1524635" cy="145288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3143250" cy="2995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rot="10800000">
            <a:off x="9048750" y="3862705"/>
            <a:ext cx="3143250" cy="2995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55706" y="4555452"/>
            <a:ext cx="1880585" cy="15130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598632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8593368" y="3429000"/>
            <a:ext cx="3598632" cy="3429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2939598" y="2172132"/>
            <a:ext cx="6508750" cy="1152524"/>
          </a:xfrm>
          <a:noFill/>
        </p:spPr>
        <p:txBody>
          <a:bodyPr lIns="90000" tIns="46800" rIns="90000" bIns="46800" anchor="b" anchorCtr="0">
            <a:normAutofit/>
          </a:bodyPr>
          <a:lstStyle>
            <a:lvl1pPr algn="ctr">
              <a:defRPr sz="48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2939598" y="3441935"/>
            <a:ext cx="6508750" cy="695957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1867398" cy="177937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10416745" y="5166425"/>
              <a:ext cx="1775255" cy="169157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2420164" cy="23060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9771837" y="4551917"/>
              <a:ext cx="2420164" cy="230608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media" Target="../media/audio4.wav"/><Relationship Id="rId8" Type="http://schemas.openxmlformats.org/officeDocument/2006/relationships/audio" Target="../media/audio4.wav"/><Relationship Id="rId7" Type="http://schemas.microsoft.com/office/2007/relationships/media" Target="../media/audio3.wav"/><Relationship Id="rId6" Type="http://schemas.openxmlformats.org/officeDocument/2006/relationships/audio" Target="../media/audio3.wav"/><Relationship Id="rId5" Type="http://schemas.microsoft.com/office/2007/relationships/media" Target="../media/audio2.wav"/><Relationship Id="rId4" Type="http://schemas.openxmlformats.org/officeDocument/2006/relationships/audio" Target="../media/audio2.wav"/><Relationship Id="rId3" Type="http://schemas.openxmlformats.org/officeDocument/2006/relationships/image" Target="../media/image11.png"/><Relationship Id="rId2" Type="http://schemas.microsoft.com/office/2007/relationships/media" Target="../media/audio1.wav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5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9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30655"/>
            <a:ext cx="12192635" cy="1655445"/>
          </a:xfrm>
        </p:spPr>
        <p:txBody>
          <a:bodyPr/>
          <a:lstStyle/>
          <a:p>
            <a:pPr algn="ctr"/>
            <a:r>
              <a:rPr sz="8000">
                <a:solidFill>
                  <a:schemeClr val="accent4">
                    <a:lumMod val="40000"/>
                    <a:lumOff val="60000"/>
                  </a:schemeClr>
                </a:solidFill>
              </a:rPr>
              <a:t>猫</a:t>
            </a:r>
            <a:endParaRPr sz="80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图片 4" descr="retouch_20240313234906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26690"/>
            <a:ext cx="4175125" cy="41313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659120"/>
          </a:xfrm>
        </p:spPr>
        <p:txBody>
          <a:bodyPr/>
          <a:lstStyle/>
          <a:p>
            <a:r>
              <a:rPr lang="zh-CN" altLang="en-US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活动</a:t>
            </a:r>
            <a:r>
              <a:rPr lang="en-US" altLang="zh-CN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3   </a:t>
            </a:r>
            <a:r>
              <a:rPr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谈体会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它要是高兴，能比谁都温柔可亲：用身子蹭你的腿，把脖子伸出来让你给它抓痒，或是在你写作的时候，跳上桌来，在稿纸上踩印几朵小梅花。</a:t>
            </a:r>
            <a:r>
              <a:rPr sz="32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它还会丰富多腔地叫唤，长短不同，粗细各异，变化多端。在不叫的时候，它还会咕噜咕噜地给自己解闷。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这可都凭它的高兴。它若是不高兴啊，无论谁说多少好话，它也一声不出，连半朵小梅花也不肯印在稿纸上！    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粗声的愤怒的猫叫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748530" y="5735320"/>
            <a:ext cx="495300" cy="495300"/>
          </a:xfrm>
          <a:prstGeom prst="rect">
            <a:avLst/>
          </a:prstGeom>
        </p:spPr>
      </p:pic>
      <p:pic>
        <p:nvPicPr>
          <p:cNvPr id="5" name="喵呜喵呜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84805" y="5735320"/>
            <a:ext cx="495300" cy="495300"/>
          </a:xfrm>
          <a:prstGeom prst="rect">
            <a:avLst/>
          </a:prstGeom>
        </p:spPr>
      </p:pic>
      <p:pic>
        <p:nvPicPr>
          <p:cNvPr id="6" name="细细的猫叫声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919595" y="5735320"/>
            <a:ext cx="495300" cy="495300"/>
          </a:xfrm>
          <a:prstGeom prst="rect">
            <a:avLst/>
          </a:prstGeom>
        </p:spPr>
      </p:pic>
      <p:pic>
        <p:nvPicPr>
          <p:cNvPr id="7" name="咕噜咕噜给自己解闷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935085" y="5735320"/>
            <a:ext cx="495300" cy="4953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9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160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2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659120"/>
          </a:xfrm>
        </p:spPr>
        <p:txBody>
          <a:bodyPr/>
          <a:lstStyle/>
          <a:p>
            <a:r>
              <a:rPr lang="zh-CN" altLang="en-US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活动</a:t>
            </a:r>
            <a:r>
              <a:rPr lang="en-US" altLang="zh-CN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3   </a:t>
            </a:r>
            <a:r>
              <a:rPr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谈体会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它什么都怕，总想藏起来。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可是它又那么勇猛，</a:t>
            </a:r>
            <a:endParaRPr sz="36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不要说见着小虫和老鼠，就是遇上蛇也敢斗一斗。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659120"/>
          </a:xfrm>
        </p:spPr>
        <p:txBody>
          <a:bodyPr/>
          <a:lstStyle/>
          <a:p>
            <a:r>
              <a:rPr lang="zh-CN" altLang="en-US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活动</a:t>
            </a:r>
            <a:r>
              <a:rPr lang="en-US" altLang="zh-CN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3   </a:t>
            </a:r>
            <a:r>
              <a:rPr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谈体会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说它贪玩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吧</a:t>
            </a: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，的确是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啊</a:t>
            </a: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，要不怎么会一天一夜不回家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呢</a:t>
            </a: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7380" y="4338955"/>
            <a:ext cx="10988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说它贪玩，的确是，要不怎么会一天一夜不回家</a:t>
            </a:r>
            <a:r>
              <a:rPr 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6591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说它老实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吧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，它的确有时候很乖。</a:t>
            </a: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它若是不高兴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啊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，无论谁说多少好话，它也一声不出，连半朵小梅花也不肯印在稿纸上！     </a:t>
            </a: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6591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它什么都怕，总想藏起来。</a:t>
            </a: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可是它又那么勇猛，</a:t>
            </a:r>
            <a:endParaRPr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不要说见着小虫和老鼠，就是遇上蛇也敢斗一斗。</a:t>
            </a:r>
            <a:endParaRPr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endParaRPr lang="en-US" altLang="zh-CN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说它</a:t>
            </a:r>
            <a:r>
              <a:rPr lang="en-US" altLang="zh-CN"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，的确</a:t>
            </a:r>
            <a:r>
              <a:rPr lang="en-US" altLang="zh-CN"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......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6591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猫的性格实在有些</a:t>
            </a:r>
            <a:r>
              <a:rPr sz="32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古怪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0180" y="3429000"/>
            <a:ext cx="10751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这种</a:t>
            </a:r>
            <a:r>
              <a:rPr lang="zh-CN" altLang="en-US" sz="3200" b="1">
                <a:solidFill>
                  <a:srgbClr val="00B0F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古怪</a:t>
            </a: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的小动物，真让人觉得</a:t>
            </a:r>
            <a:r>
              <a:rPr lang="zh-CN" altLang="en-US" sz="3200" b="1">
                <a:solidFill>
                  <a:srgbClr val="00B0F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可爱</a:t>
            </a: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任务三</a:t>
            </a:r>
            <a:r>
              <a:rPr lang="en-US" altLang="zh-CN"/>
              <a:t> </a:t>
            </a:r>
            <a:r>
              <a:t>学习大师表达喜爱之情</a:t>
            </a:r>
          </a:p>
        </p:txBody>
      </p:sp>
      <p:pic>
        <p:nvPicPr>
          <p:cNvPr id="6" name="图片 5" descr="下载"/>
          <p:cNvPicPr>
            <a:picLocks noChangeAspect="1"/>
          </p:cNvPicPr>
          <p:nvPr/>
        </p:nvPicPr>
        <p:blipFill>
          <a:blip r:embed="rId1"/>
          <a:srcRect b="5723"/>
          <a:stretch>
            <a:fillRect/>
          </a:stretch>
        </p:blipFill>
        <p:spPr>
          <a:xfrm>
            <a:off x="669925" y="2197735"/>
            <a:ext cx="4634230" cy="3042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1685" y="5676265"/>
            <a:ext cx="5226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既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又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任务三</a:t>
            </a:r>
            <a:r>
              <a:rPr lang="en-US" altLang="zh-CN"/>
              <a:t> </a:t>
            </a:r>
            <a:r>
              <a:t>学习大师表达喜爱之情</a:t>
            </a:r>
          </a:p>
        </p:txBody>
      </p:sp>
      <p:pic>
        <p:nvPicPr>
          <p:cNvPr id="6" name="图片 5" descr="C:/Users/MI/Desktop/OIP-C.jpgOIP-C"/>
          <p:cNvPicPr>
            <a:picLocks noChangeAspect="1"/>
          </p:cNvPicPr>
          <p:nvPr/>
        </p:nvPicPr>
        <p:blipFill>
          <a:blip r:embed="rId1"/>
          <a:srcRect t="10160" b="10160"/>
          <a:stretch>
            <a:fillRect/>
          </a:stretch>
        </p:blipFill>
        <p:spPr>
          <a:xfrm>
            <a:off x="608330" y="2567940"/>
            <a:ext cx="4634230" cy="3042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32910" y="1169670"/>
            <a:ext cx="3725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既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又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微信图片_20240313232123"/>
          <p:cNvPicPr>
            <a:picLocks noChangeAspect="1"/>
          </p:cNvPicPr>
          <p:nvPr/>
        </p:nvPicPr>
        <p:blipFill>
          <a:blip r:embed="rId2"/>
          <a:srcRect t="10009" b="13926"/>
          <a:stretch>
            <a:fillRect/>
          </a:stretch>
        </p:blipFill>
        <p:spPr>
          <a:xfrm>
            <a:off x="7271385" y="2037715"/>
            <a:ext cx="3609975" cy="3786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任务三</a:t>
            </a:r>
            <a:r>
              <a:rPr lang="en-US" altLang="zh-CN"/>
              <a:t> </a:t>
            </a:r>
            <a:r>
              <a:t>学习大师表达喜爱之情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0365" y="1022985"/>
            <a:ext cx="11471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照样子，完成动物名片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圆角矩形 1"/>
          <p:cNvSpPr/>
          <p:nvPr>
            <p:custDataLst>
              <p:tags r:id="rId1"/>
            </p:custDataLst>
          </p:nvPr>
        </p:nvSpPr>
        <p:spPr>
          <a:xfrm>
            <a:off x="507365" y="2977515"/>
            <a:ext cx="5320030" cy="34721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0" name="文本框 99"/>
          <p:cNvSpPr txBox="1"/>
          <p:nvPr/>
        </p:nvSpPr>
        <p:spPr>
          <a:xfrm>
            <a:off x="767715" y="3051810"/>
            <a:ext cx="5059680" cy="35871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ctr"/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动物名片</a:t>
            </a:r>
            <a:endParaRPr 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ctr"/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我的动物朋友：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____________    </a:t>
            </a:r>
            <a:endParaRPr 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ctr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性格：既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____________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又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____________</a:t>
            </a:r>
            <a:endParaRPr 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ctr"/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__________________________________________</a:t>
            </a:r>
            <a:endParaRPr 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ctr"/>
            <a:endParaRPr 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ctr"/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__________________________________________</a:t>
            </a:r>
            <a:endParaRPr 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ctr"/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ctr"/>
            <a:r>
              <a:rPr lang="en-US" b="0">
                <a:latin typeface="Calibri" panose="020F0502020204030204" charset="0"/>
                <a:ea typeface="宋体" panose="02010600030101010101" pitchFamily="2" charset="-122"/>
              </a:rPr>
              <a:t>__________________________________________</a:t>
            </a:r>
            <a:endParaRPr lang="en-US" altLang="en-US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9510" y="1621155"/>
            <a:ext cx="101771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说它老实吧，它的确有时候很乖。它会找个暖和地方，成天睡大觉，无忧无虑。什么事也不过问。可是，它决定要出去玩玩，就会出走一天一夜，任凭谁怎么呼唤，它也不肯回来。</a:t>
            </a:r>
            <a:endParaRPr lang="zh-CN" altLang="en-US" sz="24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6518910" y="2988945"/>
          <a:ext cx="5107940" cy="338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970"/>
                <a:gridCol w="2553970"/>
              </a:tblGrid>
              <a:tr h="486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    </a:t>
                      </a:r>
                      <a:r>
                        <a:rPr lang="zh-CN" altLang="en-US"/>
                        <a:t>评价内容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评价结果</a:t>
                      </a:r>
                      <a:endParaRPr lang="zh-CN" altLang="en-US"/>
                    </a:p>
                  </a:txBody>
                  <a:tcPr anchor="ctr"/>
                </a:tc>
              </a:tr>
              <a:tr h="486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有矛盾点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⭐</a:t>
                      </a:r>
                      <a:endParaRPr lang="zh-CN" altLang="en-US" sz="3200"/>
                    </a:p>
                  </a:txBody>
                  <a:tcPr anchor="ctr"/>
                </a:tc>
              </a:tr>
              <a:tr h="486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举事例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ym typeface="+mn-ea"/>
                        </a:rPr>
                        <a:t>⭐</a:t>
                      </a:r>
                      <a:endParaRPr lang="zh-CN" alt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语言口语化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ym typeface="+mn-ea"/>
                        </a:rPr>
                        <a:t>⭐</a:t>
                      </a:r>
                      <a:endParaRPr lang="zh-CN" altLang="en-US"/>
                    </a:p>
                  </a:txBody>
                  <a:tcPr/>
                </a:tc>
              </a:tr>
              <a:tr h="486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拟人化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ym typeface="+mn-ea"/>
                        </a:rPr>
                        <a:t>⭐</a:t>
                      </a:r>
                      <a:endParaRPr lang="zh-CN" altLang="en-US"/>
                    </a:p>
                  </a:txBody>
                  <a:tcPr/>
                </a:tc>
              </a:tr>
              <a:tr h="486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两组或三组矛盾点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sym typeface="+mn-ea"/>
                        </a:rPr>
                        <a:t>⭐⭐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任务一</a:t>
            </a:r>
            <a:r>
              <a:rPr lang="en-US" altLang="zh-CN"/>
              <a:t>  </a:t>
            </a:r>
            <a:r>
              <a:t>和大家谈谈</a:t>
            </a:r>
            <a:r>
              <a:t>动物朋友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什么样的动物可以成为你的朋友？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（比如：忠诚的、可爱的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......)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活动</a:t>
            </a:r>
            <a:r>
              <a:rPr lang="en-US" altLang="zh-CN" sz="28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1   </a:t>
            </a:r>
            <a:r>
              <a:rPr lang="zh-CN" altLang="en-US" sz="28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找特点</a:t>
            </a:r>
            <a:endParaRPr lang="zh-CN" altLang="en-US" sz="2800" b="1">
              <a:solidFill>
                <a:srgbClr val="C00000"/>
              </a:solidFill>
              <a:latin typeface="+mj-ea"/>
              <a:ea typeface="楷体" panose="02010609060101010101" charset="-122"/>
              <a:cs typeface="+mj-ea"/>
            </a:endParaRPr>
          </a:p>
          <a:p>
            <a:pPr marL="0" indent="0"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大猫的性格古怪在哪里呢？</a:t>
            </a:r>
            <a:b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自由朗读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1-4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自然段，圈画（概括）关键词，用下面的句式说一说。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它既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，又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189363"/>
            <a:ext cx="10852237" cy="53889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猫的性格实在有些古怪！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它既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老实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，又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贪玩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；既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贪玩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，又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尽职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它既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温柔可亲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，又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冷漠无情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它既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胆小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，又</a:t>
            </a:r>
            <a:r>
              <a:rPr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勇猛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333508"/>
            <a:ext cx="10852237" cy="53889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说它老实吧，它的确有时候很乖。它会找个暖和地方，成天睡大觉，无忧无虑。什么事也不过问。</a:t>
            </a:r>
            <a:r>
              <a:rPr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可是，它决定要出去玩玩，就会出</a:t>
            </a:r>
            <a:r>
              <a:rPr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走</a:t>
            </a:r>
            <a:r>
              <a:rPr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一天一夜，任凭谁怎么呼唤，它也不肯回来。说它贪玩吧，的确是啊，要不怎么会一天一夜不回家呢？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可是，它听到老鼠的一点儿响动，又是多么尽职，它屏息凝视，一连就是几个钟头，非把老鼠等出来不可！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374380" y="1983105"/>
            <a:ext cx="1265555" cy="68897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74470" y="3879850"/>
            <a:ext cx="1265555" cy="68897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活动</a:t>
            </a:r>
            <a:r>
              <a:rPr lang="en-US" altLang="zh-CN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2   </a:t>
            </a:r>
            <a:r>
              <a:rPr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举事例</a:t>
            </a:r>
            <a:endParaRPr lang="zh-CN" altLang="en-US" sz="3200" b="1">
              <a:solidFill>
                <a:srgbClr val="C00000"/>
              </a:solidFill>
              <a:latin typeface="+mj-ea"/>
              <a:ea typeface="楷体" panose="02010609060101010101" charset="-122"/>
              <a:cs typeface="+mj-ea"/>
            </a:endParaRPr>
          </a:p>
          <a:p>
            <a:pPr marL="0" indent="0">
              <a:buNone/>
            </a:pP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它什么都怕，总想藏起来，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。可是它又那么勇猛，不要说见着小虫和老鼠，就是遇上蛇也敢斗一斗。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8309610" cy="5388610"/>
          </a:xfrm>
        </p:spPr>
        <p:txBody>
          <a:bodyPr/>
          <a:lstStyle/>
          <a:p>
            <a:r>
              <a:rPr lang="zh-CN" altLang="en-US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活动</a:t>
            </a:r>
            <a:r>
              <a:rPr lang="en-US" altLang="zh-CN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3   </a:t>
            </a:r>
            <a:r>
              <a:rPr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谈体会</a:t>
            </a:r>
            <a:endParaRPr lang="zh-CN" altLang="en-US" sz="3200" b="1">
              <a:solidFill>
                <a:srgbClr val="C00000"/>
              </a:solidFill>
              <a:latin typeface="+mj-ea"/>
              <a:ea typeface="楷体" panose="02010609060101010101" charset="-122"/>
              <a:cs typeface="+mj-ea"/>
            </a:endParaRPr>
          </a:p>
          <a:p>
            <a:pPr marL="0" indent="0">
              <a:buNone/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它要是高兴，能比谁都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温柔可亲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：用身子蹭你的腿，把脖子伸出来让你给它抓痒，或是在你写作的时候，跳上桌来，在稿纸上踩印几朵</a:t>
            </a:r>
            <a:r>
              <a:rPr sz="36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小梅花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云形 3"/>
          <p:cNvSpPr/>
          <p:nvPr/>
        </p:nvSpPr>
        <p:spPr>
          <a:xfrm>
            <a:off x="8898890" y="2982595"/>
            <a:ext cx="3199130" cy="1871980"/>
          </a:xfrm>
          <a:prstGeom prst="cloud">
            <a:avLst/>
          </a:prstGeom>
          <a:solidFill>
            <a:srgbClr val="C8C8C8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从“小梅花”我体会到……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6" name="图片 5" descr="retouch_20240313235237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6825" y="4708525"/>
            <a:ext cx="1209675" cy="1016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665460" cy="5388610"/>
          </a:xfrm>
        </p:spPr>
        <p:txBody>
          <a:bodyPr/>
          <a:lstStyle/>
          <a:p>
            <a:r>
              <a:rPr lang="zh-CN" altLang="en-US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活动</a:t>
            </a:r>
            <a:r>
              <a:rPr lang="en-US" altLang="zh-CN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3   </a:t>
            </a:r>
            <a:r>
              <a:rPr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谈体会</a:t>
            </a:r>
            <a:endParaRPr lang="zh-CN" altLang="en-US" sz="3200" b="1">
              <a:solidFill>
                <a:srgbClr val="C00000"/>
              </a:solidFill>
              <a:latin typeface="+mj-ea"/>
              <a:ea typeface="楷体" panose="02010609060101010101" charset="-122"/>
              <a:cs typeface="+mj-ea"/>
            </a:endParaRPr>
          </a:p>
          <a:p>
            <a:pPr marL="0" indent="0">
              <a:buNone/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除了像小画家，老舍家的猫还像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谁一样可爱？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endParaRPr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再次默读课文2-4自然段，在相关的句子旁做批注。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endParaRPr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任务二</a:t>
            </a:r>
            <a:r>
              <a:rPr lang="en-US" altLang="zh-CN"/>
              <a:t>  </a:t>
            </a:r>
            <a:r>
              <a:t>和大师聊聊写猫秘诀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659120"/>
          </a:xfrm>
        </p:spPr>
        <p:txBody>
          <a:bodyPr/>
          <a:lstStyle/>
          <a:p>
            <a:r>
              <a:rPr lang="zh-CN" altLang="en-US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活动</a:t>
            </a:r>
            <a:r>
              <a:rPr lang="en-US" altLang="zh-CN"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3   </a:t>
            </a:r>
            <a:r>
              <a:rPr sz="3200" b="1">
                <a:solidFill>
                  <a:srgbClr val="C00000"/>
                </a:solidFill>
                <a:latin typeface="+mj-ea"/>
                <a:ea typeface="楷体" panose="02010609060101010101" charset="-122"/>
                <a:cs typeface="+mj-ea"/>
              </a:rPr>
              <a:t>谈体会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说它老实吧，它的确有时候很乖。它会找个暖和地方，成天睡大觉，无忧无虑。什么事也不过问。</a:t>
            </a:r>
            <a:r>
              <a:rPr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可是，它决定要出去玩玩，就会出走一天一夜，任凭谁怎么呼唤，它也不肯回来。说它贪玩吧，的确是啊，要不怎么会一天一夜不回家呢？</a:t>
            </a:r>
            <a:r>
              <a:rPr sz="32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可是，它听到老鼠的一点儿响动，又是多么尽职，它屏息凝视，一连就是几个钟头，非把老鼠等出来不可！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2*i*2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407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40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COMBINE_RELATE_SLIDE_ID" val="background20176891_1"/>
  <p:tag name="KSO_WM_TEMPLATE_SUBCATEGORY" val="0"/>
  <p:tag name="KSO_WM_TEMPLATE_THUMBS_INDEX" val="1、4、11、23、25、27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177407"/>
  <p:tag name="KSO_WM_TEMPLATE_MASTER_TYPE" val="1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TABLE_ENDDRAG_ORIGIN_RECT" val="402*229"/>
  <p:tag name="TABLE_ENDDRAG_RECT" val="513*221*402*229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177407"/>
</p:tagLst>
</file>

<file path=ppt/tags/tag163.xml><?xml version="1.0" encoding="utf-8"?>
<p:tagLst xmlns:p="http://schemas.openxmlformats.org/presentationml/2006/main">
  <p:tag name="COMMONDATA" val="eyJoZGlkIjoiZDRkM2IzM2QzMjA2NWVkYzkxNDM5NTMxOWM4M2JmOW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6*i*4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EF8E7"/>
      </a:dk2>
      <a:lt2>
        <a:srgbClr val="F8FFF3"/>
      </a:lt2>
      <a:accent1>
        <a:srgbClr val="929E2D"/>
      </a:accent1>
      <a:accent2>
        <a:srgbClr val="A2811D"/>
      </a:accent2>
      <a:accent3>
        <a:srgbClr val="AD621F"/>
      </a:accent3>
      <a:accent4>
        <a:srgbClr val="B0422B"/>
      </a:accent4>
      <a:accent5>
        <a:srgbClr val="AA1F3E"/>
      </a:accent5>
      <a:accent6>
        <a:srgbClr val="99004D"/>
      </a:accent6>
      <a:hlink>
        <a:srgbClr val="334EE4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1906</Words>
  <Application>WPS 演示</Application>
  <PresentationFormat>宽屏</PresentationFormat>
  <Paragraphs>157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汉仪旗黑-85S</vt:lpstr>
      <vt:lpstr>黑体</vt:lpstr>
      <vt:lpstr>楷体</vt:lpstr>
      <vt:lpstr>Calibri</vt:lpstr>
      <vt:lpstr>Times New Roman</vt:lpstr>
      <vt:lpstr>Arial Unicode MS</vt:lpstr>
      <vt:lpstr>1_Office 主题​​</vt:lpstr>
      <vt:lpstr>猫</vt:lpstr>
      <vt:lpstr>任务一  和大家谈谈动物朋友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任务二  和大师聊聊写猫秘诀</vt:lpstr>
      <vt:lpstr>任务三 学习大师表达喜爱之情</vt:lpstr>
      <vt:lpstr>任务三 学习大师表达喜爱之情</vt:lpstr>
      <vt:lpstr>任务三 学习大师表达喜爱之情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</cp:lastModifiedBy>
  <cp:revision>160</cp:revision>
  <dcterms:created xsi:type="dcterms:W3CDTF">2019-06-19T02:08:00Z</dcterms:created>
  <dcterms:modified xsi:type="dcterms:W3CDTF">2024-03-18T02:14:44Z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2052-12.1.0.15946</vt:lpwstr>
  </property>
  <property fmtid="{D5CDD505-2E9C-101B-9397-08002B2CF9AE}" pid="3" name="ICV">
    <vt:lpwstr>A1A26C557A1C488F8CD1E684C6AB600C_11</vt:lpwstr>
  </property>
</Properties>
</file>