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36" r:id="rId3"/>
    <p:sldId id="433" r:id="rId4"/>
    <p:sldId id="434" r:id="rId5"/>
    <p:sldId id="435" r:id="rId6"/>
    <p:sldId id="437" r:id="rId7"/>
    <p:sldId id="471" r:id="rId8"/>
    <p:sldId id="438" r:id="rId9"/>
    <p:sldId id="439" r:id="rId10"/>
    <p:sldId id="442" r:id="rId11"/>
    <p:sldId id="444" r:id="rId12"/>
    <p:sldId id="446" r:id="rId13"/>
    <p:sldId id="447" r:id="rId14"/>
    <p:sldId id="500" r:id="rId15"/>
    <p:sldId id="448" r:id="rId16"/>
    <p:sldId id="445" r:id="rId17"/>
    <p:sldId id="449" r:id="rId18"/>
    <p:sldId id="450" r:id="rId19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0F0FF"/>
    <a:srgbClr val="F7FFFF"/>
    <a:srgbClr val="FFCC99"/>
    <a:srgbClr val="CCFF99"/>
    <a:srgbClr val="CCFF66"/>
    <a:srgbClr val="FFFF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508"/>
    <p:restoredTop sz="95773"/>
  </p:normalViewPr>
  <p:slideViewPr>
    <p:cSldViewPr snapToGrid="0" showGuides="1">
      <p:cViewPr varScale="1">
        <p:scale>
          <a:sx n="119" d="100"/>
          <a:sy n="119" d="100"/>
        </p:scale>
        <p:origin x="-858" y="-90"/>
      </p:cViewPr>
      <p:guideLst>
        <p:guide orient="horz" pos="1620"/>
        <p:guide pos="2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7A2D44-4E96-41AA-9DFD-44852DB124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宋体" panose="02010600030101010101" pitchFamily="2" charset="-122"/>
              </a:rPr>
              <a:pPr lvl="0" algn="r" eaLnBrk="1" hangingPunct="1">
                <a:buNone/>
              </a:pPr>
              <a:t>‹#›</a:t>
            </a:fld>
            <a:endParaRPr lang="zh-CN" altLang="en-US" sz="1200" dirty="0"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65942E-A47F-4F2C-94DD-F352C217F95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宋体" panose="02010600030101010101" pitchFamily="2" charset="-122"/>
              </a:rPr>
              <a:pPr lvl="0" algn="r" eaLnBrk="1" hangingPunct="1">
                <a:buNone/>
              </a:pPr>
              <a:t>‹#›</a:t>
            </a:fld>
            <a:endParaRPr lang="zh-CN" altLang="en-US" sz="1200" dirty="0"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119769" y="128986"/>
            <a:ext cx="8904461" cy="4885527"/>
            <a:chOff x="89210" y="156090"/>
            <a:chExt cx="12032165" cy="660157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345687" y="156090"/>
              <a:ext cx="11519211" cy="6579271"/>
            </a:xfrm>
            <a:prstGeom prst="rect">
              <a:avLst/>
            </a:prstGeom>
            <a:solidFill>
              <a:srgbClr val="F8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endParaRPr>
            </a:p>
          </p:txBody>
        </p:sp>
        <p:pic>
          <p:nvPicPr>
            <p:cNvPr id="5" name="图片 4" descr="图片包含 事情&#10;&#10;已生成高可信度的说明"/>
            <p:cNvPicPr>
              <a:picLocks noChangeAspect="1"/>
            </p:cNvPicPr>
            <p:nvPr/>
          </p:nvPicPr>
          <p:blipFill rotWithShape="1">
            <a:blip r:embed="rId4" cstate="print"/>
            <a:srcRect l="94644" t="6512" r="-130" b="11130"/>
            <a:stretch>
              <a:fillRect/>
            </a:stretch>
          </p:blipFill>
          <p:spPr>
            <a:xfrm>
              <a:off x="11864898" y="156090"/>
              <a:ext cx="256477" cy="6601574"/>
            </a:xfrm>
            <a:prstGeom prst="rect">
              <a:avLst/>
            </a:prstGeom>
          </p:spPr>
        </p:pic>
        <p:pic>
          <p:nvPicPr>
            <p:cNvPr id="6" name="图片 5" descr="图片包含 事情&#10;&#10;已生成高可信度的说明"/>
            <p:cNvPicPr>
              <a:picLocks noChangeAspect="1"/>
            </p:cNvPicPr>
            <p:nvPr/>
          </p:nvPicPr>
          <p:blipFill rotWithShape="1">
            <a:blip r:embed="rId4" cstate="print"/>
            <a:srcRect l="94644" t="6512" r="-130" b="11130"/>
            <a:stretch>
              <a:fillRect/>
            </a:stretch>
          </p:blipFill>
          <p:spPr>
            <a:xfrm flipH="1">
              <a:off x="89210" y="156090"/>
              <a:ext cx="256477" cy="6601574"/>
            </a:xfrm>
            <a:prstGeom prst="rect">
              <a:avLst/>
            </a:prstGeom>
          </p:spPr>
        </p:pic>
      </p:grpSp>
      <p:pic>
        <p:nvPicPr>
          <p:cNvPr id="2052" name="图片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9063" y="52388"/>
            <a:ext cx="1189037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19"/>
          <p:cNvPicPr>
            <a:picLocks noChangeAspect="1"/>
          </p:cNvPicPr>
          <p:nvPr userDrawn="1"/>
        </p:nvPicPr>
        <p:blipFill>
          <a:blip r:embed="rId6"/>
          <a:srcRect l="21001" t="66019" r="23001" b="4582"/>
          <a:stretch>
            <a:fillRect/>
          </a:stretch>
        </p:blipFill>
        <p:spPr>
          <a:xfrm>
            <a:off x="-107950" y="4300538"/>
            <a:ext cx="1943100" cy="1020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79388" y="1588"/>
            <a:ext cx="8785225" cy="4946650"/>
            <a:chOff x="990600" y="561442"/>
            <a:chExt cx="10210800" cy="5566375"/>
          </a:xfrm>
        </p:grpSpPr>
        <p:grpSp>
          <p:nvGrpSpPr>
            <p:cNvPr id="5" name="组合 4"/>
            <p:cNvGrpSpPr/>
            <p:nvPr/>
          </p:nvGrpSpPr>
          <p:grpSpPr>
            <a:xfrm>
              <a:off x="990600" y="743016"/>
              <a:ext cx="10210800" cy="5384801"/>
              <a:chOff x="990600" y="743016"/>
              <a:chExt cx="10210800" cy="53848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矩形 7"/>
              <p:cNvSpPr/>
              <p:nvPr/>
            </p:nvSpPr>
            <p:spPr>
              <a:xfrm>
                <a:off x="990600" y="743016"/>
                <a:ext cx="10210800" cy="5384801"/>
              </a:xfrm>
              <a:prstGeom prst="rect">
                <a:avLst/>
              </a:prstGeom>
              <a:solidFill>
                <a:srgbClr val="6F9A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121520" y="876871"/>
                <a:ext cx="9957812" cy="51066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6" name="矩形: 圆角 7"/>
            <p:cNvSpPr/>
            <p:nvPr/>
          </p:nvSpPr>
          <p:spPr>
            <a:xfrm>
              <a:off x="2551557" y="561442"/>
              <a:ext cx="239863" cy="9235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endParaRPr>
            </a:p>
          </p:txBody>
        </p:sp>
        <p:sp>
          <p:nvSpPr>
            <p:cNvPr id="7" name="矩形: 圆角 8"/>
            <p:cNvSpPr/>
            <p:nvPr/>
          </p:nvSpPr>
          <p:spPr>
            <a:xfrm>
              <a:off x="9145955" y="561442"/>
              <a:ext cx="241708" cy="9235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endParaRPr>
            </a:p>
          </p:txBody>
        </p:sp>
      </p:grpSp>
      <p:pic>
        <p:nvPicPr>
          <p:cNvPr id="3077" name="图片 17"/>
          <p:cNvPicPr>
            <a:picLocks noChangeAspect="1"/>
          </p:cNvPicPr>
          <p:nvPr userDrawn="1"/>
        </p:nvPicPr>
        <p:blipFill>
          <a:blip r:embed="rId3"/>
          <a:srcRect t="46870" b="36497"/>
          <a:stretch>
            <a:fillRect/>
          </a:stretch>
        </p:blipFill>
        <p:spPr>
          <a:xfrm>
            <a:off x="2195513" y="-20637"/>
            <a:ext cx="4762500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0" descr="图片包含 文字&#10;&#10;自动生成的说明"/>
          <p:cNvPicPr>
            <a:picLocks noChangeAspect="1"/>
          </p:cNvPicPr>
          <p:nvPr userDrawn="1"/>
        </p:nvPicPr>
        <p:blipFill>
          <a:blip r:embed="rId5"/>
          <a:srcRect l="17142" t="28888" r="18915" b="28889"/>
          <a:stretch>
            <a:fillRect/>
          </a:stretch>
        </p:blipFill>
        <p:spPr>
          <a:xfrm>
            <a:off x="-4762" y="0"/>
            <a:ext cx="1511300" cy="99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515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938" y="258763"/>
            <a:ext cx="8637587" cy="4678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0613" y="957263"/>
            <a:ext cx="3919537" cy="419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44963" y="4616450"/>
            <a:ext cx="492125" cy="50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374652">
            <a:off x="349250" y="284163"/>
            <a:ext cx="315913" cy="92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6763" y="4325938"/>
            <a:ext cx="374650" cy="398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3738" y="579438"/>
            <a:ext cx="430212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35825" y="566738"/>
            <a:ext cx="333375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8788" y="3733800"/>
            <a:ext cx="400050" cy="446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8594725" y="525463"/>
            <a:ext cx="73025" cy="644525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0" y="0"/>
            <a:ext cx="9217025" cy="515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69875" y="258763"/>
            <a:ext cx="8569325" cy="4676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200" y="271463"/>
            <a:ext cx="8636000" cy="467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8950" y="1196975"/>
            <a:ext cx="6381750" cy="421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63332">
            <a:off x="8018463" y="1785938"/>
            <a:ext cx="392112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05750" y="2965450"/>
            <a:ext cx="333375" cy="550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00" y="396875"/>
            <a:ext cx="8540750" cy="465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/>
          <p:cNvPicPr>
            <a:picLocks noChangeAspect="1"/>
          </p:cNvPicPr>
          <p:nvPr userDrawn="1"/>
        </p:nvPicPr>
        <p:blipFill>
          <a:blip r:embed="rId3"/>
          <a:srcRect r="66515" b="75098"/>
          <a:stretch>
            <a:fillRect/>
          </a:stretch>
        </p:blipFill>
        <p:spPr>
          <a:xfrm>
            <a:off x="-219075" y="-501650"/>
            <a:ext cx="1776413" cy="1851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2" name="组合 4"/>
          <p:cNvGrpSpPr/>
          <p:nvPr userDrawn="1"/>
        </p:nvGrpSpPr>
        <p:grpSpPr>
          <a:xfrm>
            <a:off x="8343900" y="1411288"/>
            <a:ext cx="800100" cy="903287"/>
            <a:chOff x="115079" y="968971"/>
            <a:chExt cx="1091423" cy="1232181"/>
          </a:xfrm>
        </p:grpSpPr>
        <p:pic>
          <p:nvPicPr>
            <p:cNvPr id="7175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6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73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446534">
            <a:off x="8364538" y="4367213"/>
            <a:ext cx="630237" cy="65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975600" y="4746625"/>
            <a:ext cx="282575" cy="30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/>
          </p:cNvPicPr>
          <p:nvPr userDrawn="1"/>
        </p:nvPicPr>
        <p:blipFill>
          <a:blip r:embed="rId2"/>
          <a:srcRect l="1807" r="1807"/>
          <a:stretch>
            <a:fillRect/>
          </a:stretch>
        </p:blipFill>
        <p:spPr>
          <a:xfrm>
            <a:off x="0" y="246063"/>
            <a:ext cx="9144000" cy="465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3"/>
          <p:cNvPicPr>
            <a:picLocks noChangeAspect="1"/>
          </p:cNvPicPr>
          <p:nvPr userDrawn="1"/>
        </p:nvPicPr>
        <p:blipFill>
          <a:blip r:embed="rId3"/>
          <a:srcRect r="66515" b="75098"/>
          <a:stretch>
            <a:fillRect/>
          </a:stretch>
        </p:blipFill>
        <p:spPr>
          <a:xfrm>
            <a:off x="-219075" y="-501650"/>
            <a:ext cx="1776413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446534">
            <a:off x="8364538" y="4367213"/>
            <a:ext cx="630237" cy="65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75600" y="4746625"/>
            <a:ext cx="282575" cy="30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黑体" panose="02010609060101010101" pitchFamily="49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 txBox="1"/>
          <p:nvPr/>
        </p:nvSpPr>
        <p:spPr>
          <a:xfrm>
            <a:off x="4687888" y="444500"/>
            <a:ext cx="4135437" cy="104140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ctr" eaLnBrk="1" hangingPunct="1">
              <a:buNone/>
            </a:pPr>
            <a:r>
              <a:rPr lang="en-US" altLang="zh-CN" sz="66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ie üe er</a:t>
            </a:r>
            <a:endParaRPr lang="zh-CN" altLang="en-US" sz="6600" b="1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260850" y="696913"/>
            <a:ext cx="719138" cy="720725"/>
          </a:xfrm>
          <a:prstGeom prst="ellipse">
            <a:avLst/>
          </a:prstGeom>
          <a:solidFill>
            <a:srgbClr val="22B7BB"/>
          </a:solidFill>
          <a:ln w="15875">
            <a:noFill/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楷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8" name="文本框 2"/>
          <p:cNvSpPr txBox="1"/>
          <p:nvPr/>
        </p:nvSpPr>
        <p:spPr>
          <a:xfrm>
            <a:off x="4254500" y="647700"/>
            <a:ext cx="865188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49" charset="-122"/>
              </a:rPr>
              <a:t>11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38250" y="1673225"/>
            <a:ext cx="696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üe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63788" y="1673225"/>
            <a:ext cx="696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üe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7738" y="1673225"/>
            <a:ext cx="696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üe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83430" y="1673225"/>
            <a:ext cx="93599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üe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9413" y="1944688"/>
            <a:ext cx="133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817813" y="1863725"/>
            <a:ext cx="98425" cy="9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900488" y="1881188"/>
            <a:ext cx="131762" cy="74612"/>
            <a:chOff x="3307556" y="1228724"/>
            <a:chExt cx="130969" cy="74932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3369095" y="1228724"/>
              <a:ext cx="69430" cy="749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3307556" y="1228724"/>
              <a:ext cx="61539" cy="749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 flipH="1" flipV="1">
            <a:off x="4986338" y="1863725"/>
            <a:ext cx="98425" cy="9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3725" y="1277938"/>
            <a:ext cx="696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er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9263" y="1277938"/>
            <a:ext cx="696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er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3213" y="1277938"/>
            <a:ext cx="696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er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38905" y="1278255"/>
            <a:ext cx="99695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er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922463" y="1468438"/>
            <a:ext cx="98425" cy="9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003550" y="1485900"/>
            <a:ext cx="131763" cy="74613"/>
            <a:chOff x="3307556" y="1228724"/>
            <a:chExt cx="130969" cy="74932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3369096" y="1228724"/>
              <a:ext cx="69429" cy="749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3307556" y="1228724"/>
              <a:ext cx="61540" cy="749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 flipH="1" flipV="1">
            <a:off x="4068763" y="1468438"/>
            <a:ext cx="98425" cy="9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576388" y="2047875"/>
            <a:ext cx="9064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76388" y="2603500"/>
            <a:ext cx="906462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童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81288" y="2047875"/>
            <a:ext cx="9064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朵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81288" y="2603500"/>
            <a:ext cx="906462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耳</a:t>
            </a:r>
          </a:p>
        </p:txBody>
      </p:sp>
      <p:sp>
        <p:nvSpPr>
          <p:cNvPr id="19" name="矩形 18"/>
          <p:cNvSpPr/>
          <p:nvPr/>
        </p:nvSpPr>
        <p:spPr>
          <a:xfrm>
            <a:off x="3652838" y="204787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318125" y="1112838"/>
            <a:ext cx="3136900" cy="209073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er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er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是个小淘气，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不和声母在一起，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只和声调做游戏，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独自注音就可以。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84439" y="1837066"/>
            <a:ext cx="700087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ye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458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" y="93663"/>
            <a:ext cx="2746375" cy="820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49300" y="344488"/>
            <a:ext cx="2727325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学习整体认读音节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5688" y="1585913"/>
            <a:ext cx="3924300" cy="157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，真调皮，非要小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换大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整体认读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ye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ye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ye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38250" y="1673225"/>
            <a:ext cx="696913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ye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63788" y="1673225"/>
            <a:ext cx="696913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ye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7738" y="1673225"/>
            <a:ext cx="696913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ye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83430" y="1673225"/>
            <a:ext cx="93599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ye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9413" y="1944688"/>
            <a:ext cx="133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817813" y="1863725"/>
            <a:ext cx="98425" cy="9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900488" y="1881188"/>
            <a:ext cx="131762" cy="74612"/>
            <a:chOff x="3307556" y="1228724"/>
            <a:chExt cx="130969" cy="74932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3369095" y="1228724"/>
              <a:ext cx="69430" cy="749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3307556" y="1228724"/>
              <a:ext cx="61539" cy="749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 flipH="1" flipV="1">
            <a:off x="4986338" y="1863725"/>
            <a:ext cx="98425" cy="9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8622"/>
          <a:stretch>
            <a:fillRect/>
          </a:stretch>
        </p:blipFill>
        <p:spPr>
          <a:xfrm>
            <a:off x="617538" y="1852613"/>
            <a:ext cx="1041400" cy="1201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93" r="63908"/>
          <a:stretch>
            <a:fillRect/>
          </a:stretch>
        </p:blipFill>
        <p:spPr>
          <a:xfrm>
            <a:off x="2774950" y="1852613"/>
            <a:ext cx="914400" cy="1201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57" r="26207"/>
          <a:stretch>
            <a:fillRect/>
          </a:stretch>
        </p:blipFill>
        <p:spPr>
          <a:xfrm>
            <a:off x="4805363" y="1852613"/>
            <a:ext cx="1714500" cy="1201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771"/>
          <a:stretch>
            <a:fillRect/>
          </a:stretch>
        </p:blipFill>
        <p:spPr>
          <a:xfrm>
            <a:off x="7635875" y="1852613"/>
            <a:ext cx="935038" cy="1201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44463" y="3244850"/>
            <a:ext cx="1987550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子、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yē</a:t>
            </a:r>
            <a:r>
              <a:rPr lang="zh-CN" altLang="en-US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yē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38375" y="3244850"/>
            <a:ext cx="1987550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爷爷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爷爷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yé</a:t>
            </a:r>
            <a:r>
              <a:rPr lang="zh-CN" altLang="en-US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yé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8838" y="3244850"/>
            <a:ext cx="1987550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外、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yě</a:t>
            </a:r>
            <a:r>
              <a:rPr lang="zh-CN" altLang="en-US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yě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38963" y="3244850"/>
            <a:ext cx="1987550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枫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、枫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叶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yè</a:t>
            </a:r>
            <a:r>
              <a:rPr lang="zh-CN" altLang="en-US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ea typeface="楷体" panose="02010609060101010101" pitchFamily="49" charset="-122"/>
              </a:rPr>
              <a:t>yè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33438" y="1524000"/>
            <a:ext cx="7042150" cy="1643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有时落在山腰，有时挂在树梢，有时像面圆镜，有时像把镰刀。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打一天体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3325" y="3595688"/>
            <a:ext cx="955675" cy="541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月亮</a:t>
            </a:r>
            <a:endParaRPr lang="en-US" altLang="zh-CN" sz="28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pic>
        <p:nvPicPr>
          <p:cNvPr id="2765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0" y="0"/>
            <a:ext cx="3140075" cy="166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3678238" y="650875"/>
            <a:ext cx="1639888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猜谜语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238" y="2836863"/>
            <a:ext cx="2087562" cy="2087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0350" y="481013"/>
            <a:ext cx="6326188" cy="1562100"/>
            <a:chOff x="4451361" y="1324477"/>
            <a:chExt cx="6326237" cy="1561795"/>
          </a:xfrm>
        </p:grpSpPr>
        <p:sp>
          <p:nvSpPr>
            <p:cNvPr id="3" name="对话气泡: 圆角矩形 2"/>
            <p:cNvSpPr/>
            <p:nvPr/>
          </p:nvSpPr>
          <p:spPr>
            <a:xfrm>
              <a:off x="4451361" y="1435580"/>
              <a:ext cx="6010322" cy="620591"/>
            </a:xfrm>
            <a:prstGeom prst="wedgeRoundRectCallout">
              <a:avLst>
                <a:gd name="adj1" fmla="val 48376"/>
                <a:gd name="adj2" fmla="val -21188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Times New Roman" panose="02020603050405020304" pitchFamily="18" charset="0"/>
                </a:rPr>
                <a:t>我们来把韵母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Times New Roman" panose="02020603050405020304" pitchFamily="18" charset="0"/>
                </a:rPr>
                <a:t>üe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Times New Roman" panose="02020603050405020304" pitchFamily="18" charset="0"/>
                </a:rPr>
                <a:t>变成整体认读音节。</a:t>
              </a:r>
            </a:p>
          </p:txBody>
        </p:sp>
        <p:pic>
          <p:nvPicPr>
            <p:cNvPr id="28684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8443" y="1324477"/>
              <a:ext cx="1119155" cy="156179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4"/>
          <p:cNvSpPr/>
          <p:nvPr/>
        </p:nvSpPr>
        <p:spPr>
          <a:xfrm>
            <a:off x="4195763" y="1219200"/>
            <a:ext cx="534987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u</a:t>
            </a:r>
            <a:endParaRPr lang="zh-CN" altLang="en-US" sz="5400" b="1" dirty="0">
              <a:solidFill>
                <a:srgbClr val="FF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35488" y="1212850"/>
            <a:ext cx="53340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e</a:t>
            </a:r>
            <a:endParaRPr lang="zh-CN" altLang="en-US" sz="5400" b="1" dirty="0">
              <a:solidFill>
                <a:srgbClr val="FF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4813" y="968375"/>
            <a:ext cx="468312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4400" b="1" dirty="0">
              <a:solidFill>
                <a:srgbClr val="FF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2925" y="968375"/>
            <a:ext cx="468313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4400" b="1" dirty="0">
              <a:solidFill>
                <a:srgbClr val="FF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32225" y="1219200"/>
            <a:ext cx="53340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y</a:t>
            </a:r>
            <a:endParaRPr lang="zh-CN" altLang="en-US" sz="5400" b="1" dirty="0">
              <a:solidFill>
                <a:srgbClr val="FF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10" name="矩形 2"/>
          <p:cNvSpPr/>
          <p:nvPr/>
        </p:nvSpPr>
        <p:spPr>
          <a:xfrm>
            <a:off x="461963" y="2216150"/>
            <a:ext cx="5232400" cy="541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比一比，说说你发现了什么。</a:t>
            </a:r>
            <a:endParaRPr lang="zh-CN" altLang="en-US" sz="2800" b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4713" y="2814638"/>
            <a:ext cx="5988050" cy="638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加上了大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y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ü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上的两点省略了。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74713" y="3667125"/>
            <a:ext cx="7278687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üe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üe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üe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，真害羞，非要大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走前头，擦掉眼泪 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yue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yue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yue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25625" y="1468438"/>
            <a:ext cx="9620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yuē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63900" y="1468438"/>
            <a:ext cx="9620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yué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02175" y="1468438"/>
            <a:ext cx="9620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yuě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40450" y="1468438"/>
            <a:ext cx="9588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yuè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25625" y="2354263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</a:p>
        </p:txBody>
      </p:sp>
      <p:sp>
        <p:nvSpPr>
          <p:cNvPr id="8" name="矩形 7"/>
          <p:cNvSpPr/>
          <p:nvPr/>
        </p:nvSpPr>
        <p:spPr>
          <a:xfrm>
            <a:off x="1825625" y="2928938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</a:p>
        </p:txBody>
      </p:sp>
      <p:sp>
        <p:nvSpPr>
          <p:cNvPr id="9" name="矩形 8"/>
          <p:cNvSpPr/>
          <p:nvPr/>
        </p:nvSpPr>
        <p:spPr>
          <a:xfrm>
            <a:off x="1825625" y="3503613"/>
            <a:ext cx="90646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40450" y="2354263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亮</a:t>
            </a:r>
          </a:p>
        </p:txBody>
      </p:sp>
      <p:sp>
        <p:nvSpPr>
          <p:cNvPr id="11" name="矩形 10"/>
          <p:cNvSpPr/>
          <p:nvPr/>
        </p:nvSpPr>
        <p:spPr>
          <a:xfrm>
            <a:off x="6140450" y="2928938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音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</a:t>
            </a:r>
          </a:p>
        </p:txBody>
      </p:sp>
      <p:sp>
        <p:nvSpPr>
          <p:cNvPr id="12" name="矩形 11"/>
          <p:cNvSpPr/>
          <p:nvPr/>
        </p:nvSpPr>
        <p:spPr>
          <a:xfrm>
            <a:off x="6140450" y="3503613"/>
            <a:ext cx="90646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655" b="53966"/>
          <a:stretch>
            <a:fillRect/>
          </a:stretch>
        </p:blipFill>
        <p:spPr>
          <a:xfrm rot="283710">
            <a:off x="9309100" y="3832225"/>
            <a:ext cx="3878263" cy="1511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1060768" y="1037590"/>
            <a:ext cx="7394575" cy="1562100"/>
            <a:chOff x="3434494" y="938658"/>
            <a:chExt cx="7394506" cy="1561795"/>
          </a:xfrm>
        </p:grpSpPr>
        <p:sp>
          <p:nvSpPr>
            <p:cNvPr id="7" name="对话气泡: 圆角矩形 6"/>
            <p:cNvSpPr/>
            <p:nvPr/>
          </p:nvSpPr>
          <p:spPr>
            <a:xfrm>
              <a:off x="3434494" y="1045000"/>
              <a:ext cx="7027796" cy="1076115"/>
            </a:xfrm>
            <a:prstGeom prst="wedgeRoundRectCallout">
              <a:avLst>
                <a:gd name="adj1" fmla="val 48376"/>
                <a:gd name="adj2" fmla="val -21188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Times New Roman" panose="02020603050405020304" pitchFamily="18" charset="0"/>
                </a:rPr>
                <a:t>    看！飞机来了，这架飞机上坐着我们的老朋友呢！</a:t>
              </a:r>
            </a:p>
          </p:txBody>
        </p:sp>
        <p:pic>
          <p:nvPicPr>
            <p:cNvPr id="13321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9845" y="938658"/>
              <a:ext cx="1119155" cy="156179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矩形 1"/>
          <p:cNvSpPr/>
          <p:nvPr/>
        </p:nvSpPr>
        <p:spPr>
          <a:xfrm>
            <a:off x="1244600" y="2827020"/>
            <a:ext cx="70897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ɑi  ei  ui  ɑo</a:t>
            </a:r>
            <a:r>
              <a:rPr lang="zh-CN" altLang="en-US" sz="4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ou  iu</a:t>
            </a:r>
            <a:endParaRPr lang="zh-CN" altLang="en-US" sz="4800" b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69136E-6 L -0.8967 -0.6064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27" t="21709" r="11433" b="27391"/>
          <a:stretch>
            <a:fillRect/>
          </a:stretch>
        </p:blipFill>
        <p:spPr>
          <a:xfrm>
            <a:off x="98425" y="993140"/>
            <a:ext cx="8844280" cy="3747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27" t="21709" r="11433" b="27391"/>
          <a:stretch>
            <a:fillRect/>
          </a:stretch>
        </p:blipFill>
        <p:spPr>
          <a:xfrm>
            <a:off x="2822575" y="741363"/>
            <a:ext cx="3425825" cy="307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>
          <a:xfrm>
            <a:off x="5030788" y="1346200"/>
            <a:ext cx="508000" cy="461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29338" y="1284288"/>
            <a:ext cx="9064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椰子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6129338" y="962025"/>
            <a:ext cx="508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-15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yē</a:t>
            </a:r>
            <a:endParaRPr kumimoji="0" lang="en-US" altLang="zh-CN" sz="2400" b="1" i="0" u="none" strike="noStrike" kern="1200" cap="none" spc="-15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89363" y="1281113"/>
            <a:ext cx="1006475" cy="909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22575" y="831850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2794000" y="509588"/>
            <a:ext cx="6318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-15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yuè</a:t>
            </a:r>
            <a:endParaRPr kumimoji="0" lang="en-US" altLang="zh-CN" sz="2400" b="1" i="0" u="none" strike="noStrike" kern="1200" cap="none" spc="-15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94225" y="2308225"/>
            <a:ext cx="271463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22575" y="2190750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耳环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2860675" y="1868488"/>
            <a:ext cx="50165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-15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ěr</a:t>
            </a:r>
            <a:endParaRPr kumimoji="0" lang="en-US" altLang="zh-CN" sz="2400" b="1" i="0" u="none" strike="noStrike" kern="1200" cap="none" spc="-15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"/>
          <p:cNvSpPr/>
          <p:nvPr/>
        </p:nvSpPr>
        <p:spPr>
          <a:xfrm>
            <a:off x="2073275" y="3989388"/>
            <a:ext cx="49244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</a:t>
            </a:r>
            <a:r>
              <a:rPr lang="zh-CN" altLang="en-US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üe</a:t>
            </a:r>
            <a:r>
              <a:rPr lang="zh-CN" altLang="en-US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er</a:t>
            </a:r>
            <a:r>
              <a:rPr lang="zh-CN" altLang="en-US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ye</a:t>
            </a:r>
            <a:r>
              <a:rPr lang="zh-CN" altLang="en-US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yue</a:t>
            </a:r>
            <a:endParaRPr lang="zh-CN" altLang="en-US" sz="3200" b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27" t="21709" r="11433" b="27391"/>
          <a:stretch>
            <a:fillRect/>
          </a:stretch>
        </p:blipFill>
        <p:spPr>
          <a:xfrm>
            <a:off x="185738" y="1082675"/>
            <a:ext cx="3425825" cy="307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838" y="107950"/>
            <a:ext cx="1119166" cy="156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865563" y="1290638"/>
            <a:ext cx="1266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椰子树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3865563" y="968375"/>
            <a:ext cx="508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-15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yē</a:t>
            </a:r>
            <a:endParaRPr kumimoji="0" lang="en-US" altLang="zh-CN" sz="2400" b="1" i="0" u="none" strike="noStrike" kern="1200" cap="none" spc="-15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对话气泡: 椭圆形 10"/>
          <p:cNvSpPr/>
          <p:nvPr/>
        </p:nvSpPr>
        <p:spPr>
          <a:xfrm>
            <a:off x="4051300" y="1770063"/>
            <a:ext cx="3500438" cy="612775"/>
          </a:xfrm>
          <a:prstGeom prst="wedgeEllipseCallout">
            <a:avLst>
              <a:gd name="adj1" fmla="val -43375"/>
              <a:gd name="adj2" fmla="val -4876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就是复韵母</a:t>
            </a:r>
            <a:r>
              <a:rPr kumimoji="0" lang="en-US" altLang="zh-CN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ie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的音</a:t>
            </a:r>
          </a:p>
        </p:txBody>
      </p:sp>
      <p:sp>
        <p:nvSpPr>
          <p:cNvPr id="13" name="矩形 12"/>
          <p:cNvSpPr/>
          <p:nvPr/>
        </p:nvSpPr>
        <p:spPr>
          <a:xfrm>
            <a:off x="3865563" y="2832418"/>
            <a:ext cx="4210050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一个椰子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 ie ie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一片田野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 ie ie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一片叶子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 ie ie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16393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25" y="66675"/>
            <a:ext cx="2490788" cy="820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374775" y="260350"/>
            <a:ext cx="1636713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学习韵母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0605" y="1692275"/>
            <a:ext cx="91313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ie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5200" y="1692275"/>
            <a:ext cx="696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ei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01950" y="1968500"/>
            <a:ext cx="4327525" cy="1562100"/>
            <a:chOff x="6761649" y="559319"/>
            <a:chExt cx="4326728" cy="1561795"/>
          </a:xfrm>
        </p:grpSpPr>
        <p:sp>
          <p:nvSpPr>
            <p:cNvPr id="6" name="对话气泡: 圆角矩形 5"/>
            <p:cNvSpPr/>
            <p:nvPr/>
          </p:nvSpPr>
          <p:spPr>
            <a:xfrm>
              <a:off x="6761649" y="1022778"/>
              <a:ext cx="3972781" cy="634876"/>
            </a:xfrm>
            <a:prstGeom prst="wedgeRoundRectCallout">
              <a:avLst>
                <a:gd name="adj1" fmla="val 48376"/>
                <a:gd name="adj2" fmla="val -21188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Times New Roman" panose="02020603050405020304" pitchFamily="18" charset="0"/>
                </a:rPr>
                <a:t>怎么区分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Times New Roman" panose="02020603050405020304" pitchFamily="18" charset="0"/>
                </a:rPr>
                <a:t>ie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Times New Roman" panose="02020603050405020304" pitchFamily="18" charset="0"/>
                </a:rPr>
                <a:t>和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Times New Roman" panose="02020603050405020304" pitchFamily="18" charset="0"/>
                </a:rPr>
                <a:t>ei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Times New Roman" panose="02020603050405020304" pitchFamily="18" charset="0"/>
                </a:rPr>
                <a:t>呢？</a:t>
              </a:r>
            </a:p>
          </p:txBody>
        </p:sp>
        <p:pic>
          <p:nvPicPr>
            <p:cNvPr id="17416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69222" y="559319"/>
              <a:ext cx="1119155" cy="156179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矩形 7"/>
          <p:cNvSpPr/>
          <p:nvPr/>
        </p:nvSpPr>
        <p:spPr>
          <a:xfrm>
            <a:off x="1203325" y="3382963"/>
            <a:ext cx="7686675" cy="638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在前，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在前，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ei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ei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ei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/>
          <p:nvPr/>
        </p:nvSpPr>
        <p:spPr>
          <a:xfrm>
            <a:off x="607695" y="1836420"/>
            <a:ext cx="8426450" cy="541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玩游戏：读一读，摆一摆。</a:t>
            </a:r>
            <a:endParaRPr lang="zh-CN" altLang="en-US" sz="2800" b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"/>
          <p:cNvSpPr/>
          <p:nvPr/>
        </p:nvSpPr>
        <p:spPr>
          <a:xfrm>
            <a:off x="1619250" y="1385888"/>
            <a:ext cx="666115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想一想：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ie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的四声帽子要给谁戴？</a:t>
            </a:r>
            <a:endParaRPr lang="zh-CN" altLang="en-US" sz="2800" b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9950" y="2197100"/>
            <a:ext cx="696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ie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65488" y="2197100"/>
            <a:ext cx="696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ie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89438" y="2197100"/>
            <a:ext cx="696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ie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5130" y="2197100"/>
            <a:ext cx="10033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ie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51113" y="2468563"/>
            <a:ext cx="133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719513" y="2387600"/>
            <a:ext cx="98425" cy="9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802188" y="2405063"/>
            <a:ext cx="131762" cy="74612"/>
            <a:chOff x="3307556" y="1228724"/>
            <a:chExt cx="130969" cy="74932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3369095" y="1228724"/>
              <a:ext cx="69430" cy="749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3307556" y="1228724"/>
              <a:ext cx="61539" cy="749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 flipH="1" flipV="1">
            <a:off x="5888038" y="2387600"/>
            <a:ext cx="98425" cy="9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3825" y="596900"/>
            <a:ext cx="105664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üe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27" t="21709" r="11433" b="27391"/>
          <a:stretch>
            <a:fillRect/>
          </a:stretch>
        </p:blipFill>
        <p:spPr>
          <a:xfrm>
            <a:off x="293688" y="1974850"/>
            <a:ext cx="2990850" cy="268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3395389" y="2064910"/>
            <a:ext cx="3922713" cy="105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圆月圆月，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üe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üe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üe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；音乐音乐，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üe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üe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üe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331</Words>
  <Application>Microsoft Office PowerPoint</Application>
  <PresentationFormat>全屏显示(16:9)</PresentationFormat>
  <Paragraphs>86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2_Office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杨丽洁</cp:lastModifiedBy>
  <cp:revision>3</cp:revision>
  <dcterms:created xsi:type="dcterms:W3CDTF">2021-09-25T07:33:14Z</dcterms:created>
  <dcterms:modified xsi:type="dcterms:W3CDTF">2025-01-15T07:42:31Z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ICV">
    <vt:lpwstr>CF17B8FD89DC4C4BB162D3C8FAA97401</vt:lpwstr>
  </property>
  <property fmtid="{D5CDD505-2E9C-101B-9397-08002B2CF9AE}" pid="4" name="KSOProductBuildVer">
    <vt:lpwstr>2052-11.1.0.10700</vt:lpwstr>
  </property>
</Properties>
</file>