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7" r:id="rId6"/>
    <p:sldId id="273" r:id="rId7"/>
    <p:sldId id="264" r:id="rId8"/>
    <p:sldId id="274" r:id="rId9"/>
    <p:sldId id="269" r:id="rId10"/>
    <p:sldId id="271" r:id="rId11"/>
    <p:sldId id="272" r:id="rId12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17" autoAdjust="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9650A-31BC-4D64-A15F-65FB46ABBA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9F17-4DB1-42DA-BA68-61AF948C24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9F17-4DB1-42DA-BA68-61AF948C24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9F17-4DB1-42DA-BA68-61AF948C24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9F17-4DB1-42DA-BA68-61AF948C24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9F17-4DB1-42DA-BA68-61AF948C24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49F17-4DB1-42DA-BA68-61AF948C24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D5FB0D-B62F-45BB-8ECC-5DEED34E68B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76B93DB-9310-4B39-A61D-7650F779EC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2065" y="40640"/>
            <a:ext cx="12217400" cy="6777990"/>
            <a:chOff x="-19" y="64"/>
            <a:chExt cx="19240" cy="10674"/>
          </a:xfrm>
        </p:grpSpPr>
        <p:pic>
          <p:nvPicPr>
            <p:cNvPr id="4" name="图片 3" descr="边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9" y="64"/>
              <a:ext cx="19241" cy="1067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3" y="64"/>
              <a:ext cx="19055" cy="10672"/>
            </a:xfrm>
            <a:prstGeom prst="rect">
              <a:avLst/>
            </a:prstGeom>
            <a:noFill/>
            <a:ln w="152400">
              <a:solidFill>
                <a:srgbClr val="4153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40640"/>
            <a:ext cx="1927860" cy="2324100"/>
          </a:xfrm>
          <a:prstGeom prst="rect">
            <a:avLst/>
          </a:prstGeom>
        </p:spPr>
      </p:pic>
      <p:pic>
        <p:nvPicPr>
          <p:cNvPr id="8" name="图片 7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17785" y="40640"/>
            <a:ext cx="1927860" cy="2324100"/>
          </a:xfrm>
          <a:prstGeom prst="rect">
            <a:avLst/>
          </a:prstGeom>
        </p:spPr>
      </p:pic>
      <p:pic>
        <p:nvPicPr>
          <p:cNvPr id="9" name="图片 8" descr="欧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64435" y="2646045"/>
            <a:ext cx="816610" cy="572770"/>
          </a:xfrm>
          <a:prstGeom prst="rect">
            <a:avLst/>
          </a:prstGeom>
        </p:spPr>
      </p:pic>
      <p:pic>
        <p:nvPicPr>
          <p:cNvPr id="10" name="图片 9" descr="欧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8911590" y="2646045"/>
            <a:ext cx="816610" cy="57277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112057" y="2117193"/>
            <a:ext cx="58743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415380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1.</a:t>
            </a:r>
            <a:r>
              <a:rPr lang="zh-CN" altLang="en-US" sz="8800" dirty="0">
                <a:solidFill>
                  <a:srgbClr val="415380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光源</a:t>
            </a:r>
            <a:endParaRPr lang="zh-CN" altLang="en-US" sz="8800" dirty="0">
              <a:solidFill>
                <a:srgbClr val="415380"/>
              </a:solidFill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59380" y="3649345"/>
            <a:ext cx="6871970" cy="0"/>
          </a:xfrm>
          <a:prstGeom prst="line">
            <a:avLst/>
          </a:prstGeom>
          <a:ln w="12700">
            <a:solidFill>
              <a:srgbClr val="4153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973580" y="941705"/>
            <a:ext cx="895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rgbClr val="415380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苏教版小学科学五年级上册《光与色彩》单元</a:t>
            </a:r>
            <a:endParaRPr lang="zh-CN" altLang="en-US" sz="2800" dirty="0">
              <a:solidFill>
                <a:srgbClr val="415380"/>
              </a:solidFill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72073" y="55056"/>
            <a:ext cx="12217400" cy="6777990"/>
            <a:chOff x="-19" y="64"/>
            <a:chExt cx="19240" cy="10674"/>
          </a:xfrm>
        </p:grpSpPr>
        <p:pic>
          <p:nvPicPr>
            <p:cNvPr id="4" name="图片 3" descr="边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9" y="64"/>
              <a:ext cx="19241" cy="1067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3" y="64"/>
              <a:ext cx="19055" cy="10672"/>
            </a:xfrm>
            <a:prstGeom prst="rect">
              <a:avLst/>
            </a:prstGeom>
            <a:noFill/>
            <a:ln w="152400">
              <a:solidFill>
                <a:srgbClr val="4153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8" y="141416"/>
            <a:ext cx="6518592" cy="330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0" y="141416"/>
            <a:ext cx="5583237" cy="32875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8" y="3429000"/>
            <a:ext cx="6393858" cy="330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79" y="3377406"/>
            <a:ext cx="5705793" cy="342553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2"/>
            <a:ext cx="5974080" cy="42622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2361882"/>
            <a:ext cx="6217920" cy="4496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5045" y="2453640"/>
            <a:ext cx="9252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1.</a:t>
            </a:r>
            <a:r>
              <a:rPr lang="zh-CN" altLang="en-US" sz="3600" b="1" dirty="0"/>
              <a:t>生活中需要光，生活中哪些物体会发光</a:t>
            </a:r>
            <a:r>
              <a:rPr lang="en-US" altLang="zh-CN" sz="3600" b="1" dirty="0"/>
              <a:t>?</a:t>
            </a:r>
            <a:endParaRPr lang="en-US" altLang="zh-CN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14730" y="3378200"/>
            <a:ext cx="97212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2.说说这些发光物体中，哪些物体是自己发光的，哪些物体是反射其他物体的光的？</a:t>
            </a:r>
            <a:endParaRPr lang="zh-CN" altLang="en-US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995045" y="1712595"/>
            <a:ext cx="1703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uFillTx/>
              </a:rPr>
              <a:t>思考：</a:t>
            </a:r>
            <a:endParaRPr lang="zh-CN" altLang="en-US" sz="3600" b="1">
              <a:solidFill>
                <a:srgbClr val="FF0000"/>
              </a:solidFill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3945" y="4735830"/>
            <a:ext cx="9645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uFillTx/>
              </a:rPr>
              <a:t>能自己发光且正在发光的物体称为</a:t>
            </a:r>
            <a:r>
              <a:rPr lang="zh-CN" altLang="en-US" sz="3600" b="1" dirty="0">
                <a:solidFill>
                  <a:srgbClr val="FF0000"/>
                </a:solidFill>
                <a:uFillTx/>
              </a:rPr>
              <a:t>光源</a:t>
            </a:r>
            <a:r>
              <a:rPr lang="zh-CN" altLang="en-US" sz="3600" b="1" dirty="0">
                <a:solidFill>
                  <a:schemeClr val="tx1"/>
                </a:solidFill>
                <a:uFillTx/>
              </a:rPr>
              <a:t>。</a:t>
            </a:r>
            <a:endParaRPr lang="zh-CN" altLang="en-US" sz="3600" b="1" dirty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欧式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3237547" y="1540829"/>
            <a:ext cx="347980" cy="244475"/>
          </a:xfrm>
          <a:prstGeom prst="rect">
            <a:avLst/>
          </a:prstGeom>
        </p:spPr>
      </p:pic>
      <p:pic>
        <p:nvPicPr>
          <p:cNvPr id="10" name="图片 9" descr="欧式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 flipH="1">
            <a:off x="8772207" y="1540741"/>
            <a:ext cx="347980" cy="244475"/>
          </a:xfrm>
          <a:prstGeom prst="rect">
            <a:avLst/>
          </a:prstGeom>
        </p:spPr>
      </p:pic>
      <p:sp>
        <p:nvSpPr>
          <p:cNvPr id="24" name="文本框 29"/>
          <p:cNvSpPr txBox="1"/>
          <p:nvPr/>
        </p:nvSpPr>
        <p:spPr>
          <a:xfrm>
            <a:off x="3533775" y="1376680"/>
            <a:ext cx="5365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15380"/>
                </a:solidFill>
                <a:latin typeface="微软雅黑" panose="020B0503020204020204" charset="-122"/>
                <a:ea typeface="微软雅黑" panose="020B0503020204020204" charset="-122"/>
              </a:rPr>
              <a:t>点燃蜡烛，观察它燃烧发光的过程</a:t>
            </a:r>
            <a:endParaRPr lang="zh-CN" altLang="en-US" sz="2400" b="1" dirty="0">
              <a:solidFill>
                <a:srgbClr val="4153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37050" y="2766060"/>
            <a:ext cx="10682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09600" indent="-609600"/>
            <a:r>
              <a:rPr lang="zh-CN" sz="2400" b="0">
                <a:ea typeface="宋体" panose="02010600030101010101" pitchFamily="2" charset="-122"/>
              </a:rPr>
              <a:t>蜡烛发光过程：点燃蜡烛，蜡油受热熔化</a:t>
            </a:r>
            <a:r>
              <a:rPr lang="en-US" altLang="zh-CN" sz="2400" b="0">
                <a:ea typeface="宋体" panose="02010600030101010101" pitchFamily="2" charset="-122"/>
              </a:rPr>
              <a:t>,</a:t>
            </a:r>
            <a:endParaRPr lang="en-US" altLang="zh-CN" sz="2400" b="0">
              <a:ea typeface="宋体" panose="02010600030101010101" pitchFamily="2" charset="-122"/>
            </a:endParaRPr>
          </a:p>
          <a:p>
            <a:pPr marL="609600" indent="-609600"/>
            <a:r>
              <a:rPr lang="zh-CN" sz="2400" b="0">
                <a:ea typeface="宋体" panose="02010600030101010101" pitchFamily="2" charset="-122"/>
              </a:rPr>
              <a:t>熔化的蜡油随着烛芯燃烧而发光发热，蜡烛变短。</a:t>
            </a:r>
            <a:endParaRPr lang="zh-CN" altLang="en-US" sz="2400"/>
          </a:p>
        </p:txBody>
      </p:sp>
      <p:pic>
        <p:nvPicPr>
          <p:cNvPr id="2" name="图片 1"/>
          <p:cNvPicPr/>
          <p:nvPr/>
        </p:nvPicPr>
        <p:blipFill>
          <a:blip r:embed="rId2"/>
          <a:srcRect t="23233" b="8816"/>
          <a:stretch>
            <a:fillRect/>
          </a:stretch>
        </p:blipFill>
        <p:spPr>
          <a:xfrm>
            <a:off x="384175" y="2658110"/>
            <a:ext cx="3272155" cy="3503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2245" y="1198880"/>
            <a:ext cx="6101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判断下列物体是否属于光源。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1581785" y="2152650"/>
            <a:ext cx="79762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太阳  （  </a:t>
            </a:r>
            <a:r>
              <a:rPr lang="zh-CN" altLang="en-US" sz="3200" dirty="0">
                <a:sym typeface="+mn-ea"/>
              </a:rPr>
              <a:t> </a:t>
            </a:r>
            <a:r>
              <a:rPr lang="zh-CN" altLang="en-US" sz="3200" dirty="0"/>
              <a:t>   ）                亮着的电灯      （    </a:t>
            </a:r>
            <a:r>
              <a:rPr lang="zh-CN" altLang="en-US" sz="3200" dirty="0">
                <a:sym typeface="+mn-ea"/>
              </a:rPr>
              <a:t>  ）</a:t>
            </a:r>
            <a:endParaRPr lang="zh-CN" altLang="en-US" sz="3200" dirty="0"/>
          </a:p>
          <a:p>
            <a:r>
              <a:rPr lang="zh-CN" altLang="en-US" sz="3200" dirty="0"/>
              <a:t>                   </a:t>
            </a:r>
            <a:endParaRPr lang="zh-CN" altLang="en-US" sz="3200" dirty="0"/>
          </a:p>
          <a:p>
            <a:r>
              <a:rPr lang="zh-CN" altLang="en-US" sz="3200" dirty="0"/>
              <a:t>月亮  </a:t>
            </a:r>
            <a:r>
              <a:rPr lang="zh-CN" altLang="en-US" sz="3200" dirty="0">
                <a:sym typeface="+mn-ea"/>
              </a:rPr>
              <a:t>（      ）</a:t>
            </a:r>
            <a:r>
              <a:rPr lang="zh-CN" altLang="en-US" sz="3200" dirty="0"/>
              <a:t>                燃烧着的蜡烛 </a:t>
            </a:r>
            <a:r>
              <a:rPr lang="zh-CN" altLang="en-US" sz="3200" dirty="0">
                <a:sym typeface="+mn-ea"/>
              </a:rPr>
              <a:t> （      ）</a:t>
            </a:r>
            <a:endParaRPr lang="zh-CN" altLang="en-US" sz="3200" dirty="0"/>
          </a:p>
          <a:p>
            <a:r>
              <a:rPr lang="zh-CN" altLang="en-US" sz="3200" dirty="0"/>
              <a:t>             </a:t>
            </a:r>
            <a:endParaRPr lang="zh-CN" altLang="en-US" sz="3200" dirty="0"/>
          </a:p>
          <a:p>
            <a:r>
              <a:rPr lang="zh-CN" altLang="en-US" sz="3200" dirty="0"/>
              <a:t>钻石  </a:t>
            </a:r>
            <a:r>
              <a:rPr lang="zh-CN" altLang="en-US" sz="3200" dirty="0">
                <a:sym typeface="+mn-ea"/>
              </a:rPr>
              <a:t>（      ）</a:t>
            </a:r>
            <a:r>
              <a:rPr lang="zh-CN" altLang="en-US" sz="3200" dirty="0"/>
              <a:t>                手电筒               </a:t>
            </a:r>
            <a:r>
              <a:rPr lang="zh-CN" altLang="en-US" sz="3200" dirty="0">
                <a:sym typeface="+mn-ea"/>
              </a:rPr>
              <a:t>（      ）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021965" y="2173605"/>
            <a:ext cx="605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      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4118" y="2214562"/>
            <a:ext cx="1097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3200" dirty="0">
                <a:sym typeface="+mn-ea"/>
              </a:rPr>
              <a:t>  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8662035" y="3209290"/>
            <a:ext cx="968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欧式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3899217" y="1413194"/>
            <a:ext cx="347980" cy="244475"/>
          </a:xfrm>
          <a:prstGeom prst="rect">
            <a:avLst/>
          </a:prstGeom>
        </p:spPr>
      </p:pic>
      <p:pic>
        <p:nvPicPr>
          <p:cNvPr id="10" name="图片 9" descr="欧式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 flipH="1">
            <a:off x="7594282" y="1467081"/>
            <a:ext cx="347980" cy="244475"/>
          </a:xfrm>
          <a:prstGeom prst="rect">
            <a:avLst/>
          </a:prstGeom>
        </p:spPr>
      </p:pic>
      <p:sp>
        <p:nvSpPr>
          <p:cNvPr id="24" name="文本框 29"/>
          <p:cNvSpPr txBox="1"/>
          <p:nvPr/>
        </p:nvSpPr>
        <p:spPr>
          <a:xfrm>
            <a:off x="4061254" y="1273822"/>
            <a:ext cx="369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15380"/>
                </a:solidFill>
                <a:latin typeface="微软雅黑" panose="020B0503020204020204" charset="-122"/>
                <a:ea typeface="微软雅黑" panose="020B0503020204020204" charset="-122"/>
              </a:rPr>
              <a:t>给细钢丝通电</a:t>
            </a:r>
            <a:endParaRPr lang="zh-CN" altLang="en-US" sz="2400" b="1" dirty="0">
              <a:solidFill>
                <a:srgbClr val="4153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7760" y="2209165"/>
            <a:ext cx="10210165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 实验步骤：</a:t>
            </a:r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从钢丝球中抽出一根细钢丝，将两个带导线的鳄鱼夹分别夹在细钢丝的两端。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将两个鳄鱼夹立在沙盘中，把其中一根导线固定在电池的电极上。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用另一根导线触碰电池</a:t>
            </a:r>
            <a:r>
              <a:rPr lang="zh-CN" altLang="en-US" sz="3200" dirty="0">
                <a:solidFill>
                  <a:srgbClr val="FF0000"/>
                </a:solidFill>
              </a:rPr>
              <a:t>（串联四节电池）</a:t>
            </a:r>
            <a:r>
              <a:rPr lang="zh-CN" altLang="en-US" sz="3200" dirty="0"/>
              <a:t>的另一极，观察细钢丝发光的现象。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3018790" y="5923915"/>
            <a:ext cx="6154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1F2DA8"/>
                </a:solidFill>
                <a:sym typeface="+mn-ea"/>
              </a:rPr>
              <a:t>注意：不要触摸发光细钢丝</a:t>
            </a:r>
            <a:endParaRPr lang="zh-CN" altLang="en-US" sz="2800" b="1">
              <a:solidFill>
                <a:srgbClr val="1F2DA8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10" y="264160"/>
            <a:ext cx="2869565" cy="213741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/>
          <p:nvPr/>
        </p:nvSpPr>
        <p:spPr>
          <a:xfrm>
            <a:off x="7604125" y="1498600"/>
            <a:ext cx="306514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苏州爱牛科教器材有限公司</a:t>
            </a:r>
            <a:endParaRPr lang="en-US" altLang="zh-CN" sz="1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唐华仪：0512-66718360、</a:t>
            </a:r>
            <a:r>
              <a:rPr lang="en-US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18020271360</a:t>
            </a:r>
            <a:endParaRPr lang="zh-CN" altLang="zh-CN" sz="1400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邵   栋：13915561681 （微信同号）</a:t>
            </a:r>
            <a:br>
              <a:rPr lang="en-US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黄春方：18021308360</a:t>
            </a:r>
            <a:br>
              <a:rPr lang="en-US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邮箱（</a:t>
            </a:r>
            <a:r>
              <a:rPr lang="en-US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）：</a:t>
            </a:r>
            <a:r>
              <a:rPr lang="en-US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380797985@qq.com</a:t>
            </a:r>
            <a:endParaRPr lang="en-US" altLang="zh-CN" sz="1400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zh-CN" sz="1400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群（丰富资料）：518207482</a:t>
            </a:r>
            <a:endParaRPr lang="zh-CN" altLang="zh-CN" sz="1400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07375" y="806450"/>
            <a:ext cx="1733550" cy="805549"/>
            <a:chOff x="393931" y="-465493"/>
            <a:chExt cx="2479040" cy="1423029"/>
          </a:xfrm>
        </p:grpSpPr>
        <p:sp>
          <p:nvSpPr>
            <p:cNvPr id="7" name="TextBox 2"/>
            <p:cNvSpPr txBox="1"/>
            <p:nvPr/>
          </p:nvSpPr>
          <p:spPr>
            <a:xfrm>
              <a:off x="393931" y="-465493"/>
              <a:ext cx="2479040" cy="8345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marR="0" algn="ctr" defTabSz="6858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2475" kern="1200" cap="none" spc="0" normalizeH="0" baseline="0" noProof="1">
                  <a:ln w="12700">
                    <a:solidFill>
                      <a:srgbClr val="7030A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联系我们</a:t>
              </a:r>
              <a:endParaRPr kumimoji="0" lang="zh-CN" altLang="en-US" sz="2475" kern="1200" cap="none" spc="0" normalizeH="0" baseline="0" noProof="1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2061260" y="368618"/>
              <a:ext cx="413173" cy="5889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marR="0" algn="ctr" defTabSz="685800" eaLnBrk="1" hangingPunct="1">
                <a:buClrTx/>
                <a:buSzTx/>
                <a:buFontTx/>
                <a:buNone/>
                <a:defRPr/>
              </a:pPr>
              <a:endParaRPr kumimoji="0" lang="en-US" altLang="zh-CN" sz="790" kern="1200" cap="none" spc="0" normalizeH="0" baseline="0" noProof="1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R="0" algn="ctr" defTabSz="685800" eaLnBrk="1" hangingPunct="1">
                <a:buClrTx/>
                <a:buSzTx/>
                <a:buFontTx/>
                <a:buNone/>
                <a:defRPr/>
              </a:pPr>
              <a:endParaRPr kumimoji="0" lang="en-US" altLang="zh-CN" sz="790" kern="1200" cap="none" spc="0" normalizeH="0" baseline="0" noProof="1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47108" name="图片 2" descr="ai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730" y="737235"/>
            <a:ext cx="3931285" cy="10401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09" name="组合 1"/>
          <p:cNvGrpSpPr/>
          <p:nvPr/>
        </p:nvGrpSpPr>
        <p:grpSpPr>
          <a:xfrm>
            <a:off x="3666490" y="4395470"/>
            <a:ext cx="1755140" cy="2085340"/>
            <a:chOff x="5272" y="5773"/>
            <a:chExt cx="3837" cy="4190"/>
          </a:xfrm>
        </p:grpSpPr>
        <p:pic>
          <p:nvPicPr>
            <p:cNvPr id="47116" name="图片 3" descr="淘宝店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" y="5773"/>
              <a:ext cx="3452" cy="34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5272" y="9409"/>
              <a:ext cx="3837" cy="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marR="0" algn="ctr" defTabSz="6858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1200" b="1" kern="1200" cap="none" spc="0" normalizeH="0" baseline="0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手机淘宝扫一扫</a:t>
              </a:r>
              <a:endParaRPr kumimoji="0" lang="zh-CN" altLang="en-US" sz="12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47110" name="图片 7" descr="5469461877606409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65" y="1779905"/>
            <a:ext cx="3930650" cy="2225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17" descr="C:\Users\黄春方\AppData\Local\Temp\WeChat Files\2913915129421278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4304665"/>
            <a:ext cx="1624965" cy="21761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12" name="组合 5"/>
          <p:cNvGrpSpPr/>
          <p:nvPr/>
        </p:nvGrpSpPr>
        <p:grpSpPr>
          <a:xfrm>
            <a:off x="8486775" y="4395470"/>
            <a:ext cx="1691640" cy="1972743"/>
            <a:chOff x="9118" y="5661"/>
            <a:chExt cx="2767" cy="3143"/>
          </a:xfrm>
        </p:grpSpPr>
        <p:pic>
          <p:nvPicPr>
            <p:cNvPr id="47114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8" y="5661"/>
              <a:ext cx="2767" cy="27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9468" y="8365"/>
              <a:ext cx="2339" cy="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marR="0" algn="ctr" defTabSz="6858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1200" b="1" kern="1200" cap="none" spc="0" normalizeH="0" baseline="0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配套材料清单</a:t>
              </a:r>
              <a:endParaRPr kumimoji="0" lang="zh-CN" altLang="en-US" sz="12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4711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545" y="4395470"/>
            <a:ext cx="1694815" cy="1964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翻书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66090" y="2606040"/>
            <a:ext cx="631825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noProof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本教学资源版权属于曾宝俊格致教育工作坊所有，供全国小学科学教师个人在课堂教学中无偿使用。其他网站、公司或个人想要转载，请与工作坊联系。如果其他网站、公司或个人用于赢利，我们保留追究的权利！</a:t>
            </a:r>
            <a:endParaRPr lang="zh-CN" altLang="en-US" sz="2665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759200" y="556895"/>
            <a:ext cx="3785870" cy="74803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265" b="1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郑重申明</a:t>
            </a:r>
            <a:endParaRPr lang="zh-CN" altLang="en-US" sz="4265" b="1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0" y="2495550"/>
            <a:ext cx="3789045" cy="279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WPS 演示</Application>
  <PresentationFormat>宽屏</PresentationFormat>
  <Paragraphs>57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汉仪中圆简</vt:lpstr>
      <vt:lpstr>微软雅黑</vt:lpstr>
      <vt:lpstr>Gulim</vt:lpstr>
      <vt:lpstr>黑体</vt:lpstr>
      <vt:lpstr>华文中宋</vt:lpstr>
      <vt:lpstr>Calibri</vt:lpstr>
      <vt:lpstr>Arial Unicode MS</vt:lpstr>
      <vt:lpstr>等线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兰花</dc:title>
  <dc:creator>第一PPT</dc:creator>
  <cp:keywords>www.1ppt.com</cp:keywords>
  <cp:lastModifiedBy>爱牛有蓝天</cp:lastModifiedBy>
  <cp:revision>31</cp:revision>
  <dcterms:created xsi:type="dcterms:W3CDTF">2017-12-17T11:42:00Z</dcterms:created>
  <dcterms:modified xsi:type="dcterms:W3CDTF">2021-09-05T01:49:41Z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A6727DD53A30427497CBA93F1F5E0BA6</vt:lpwstr>
  </property>
</Properties>
</file>