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52" r:id="rId2"/>
    <p:sldMasterId id="2147483664" r:id="rId3"/>
  </p:sldMasterIdLst>
  <p:notesMasterIdLst>
    <p:notesMasterId r:id="rId20"/>
  </p:notesMasterIdLst>
  <p:sldIdLst>
    <p:sldId id="365" r:id="rId4"/>
    <p:sldId id="281" r:id="rId5"/>
    <p:sldId id="364" r:id="rId6"/>
    <p:sldId id="362" r:id="rId7"/>
    <p:sldId id="360" r:id="rId8"/>
    <p:sldId id="344" r:id="rId9"/>
    <p:sldId id="292" r:id="rId10"/>
    <p:sldId id="345" r:id="rId11"/>
    <p:sldId id="346" r:id="rId12"/>
    <p:sldId id="363" r:id="rId13"/>
    <p:sldId id="361" r:id="rId14"/>
    <p:sldId id="306" r:id="rId15"/>
    <p:sldId id="352" r:id="rId16"/>
    <p:sldId id="350" r:id="rId17"/>
    <p:sldId id="348" r:id="rId18"/>
    <p:sldId id="330" r:id="rId19"/>
  </p:sldIdLst>
  <p:sldSz cx="12192000" cy="6858000"/>
  <p:notesSz cx="6858000" cy="9144000"/>
  <p:embeddedFontLst>
    <p:embeddedFont>
      <p:font typeface="汉语拼音" panose="02010600030101010101" charset="0"/>
      <p:regular r:id="rId21"/>
    </p:embeddedFont>
    <p:embeddedFont>
      <p:font typeface="等线 Light" panose="02010600030101010101" pitchFamily="2" charset="-122"/>
      <p:regular r:id="rId22"/>
    </p:embeddedFont>
    <p:embeddedFont>
      <p:font typeface="楷体" panose="02010609060101010101" pitchFamily="49" charset="-122"/>
      <p:regular r:id="rId23"/>
    </p:embeddedFont>
    <p:embeddedFont>
      <p:font typeface="Rockwell" panose="02010600030101010101" charset="0"/>
      <p:regular r:id="rId24"/>
      <p:bold r:id="rId25"/>
      <p:italic r:id="rId26"/>
      <p:boldItalic r:id="rId27"/>
    </p:embeddedFont>
    <p:embeddedFont>
      <p:font typeface="等线" panose="02010600030101010101" pitchFamily="2" charset="-122"/>
      <p:regular r:id="rId28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Bookman Old Style" panose="02050604050505020204" pitchFamily="18" charset="0"/>
      <p:regular r:id="rId34"/>
      <p:bold r:id="rId35"/>
      <p:italic r:id="rId36"/>
      <p:boldItalic r:id="rId37"/>
    </p:embeddedFont>
    <p:embeddedFont>
      <p:font typeface="华文楷体" panose="02010600040101010101" pitchFamily="2" charset="-122"/>
      <p:regular r:id="rId38"/>
    </p:embeddedFont>
  </p:embeddedFontLst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69">
          <p15:clr>
            <a:srgbClr val="A4A3A4"/>
          </p15:clr>
        </p15:guide>
        <p15:guide id="2" orient="horz" pos="3453">
          <p15:clr>
            <a:srgbClr val="A4A3A4"/>
          </p15:clr>
        </p15:guide>
        <p15:guide id="3" pos="3840">
          <p15:clr>
            <a:srgbClr val="A4A3A4"/>
          </p15:clr>
        </p15:guide>
        <p15:guide id="4" pos="2116">
          <p15:clr>
            <a:srgbClr val="A4A3A4"/>
          </p15:clr>
        </p15:guide>
        <p15:guide id="5" pos="801">
          <p15:clr>
            <a:srgbClr val="A4A3A4"/>
          </p15:clr>
        </p15:guide>
        <p15:guide id="6" pos="3931">
          <p15:clr>
            <a:srgbClr val="A4A3A4"/>
          </p15:clr>
        </p15:guide>
        <p15:guide id="7" pos="50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4F81BD"/>
    <a:srgbClr val="247105"/>
    <a:srgbClr val="1D5C04"/>
    <a:srgbClr val="5E7594"/>
    <a:srgbClr val="4F6A94"/>
    <a:srgbClr val="C64106"/>
    <a:srgbClr val="1D4582"/>
    <a:srgbClr val="102C52"/>
    <a:srgbClr val="215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40"/>
  </p:normalViewPr>
  <p:slideViewPr>
    <p:cSldViewPr snapToGrid="0" snapToObjects="1" showGuides="1">
      <p:cViewPr varScale="1">
        <p:scale>
          <a:sx n="115" d="100"/>
          <a:sy n="115" d="100"/>
        </p:scale>
        <p:origin x="144" y="96"/>
      </p:cViewPr>
      <p:guideLst>
        <p:guide orient="horz" pos="4269"/>
        <p:guide orient="horz" pos="3453"/>
        <p:guide pos="3840"/>
        <p:guide pos="2116"/>
        <p:guide pos="801"/>
        <p:guide pos="3931"/>
        <p:guide pos="50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39" Type="http://schemas.openxmlformats.org/officeDocument/2006/relationships/tags" Target="tags/tag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F84BF-94F5-48BE-B2C9-76E96A262FA1}" type="datetimeFigureOut">
              <a:rPr lang="zh-CN" altLang="en-US" smtClean="0"/>
              <a:pPr/>
              <a:t>2021/11/4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DB9FD-F92B-4336-9E6E-1707174193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680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76804" name="页脚占位符 1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endParaRPr lang="zh-CN" altLang="en-US" smtClean="0"/>
          </a:p>
        </p:txBody>
      </p:sp>
      <p:sp>
        <p:nvSpPr>
          <p:cNvPr id="76805" name="页眉占位符 2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</a:ln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512249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heel spokes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6DF1-BC15-457A-BEB2-E9F0FCFE6745}" type="datetimeFigureOut">
              <a:rPr lang="zh-CN" altLang="en-US" smtClean="0"/>
              <a:pPr/>
              <a:t>2021/11/4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058-7620-4C04-856C-275DCE9B08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6DF1-BC15-457A-BEB2-E9F0FCFE6745}" type="datetimeFigureOut">
              <a:rPr lang="zh-CN" altLang="en-US" smtClean="0"/>
              <a:pPr/>
              <a:t>2021/11/4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058-7620-4C04-856C-275DCE9B08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6DF1-BC15-457A-BEB2-E9F0FCFE6745}" type="datetimeFigureOut">
              <a:rPr lang="zh-CN" altLang="en-US" smtClean="0"/>
              <a:pPr/>
              <a:t>2021/11/4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058-7620-4C04-856C-275DCE9B08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6DF1-BC15-457A-BEB2-E9F0FCFE6745}" type="datetimeFigureOut">
              <a:rPr lang="zh-CN" altLang="en-US" smtClean="0"/>
              <a:pPr/>
              <a:t>2021/11/4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058-7620-4C04-856C-275DCE9B08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6DF1-BC15-457A-BEB2-E9F0FCFE6745}" type="datetimeFigureOut">
              <a:rPr lang="zh-CN" altLang="en-US" smtClean="0"/>
              <a:pPr/>
              <a:t>2021/11/4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058-7620-4C04-856C-275DCE9B08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A08C-D1D6-4984-BD93-BD29A398C835}" type="datetimeFigureOut">
              <a:rPr lang="zh-CN" altLang="en-US" smtClean="0"/>
              <a:pPr/>
              <a:t>2021/11/4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A9A4-8861-475C-A857-DB460025CF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A08C-D1D6-4984-BD93-BD29A398C835}" type="datetimeFigureOut">
              <a:rPr lang="zh-CN" altLang="en-US" smtClean="0"/>
              <a:pPr/>
              <a:t>2021/11/4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A9A4-8861-475C-A857-DB460025CF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A08C-D1D6-4984-BD93-BD29A398C835}" type="datetimeFigureOut">
              <a:rPr lang="zh-CN" altLang="en-US" smtClean="0"/>
              <a:pPr/>
              <a:t>2021/11/4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A9A4-8861-475C-A857-DB460025CF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A08C-D1D6-4984-BD93-BD29A398C835}" type="datetimeFigureOut">
              <a:rPr lang="zh-CN" altLang="en-US" smtClean="0"/>
              <a:pPr/>
              <a:t>2021/11/4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A9A4-8861-475C-A857-DB460025CF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A08C-D1D6-4984-BD93-BD29A398C835}" type="datetimeFigureOut">
              <a:rPr lang="zh-CN" altLang="en-US" smtClean="0"/>
              <a:pPr/>
              <a:t>2021/11/4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A9A4-8861-475C-A857-DB460025CF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A08C-D1D6-4984-BD93-BD29A398C835}" type="datetimeFigureOut">
              <a:rPr lang="zh-CN" altLang="en-US" smtClean="0"/>
              <a:pPr/>
              <a:t>2021/11/4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A9A4-8861-475C-A857-DB460025CF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A08C-D1D6-4984-BD93-BD29A398C835}" type="datetimeFigureOut">
              <a:rPr lang="zh-CN" altLang="en-US" smtClean="0"/>
              <a:pPr/>
              <a:t>2021/11/4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A9A4-8861-475C-A857-DB460025CF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A08C-D1D6-4984-BD93-BD29A398C835}" type="datetimeFigureOut">
              <a:rPr lang="zh-CN" altLang="en-US" smtClean="0"/>
              <a:pPr/>
              <a:t>2021/11/4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A9A4-8861-475C-A857-DB460025CF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A08C-D1D6-4984-BD93-BD29A398C835}" type="datetimeFigureOut">
              <a:rPr lang="zh-CN" altLang="en-US" smtClean="0"/>
              <a:pPr/>
              <a:t>2021/11/4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A9A4-8861-475C-A857-DB460025CF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A08C-D1D6-4984-BD93-BD29A398C835}" type="datetimeFigureOut">
              <a:rPr lang="zh-CN" altLang="en-US" smtClean="0"/>
              <a:pPr/>
              <a:t>2021/11/4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A9A4-8861-475C-A857-DB460025CF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A08C-D1D6-4984-BD93-BD29A398C835}" type="datetimeFigureOut">
              <a:rPr lang="zh-CN" altLang="en-US" smtClean="0"/>
              <a:pPr/>
              <a:t>2021/11/4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A9A4-8861-475C-A857-DB460025CF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18" y="0"/>
            <a:ext cx="121877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2337640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6DF1-BC15-457A-BEB2-E9F0FCFE6745}" type="datetimeFigureOut">
              <a:rPr lang="zh-CN" altLang="en-US" smtClean="0"/>
              <a:pPr/>
              <a:t>2021/11/4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058-7620-4C04-856C-275DCE9B08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6DF1-BC15-457A-BEB2-E9F0FCFE6745}" type="datetimeFigureOut">
              <a:rPr lang="zh-CN" altLang="en-US" smtClean="0"/>
              <a:pPr/>
              <a:t>2021/11/4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058-7620-4C04-856C-275DCE9B08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6DF1-BC15-457A-BEB2-E9F0FCFE6745}" type="datetimeFigureOut">
              <a:rPr lang="zh-CN" altLang="en-US" smtClean="0"/>
              <a:pPr/>
              <a:t>2021/11/4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058-7620-4C04-856C-275DCE9B08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6DF1-BC15-457A-BEB2-E9F0FCFE6745}" type="datetimeFigureOut">
              <a:rPr lang="zh-CN" altLang="en-US" smtClean="0"/>
              <a:pPr/>
              <a:t>2021/11/4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058-7620-4C04-856C-275DCE9B08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6DF1-BC15-457A-BEB2-E9F0FCFE6745}" type="datetimeFigureOut">
              <a:rPr lang="zh-CN" altLang="en-US" smtClean="0"/>
              <a:pPr/>
              <a:t>2021/11/4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058-7620-4C04-856C-275DCE9B08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6DF1-BC15-457A-BEB2-E9F0FCFE6745}" type="datetimeFigureOut">
              <a:rPr lang="zh-CN" altLang="en-US" smtClean="0"/>
              <a:pPr/>
              <a:t>2021/11/4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058-7620-4C04-856C-275DCE9B08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6" r:id="rId3"/>
  </p:sldLayoutIdLst>
  <p:transition spd="slow">
    <p:wheel spokes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06DF1-BC15-457A-BEB2-E9F0FCFE6745}" type="datetimeFigureOut">
              <a:rPr lang="zh-CN" altLang="en-US" smtClean="0"/>
              <a:pPr/>
              <a:t>2021/11/4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D5058-7620-4C04-856C-275DCE9B08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CA08C-D1D6-4984-BD93-BD29A398C835}" type="datetimeFigureOut">
              <a:rPr lang="zh-CN" altLang="en-US" smtClean="0"/>
              <a:pPr/>
              <a:t>2021/11/4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BA9A4-8861-475C-A857-DB460025CF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I:\2021-2022&#31532;&#19968;&#23398;&#24180;&#35821;&#25991;&#25945;&#23398;\2021.10&#19968;&#35838;&#19977;&#30952;\&#20116;&#35821;&#19968;&#35838;&#19977;&#30952;&#31295;\&#27611;&#23736;&#33521;.m4a" TargetMode="Externa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I:\2021-2022&#31532;&#19968;&#23398;&#24180;&#35821;&#25991;&#25945;&#23398;\2021.10&#19968;&#35838;&#19977;&#30952;\&#20116;&#35821;&#19968;&#35838;&#19977;&#30952;&#31295;\&#20877;&#35265;&#8230;&#35686;&#23519;.mp3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I:\2021-2022&#31532;&#19968;&#23398;&#24180;&#35821;&#25991;&#25945;&#23398;\2021.10&#19968;&#35838;&#19977;&#30952;\&#20116;&#35821;&#19968;&#35838;&#19977;&#30952;&#31295;\&#38669;&#21191;%20-%20&#20013;&#22269;&#20154;&#27665;&#24535;&#24895;&#20891;&#25112;&#27468;1.mp3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2021-2022&#31532;&#19968;&#23398;&#24180;&#35821;&#25991;&#25945;&#23398;\2021.10&#19968;&#35838;&#19977;&#30952;\&#20116;&#35821;&#19968;&#35838;&#19977;&#30952;&#31295;\&#25239;&#32654;&#25588;&#26397;.m4a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89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6076327" y="1487847"/>
            <a:ext cx="5043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smtClean="0">
                <a:latin typeface="楷体" pitchFamily="49" charset="-122"/>
                <a:ea typeface="楷体" pitchFamily="49" charset="-122"/>
              </a:rPr>
              <a:t>    </a:t>
            </a:r>
            <a:endParaRPr lang="zh-CN" altLang="zh-CN" sz="36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8" name="Picture 4" descr="U397P1T1D5979730F21DT200503031638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565" y="296328"/>
            <a:ext cx="3984435" cy="62478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 rot="10800000" flipV="1">
            <a:off x="4346505" y="296330"/>
            <a:ext cx="7845495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楷体" charset="-122"/>
                <a:cs typeface="Times New Roman" pitchFamily="18" charset="0"/>
              </a:rPr>
              <a:t>         </a:t>
            </a:r>
            <a:r>
              <a:rPr kumimoji="0" lang="zh-CN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楷体" charset="-122"/>
                <a:cs typeface="Times New Roman" pitchFamily="18" charset="0"/>
              </a:rPr>
              <a:t>毛岸英</a:t>
            </a:r>
            <a:endParaRPr kumimoji="0" lang="en-US" altLang="zh-CN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楷体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800" b="1" dirty="0" smtClean="0">
                <a:latin typeface="Calibri" pitchFamily="34" charset="0"/>
                <a:ea typeface="楷体" charset="-122"/>
                <a:cs typeface="Times New Roman" pitchFamily="18" charset="0"/>
              </a:rPr>
              <a:t>         </a:t>
            </a:r>
            <a:r>
              <a:rPr lang="zh-CN" altLang="en-US" sz="3200" b="1" dirty="0" smtClean="0">
                <a:latin typeface="Calibri" pitchFamily="34" charset="0"/>
                <a:ea typeface="楷体" charset="-122"/>
                <a:cs typeface="Times New Roman" pitchFamily="18" charset="0"/>
              </a:rPr>
              <a:t>他</a:t>
            </a: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楷体" charset="-122"/>
                <a:cs typeface="Times New Roman" pitchFamily="18" charset="0"/>
              </a:rPr>
              <a:t>是毛泽东和杨开慧的长子。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楷体" charset="-122"/>
                <a:cs typeface="Times New Roman" pitchFamily="18" charset="0"/>
              </a:rPr>
              <a:t>8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楷体" charset="-122"/>
                <a:cs typeface="Times New Roman" pitchFamily="18" charset="0"/>
              </a:rPr>
              <a:t>岁时随母亲一起被捕入狱，不久母亲就牺牲了。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楷体" charset="-122"/>
                <a:cs typeface="Times New Roman" pitchFamily="18" charset="0"/>
              </a:rPr>
              <a:t>1936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楷体" charset="-122"/>
                <a:cs typeface="Times New Roman" pitchFamily="18" charset="0"/>
              </a:rPr>
              <a:t>年，他到苏联军政学校和军事学院学习，参加了苏联卫国战争，曾冒着枪林弹雨，转战欧洲战场。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楷体" charset="-122"/>
                <a:cs typeface="Times New Roman" pitchFamily="18" charset="0"/>
              </a:rPr>
              <a:t>1950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楷体" charset="-122"/>
                <a:cs typeface="Times New Roman" pitchFamily="18" charset="0"/>
              </a:rPr>
              <a:t>年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楷体" charset="-122"/>
                <a:cs typeface="Times New Roman" pitchFamily="18" charset="0"/>
              </a:rPr>
              <a:t>10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楷体" charset="-122"/>
                <a:cs typeface="Times New Roman" pitchFamily="18" charset="0"/>
              </a:rPr>
              <a:t>月，抗美援朝战争爆发。新婚不久的毛岸英主动请求入朝参战，任司令部俄语翻译和机要秘书。他虽然是毛泽东的儿子，但从不以领袖儿子自居，除了彭德怀等几人了解他的身世，其他人都只知道这是一个活泼、朴实、能干的年轻人。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5" name="毛岸英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95633" y="5631348"/>
            <a:ext cx="912845" cy="91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4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99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11727" y="0"/>
            <a:ext cx="11528176" cy="37598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4000" b="1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11727" y="598722"/>
            <a:ext cx="1099050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宋体" pitchFamily="2" charset="-122"/>
                <a:cs typeface="Times New Roman" pitchFamily="18" charset="0"/>
              </a:rPr>
              <a:t>学习单二：</a:t>
            </a:r>
            <a:endParaRPr kumimoji="0" lang="zh-CN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宋体" pitchFamily="2" charset="-122"/>
                <a:cs typeface="Times New Roman" pitchFamily="18" charset="0"/>
              </a:rPr>
              <a:t>         </a:t>
            </a: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宋体" pitchFamily="2" charset="-122"/>
                <a:cs typeface="Times New Roman" pitchFamily="18" charset="0"/>
              </a:rPr>
              <a:t>默读第</a:t>
            </a:r>
            <a:r>
              <a:rPr kumimoji="0" lang="en-US" altLang="zh-CN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zh-CN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宋体" pitchFamily="2" charset="-122"/>
                <a:cs typeface="Times New Roman" pitchFamily="18" charset="0"/>
              </a:rPr>
              <a:t>自然段，用</a:t>
            </a:r>
            <a:r>
              <a:rPr kumimoji="0" lang="zh-CN" alt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charset="0"/>
                <a:ea typeface="宋体" pitchFamily="2" charset="-122"/>
                <a:cs typeface="Times New Roman" pitchFamily="18" charset="0"/>
              </a:rPr>
              <a:t>波浪线</a:t>
            </a:r>
            <a:r>
              <a:rPr kumimoji="0" lang="zh-CN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宋体" pitchFamily="2" charset="-122"/>
                <a:cs typeface="Times New Roman" pitchFamily="18" charset="0"/>
              </a:rPr>
              <a:t>画出描写毛主席</a:t>
            </a:r>
            <a:endParaRPr kumimoji="0" lang="en-US" altLang="zh-CN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charset="0"/>
                <a:ea typeface="宋体" pitchFamily="2" charset="-122"/>
                <a:cs typeface="Times New Roman" pitchFamily="18" charset="0"/>
              </a:rPr>
              <a:t>动作、语言、神态</a:t>
            </a:r>
            <a:r>
              <a:rPr kumimoji="0" lang="zh-CN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宋体" pitchFamily="2" charset="-122"/>
                <a:cs typeface="Times New Roman" pitchFamily="18" charset="0"/>
              </a:rPr>
              <a:t>的句子，圈画出关键字词，你</a:t>
            </a:r>
            <a:endParaRPr kumimoji="0" lang="en-US" altLang="zh-CN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宋体" pitchFamily="2" charset="-122"/>
                <a:cs typeface="Times New Roman" pitchFamily="18" charset="0"/>
              </a:rPr>
              <a:t>从中感受到了毛主席怎样的</a:t>
            </a:r>
            <a:r>
              <a:rPr kumimoji="0" lang="zh-CN" alt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charset="0"/>
                <a:ea typeface="宋体" pitchFamily="2" charset="-122"/>
                <a:cs typeface="Times New Roman" pitchFamily="18" charset="0"/>
              </a:rPr>
              <a:t>内心情感</a:t>
            </a:r>
            <a:r>
              <a:rPr kumimoji="0" lang="zh-CN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宋体" pitchFamily="2" charset="-122"/>
                <a:cs typeface="Times New Roman" pitchFamily="18" charset="0"/>
              </a:rPr>
              <a:t>呢？</a:t>
            </a:r>
            <a:endParaRPr kumimoji="0" lang="zh-CN" alt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435087" y="830997"/>
            <a:ext cx="11348204" cy="47089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00206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sz="3200" dirty="0" smtClean="0">
                <a:solidFill>
                  <a:srgbClr val="00206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sz="4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从见到这封电报</a:t>
            </a:r>
            <a:r>
              <a:rPr lang="zh-CN" altLang="en-US" sz="4800" dirty="0">
                <a:latin typeface="楷体" panose="02010609060101010101" pitchFamily="49" charset="-122"/>
                <a:ea typeface="楷体" panose="02010609060101010101" pitchFamily="49" charset="-122"/>
              </a:rPr>
              <a:t>起，毛主席</a:t>
            </a:r>
            <a:r>
              <a:rPr lang="zh-CN" altLang="en-US" sz="4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整整一天</a:t>
            </a:r>
            <a:r>
              <a:rPr lang="zh-CN" altLang="en-US" sz="4800" dirty="0">
                <a:latin typeface="楷体" panose="02010609060101010101" pitchFamily="49" charset="-122"/>
                <a:ea typeface="楷体" panose="02010609060101010101" pitchFamily="49" charset="-122"/>
              </a:rPr>
              <a:t>没说一句话，只是</a:t>
            </a:r>
            <a:r>
              <a:rPr lang="zh-CN" altLang="en-US" sz="4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一支接着一支</a:t>
            </a:r>
            <a:r>
              <a:rPr lang="zh-CN" altLang="en-US" sz="4800" dirty="0">
                <a:latin typeface="楷体" panose="02010609060101010101" pitchFamily="49" charset="-122"/>
                <a:ea typeface="楷体" panose="02010609060101010101" pitchFamily="49" charset="-122"/>
              </a:rPr>
              <a:t>地</a:t>
            </a:r>
            <a:r>
              <a:rPr lang="zh-CN" altLang="en-US" sz="4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吸</a:t>
            </a:r>
            <a:r>
              <a:rPr lang="zh-CN" altLang="en-US" sz="4800" dirty="0">
                <a:latin typeface="楷体" panose="02010609060101010101" pitchFamily="49" charset="-122"/>
                <a:ea typeface="楷体" panose="02010609060101010101" pitchFamily="49" charset="-122"/>
              </a:rPr>
              <a:t>着烟。桌子上的饭菜已经</a:t>
            </a:r>
            <a:r>
              <a:rPr lang="zh-CN" altLang="en-US" sz="4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热了几次</a:t>
            </a:r>
            <a:r>
              <a:rPr lang="zh-CN" altLang="en-US" sz="4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4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508926"/>
            <a:ext cx="117832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 示范批注：我从“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整整一天</a:t>
            </a:r>
            <a:r>
              <a:rPr lang="zh-CN" altLang="en-US" sz="3200" b="1" dirty="0" smtClean="0"/>
              <a:t>”感受到这是被痛苦煎熬的一天，从“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一支又一支地吸着烟</a:t>
            </a:r>
            <a:r>
              <a:rPr lang="zh-CN" altLang="en-US" sz="3200" b="1" dirty="0" smtClean="0"/>
              <a:t>”感受到毛主席想用烟来减轻一点痛苦。从这一处人物动作描写，感受到毛主席失去爱子无比悲痛的心情。</a:t>
            </a:r>
          </a:p>
          <a:p>
            <a:endParaRPr lang="zh-CN" alt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435087" y="2389909"/>
            <a:ext cx="11348204" cy="32316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00206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sz="3200" dirty="0" smtClean="0">
                <a:solidFill>
                  <a:srgbClr val="002060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4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岸英！岸英！</a:t>
            </a:r>
            <a:r>
              <a:rPr lang="en-US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毛主席用食指按着</a:t>
            </a:r>
            <a:r>
              <a:rPr lang="zh-CN" altLang="en-US" sz="4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紧锁的眉头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，情不自禁地</a:t>
            </a:r>
            <a:r>
              <a:rPr lang="zh-CN" altLang="en-US" sz="4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喃喃着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4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435087" y="830997"/>
            <a:ext cx="11348204" cy="67403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当年，地下党的同志们冒着生命危险找到了岸英，把他送到</a:t>
            </a:r>
            <a:r>
              <a:rPr lang="zh-CN" altLang="en-US" sz="4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身边。后来岸英去苏联留学，回国后</a:t>
            </a:r>
            <a:r>
              <a:rPr lang="zh-CN" altLang="en-US" sz="4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又亲自把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爱子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送到农村锻炼。那一次次的分离，岸英不都平平安安回到</a:t>
            </a:r>
            <a:r>
              <a:rPr lang="zh-CN" altLang="en-US" sz="4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的身边来了吗？这次怎么会</a:t>
            </a:r>
            <a:r>
              <a:rPr lang="en-US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 sz="4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348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配乐朗读。</a:t>
            </a:r>
            <a:endParaRPr lang="zh-CN" altLang="en-US" sz="4800" dirty="0">
              <a:solidFill>
                <a:srgbClr val="FFC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435087" y="559837"/>
            <a:ext cx="11348204" cy="72943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0206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从见到这封电报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起，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毛主席整整一天没说一句话，只是一支接着一支地吸着烟。桌子上的饭菜已经热了几次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2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当年，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地下党的同志们冒着生命危险找到了岸英，把他送到毛主席身边。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后来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岸英去苏联留学，回国后毛主席又亲自把爱子送到农村锻炼。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那一次次的分离，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岸英不都平平安安回到自己的身边来了吗？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这次怎么会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“岸英！岸英！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毛主席用食指按着紧锁的眉头，情不自禁地喃喃着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再见…警察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0841240" y="5822302"/>
            <a:ext cx="1013927" cy="10356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1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1017798" y="2078182"/>
            <a:ext cx="7959947" cy="7155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zh-CN" sz="4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17798" y="1084606"/>
            <a:ext cx="9829800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    </a:t>
            </a:r>
            <a:endParaRPr kumimoji="0" lang="zh-CN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85192" y="839755"/>
            <a:ext cx="11196735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  </a:t>
            </a:r>
            <a:r>
              <a:rPr kumimoji="0" 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这节课，通过抓住人物动作、语言、神态等细节描写，体会</a:t>
            </a:r>
            <a:r>
              <a:rPr kumimoji="0" lang="zh-CN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了</a:t>
            </a:r>
            <a:r>
              <a:rPr kumimoji="0" 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毛主席作为父亲</a:t>
            </a:r>
            <a:r>
              <a:rPr kumimoji="0" lang="zh-CN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的</a:t>
            </a:r>
            <a:r>
              <a:rPr kumimoji="0" lang="zh-CN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常人情感</a:t>
            </a:r>
            <a:r>
              <a:rPr kumimoji="0" 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。</a:t>
            </a:r>
            <a:endParaRPr kumimoji="0" lang="zh-CN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       中国人自古以来就有“落叶归根，归葬家乡”的习俗，志愿军司令部也是希望能够把岸英的遗体运回中国，可是毛主席最终做出将爱子的遗体安葬朝鲜的决定，他为什么会做出这样的决定呢？下节课让我们再去感受他</a:t>
            </a:r>
            <a:r>
              <a:rPr lang="zh-CN" altLang="en-US" sz="3600" dirty="0" smtClean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的</a:t>
            </a:r>
            <a:r>
              <a:rPr kumimoji="0" lang="zh-CN" alt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伟人胸怀</a:t>
            </a:r>
            <a:r>
              <a:rPr kumimoji="0" lang="zh-CN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。</a:t>
            </a:r>
            <a:endParaRPr kumimoji="0" lang="zh-CN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717" y="791610"/>
            <a:ext cx="3515711" cy="4603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41379" y="791610"/>
            <a:ext cx="24831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毛泽东</a:t>
            </a:r>
            <a:endParaRPr lang="zh-CN" altLang="en-US" sz="6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941379" y="2344820"/>
            <a:ext cx="8497614" cy="25545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kumimoji="0" 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中国人民的领袖；</a:t>
            </a:r>
            <a:endParaRPr kumimoji="0" lang="en-US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kumimoji="0" 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新中国的主要缔造者； 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kumimoji="0" lang="en-US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还是一位伟大的军事家、思想家、革命家。</a:t>
            </a: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2283885" y="1356785"/>
            <a:ext cx="960967" cy="960967"/>
          </a:xfrm>
          <a:prstGeom prst="ellipse">
            <a:avLst/>
          </a:prstGeom>
          <a:solidFill>
            <a:srgbClr val="02A0E9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243" name="标题 1"/>
          <p:cNvSpPr txBox="1">
            <a:spLocks noChangeArrowheads="1"/>
          </p:cNvSpPr>
          <p:nvPr/>
        </p:nvSpPr>
        <p:spPr bwMode="auto">
          <a:xfrm>
            <a:off x="1735667" y="1280585"/>
            <a:ext cx="7681384" cy="1037167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121917" tIns="60958" rIns="121917" bIns="60958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59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en-US" altLang="zh-CN" sz="59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59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青山处处埋忠骨</a:t>
            </a:r>
          </a:p>
        </p:txBody>
      </p:sp>
      <p:pic>
        <p:nvPicPr>
          <p:cNvPr id="10244" name="图片 2"/>
          <p:cNvPicPr>
            <a:picLocks noChangeAspect="1" noChangeArrowheads="1"/>
          </p:cNvPicPr>
          <p:nvPr/>
        </p:nvPicPr>
        <p:blipFill>
          <a:blip r:embed="rId3"/>
          <a:srcRect l="36076"/>
          <a:stretch>
            <a:fillRect/>
          </a:stretch>
        </p:blipFill>
        <p:spPr bwMode="auto">
          <a:xfrm>
            <a:off x="8784167" y="6021917"/>
            <a:ext cx="3060700" cy="61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6171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1455" y="63494"/>
            <a:ext cx="5220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友好邻邦</a:t>
            </a:r>
            <a:r>
              <a:rPr lang="en-US" altLang="zh-CN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一衣带水。抗美援朝</a:t>
            </a:r>
            <a:r>
              <a:rPr lang="en-US" altLang="zh-CN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保家卫国。</a:t>
            </a:r>
            <a:endParaRPr lang="zh-CN" altLang="en-US" sz="4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41682" y="725214"/>
            <a:ext cx="555031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04800" fontAlgn="base">
              <a:spcBef>
                <a:spcPct val="0"/>
              </a:spcBef>
              <a:spcAft>
                <a:spcPct val="0"/>
              </a:spcAft>
            </a:pPr>
            <a:endParaRPr lang="en-US" altLang="zh-CN" dirty="0" smtClean="0">
              <a:latin typeface="宋体" pitchFamily="2" charset="-122"/>
              <a:ea typeface="宋体" pitchFamily="2" charset="-122"/>
              <a:cs typeface="Arial" pitchFamily="34" charset="0"/>
            </a:endParaRPr>
          </a:p>
          <a:p>
            <a:pPr lvl="0" indent="304800" fontAlgn="base">
              <a:spcBef>
                <a:spcPct val="0"/>
              </a:spcBef>
              <a:spcAft>
                <a:spcPct val="0"/>
              </a:spcAft>
            </a:pPr>
            <a:endParaRPr lang="en-US" altLang="zh-CN" dirty="0" smtClean="0">
              <a:latin typeface="宋体" pitchFamily="2" charset="-122"/>
              <a:ea typeface="宋体" pitchFamily="2" charset="-122"/>
              <a:cs typeface="Arial" pitchFamily="34" charset="0"/>
            </a:endParaRPr>
          </a:p>
          <a:p>
            <a:pPr lvl="0" indent="30480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3600" b="1" dirty="0" smtClean="0">
                <a:latin typeface="楷体" pitchFamily="49" charset="-122"/>
                <a:ea typeface="楷体" pitchFamily="49" charset="-122"/>
                <a:cs typeface="Arial" pitchFamily="34" charset="0"/>
              </a:rPr>
              <a:t>雄赳赳，气昂昂，</a:t>
            </a:r>
            <a:endParaRPr lang="en-US" altLang="zh-CN" sz="3600" b="1" dirty="0" smtClean="0">
              <a:latin typeface="楷体" pitchFamily="49" charset="-122"/>
              <a:ea typeface="楷体" pitchFamily="49" charset="-122"/>
              <a:cs typeface="Arial" pitchFamily="34" charset="0"/>
            </a:endParaRPr>
          </a:p>
          <a:p>
            <a:pPr lvl="0" indent="30480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3600" b="1" dirty="0" smtClean="0">
                <a:latin typeface="楷体" pitchFamily="49" charset="-122"/>
                <a:ea typeface="楷体" pitchFamily="49" charset="-122"/>
                <a:cs typeface="Arial" pitchFamily="34" charset="0"/>
              </a:rPr>
              <a:t>跨过鸭绿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  <a:cs typeface="Arial" pitchFamily="34" charset="0"/>
              </a:rPr>
              <a:t>（</a:t>
            </a:r>
            <a:r>
              <a:rPr lang="en-US" altLang="zh-CN" sz="3600" b="1" dirty="0" err="1" smtClean="0">
                <a:latin typeface="楷体" pitchFamily="49" charset="-122"/>
                <a:ea typeface="楷体" pitchFamily="49" charset="-122"/>
                <a:cs typeface="Arial" pitchFamily="34" charset="0"/>
              </a:rPr>
              <a:t>l</a:t>
            </a:r>
            <a:r>
              <a:rPr lang="en-US" altLang="zh-CN" sz="3600" b="1" dirty="0" err="1" smtClean="0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ù</a:t>
            </a:r>
            <a:r>
              <a:rPr lang="zh-CN" altLang="en-US" sz="3600" b="1" dirty="0" smtClean="0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）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  <a:cs typeface="Arial" pitchFamily="34" charset="0"/>
              </a:rPr>
              <a:t>江。</a:t>
            </a:r>
            <a:endParaRPr lang="en-US" altLang="zh-CN" sz="3600" b="1" dirty="0" smtClean="0">
              <a:latin typeface="楷体" pitchFamily="49" charset="-122"/>
              <a:ea typeface="楷体" pitchFamily="49" charset="-122"/>
              <a:cs typeface="Arial" pitchFamily="34" charset="0"/>
            </a:endParaRPr>
          </a:p>
          <a:p>
            <a:pPr lvl="0" indent="30480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3600" b="1" dirty="0" smtClean="0">
                <a:latin typeface="楷体" pitchFamily="49" charset="-122"/>
                <a:ea typeface="楷体" pitchFamily="49" charset="-122"/>
                <a:cs typeface="Arial" pitchFamily="34" charset="0"/>
              </a:rPr>
              <a:t>保和平，卫祖国，</a:t>
            </a:r>
            <a:endParaRPr lang="en-US" altLang="zh-CN" sz="3600" b="1" dirty="0" smtClean="0">
              <a:latin typeface="楷体" pitchFamily="49" charset="-122"/>
              <a:ea typeface="楷体" pitchFamily="49" charset="-122"/>
              <a:cs typeface="Arial" pitchFamily="34" charset="0"/>
            </a:endParaRPr>
          </a:p>
          <a:p>
            <a:pPr lvl="0" indent="30480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3600" b="1" dirty="0" smtClean="0">
                <a:latin typeface="楷体" pitchFamily="49" charset="-122"/>
                <a:ea typeface="楷体" pitchFamily="49" charset="-122"/>
                <a:cs typeface="Arial" pitchFamily="34" charset="0"/>
              </a:rPr>
              <a:t>就是保家乡。</a:t>
            </a:r>
            <a:endParaRPr lang="en-US" altLang="zh-CN" sz="3600" b="1" dirty="0" smtClean="0">
              <a:latin typeface="楷体" pitchFamily="49" charset="-122"/>
              <a:ea typeface="楷体" pitchFamily="49" charset="-122"/>
              <a:cs typeface="Arial" pitchFamily="34" charset="0"/>
            </a:endParaRPr>
          </a:p>
          <a:p>
            <a:pPr lvl="0" indent="30480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3600" b="1" dirty="0" smtClean="0">
                <a:latin typeface="楷体" pitchFamily="49" charset="-122"/>
                <a:ea typeface="楷体" pitchFamily="49" charset="-122"/>
                <a:cs typeface="Arial" pitchFamily="34" charset="0"/>
              </a:rPr>
              <a:t>中国好儿女，</a:t>
            </a:r>
            <a:endParaRPr lang="en-US" altLang="zh-CN" sz="3600" b="1" dirty="0" smtClean="0">
              <a:latin typeface="楷体" pitchFamily="49" charset="-122"/>
              <a:ea typeface="楷体" pitchFamily="49" charset="-122"/>
              <a:cs typeface="Arial" pitchFamily="34" charset="0"/>
            </a:endParaRPr>
          </a:p>
          <a:p>
            <a:pPr lvl="0" indent="30480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3600" b="1" dirty="0" smtClean="0">
                <a:latin typeface="楷体" pitchFamily="49" charset="-122"/>
                <a:ea typeface="楷体" pitchFamily="49" charset="-122"/>
                <a:cs typeface="Arial" pitchFamily="34" charset="0"/>
              </a:rPr>
              <a:t>齐心团结紧。</a:t>
            </a:r>
            <a:endParaRPr lang="en-US" altLang="zh-CN" sz="3600" b="1" dirty="0" smtClean="0">
              <a:latin typeface="楷体" pitchFamily="49" charset="-122"/>
              <a:ea typeface="楷体" pitchFamily="49" charset="-122"/>
              <a:cs typeface="Arial" pitchFamily="34" charset="0"/>
            </a:endParaRPr>
          </a:p>
          <a:p>
            <a:pPr lvl="0" indent="30480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3600" b="1" dirty="0" smtClean="0">
                <a:latin typeface="楷体" pitchFamily="49" charset="-122"/>
                <a:ea typeface="楷体" pitchFamily="49" charset="-122"/>
                <a:cs typeface="Arial" pitchFamily="34" charset="0"/>
              </a:rPr>
              <a:t>抗美援朝</a:t>
            </a:r>
            <a:endParaRPr lang="en-US" altLang="zh-CN" sz="3600" b="1" dirty="0" smtClean="0">
              <a:latin typeface="楷体" pitchFamily="49" charset="-122"/>
              <a:ea typeface="楷体" pitchFamily="49" charset="-122"/>
              <a:cs typeface="Arial" pitchFamily="34" charset="0"/>
            </a:endParaRPr>
          </a:p>
          <a:p>
            <a:pPr lvl="0" indent="30480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3600" b="1" dirty="0" smtClean="0">
                <a:latin typeface="楷体" pitchFamily="49" charset="-122"/>
                <a:ea typeface="楷体" pitchFamily="49" charset="-122"/>
                <a:cs typeface="Arial" pitchFamily="34" charset="0"/>
              </a:rPr>
              <a:t>打败美帝野心狼</a:t>
            </a:r>
            <a:r>
              <a:rPr lang="en-US" altLang="zh-CN" sz="3600" b="1" dirty="0" smtClean="0">
                <a:latin typeface="楷体" pitchFamily="49" charset="-122"/>
                <a:ea typeface="楷体" pitchFamily="49" charset="-122"/>
                <a:cs typeface="Arial" pitchFamily="34" charset="0"/>
              </a:rPr>
              <a:t>!</a:t>
            </a:r>
            <a:endParaRPr lang="en-US" altLang="zh-CN" sz="3600" b="1" dirty="0" smtClean="0">
              <a:latin typeface="楷体" pitchFamily="49" charset="-122"/>
              <a:ea typeface="楷体" pitchFamily="49" charset="-122"/>
              <a:cs typeface="宋体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04720" y="352256"/>
            <a:ext cx="5648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《中国人民志愿军战歌》</a:t>
            </a:r>
            <a:endParaRPr lang="en-US" altLang="zh-CN" sz="3600" b="1" dirty="0" smtClean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3314" name="Picture 2" descr="http://info.datang.net/C/images/0616-b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55" y="1386933"/>
            <a:ext cx="6000384" cy="5471067"/>
          </a:xfrm>
          <a:prstGeom prst="rect">
            <a:avLst/>
          </a:prstGeom>
          <a:noFill/>
        </p:spPr>
      </p:pic>
      <p:pic>
        <p:nvPicPr>
          <p:cNvPr id="10" name="霍勇 - 中国人民志愿军战歌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846972" y="5876730"/>
            <a:ext cx="743339" cy="74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4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15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93172" y="378372"/>
            <a:ext cx="7302062" cy="1690688"/>
          </a:xfrm>
        </p:spPr>
        <p:txBody>
          <a:bodyPr/>
          <a:lstStyle/>
          <a:p>
            <a:pPr algn="l"/>
            <a:r>
              <a:rPr lang="en-US" dirty="0" smtClean="0">
                <a:latin typeface="楷体" pitchFamily="49" charset="-122"/>
                <a:ea typeface="楷体" pitchFamily="49" charset="-122"/>
              </a:rPr>
              <a:t>    1950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年，美帝国主义把侵略战火烧到了鸭绿江边。在党中央和毛泽东同志领导下，中华民族的优秀儿女，组成中国人民志愿军奔赴朝鲜，进行了抗美援朝的伟大斗争。在那战火纷飞的岁月，唱着这首战歌，爱国青年加入了保家卫国的行列。志愿军战士与朝鲜人民一起，同美国侵略者英勇作战，取得了一次又一次的胜利。但也付出了巨大的牺牲，无数的志愿军战士长眠在了朝鲜的巍巍青山下。其中，就有毛主席的长子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毛岸英。</a:t>
            </a:r>
            <a:br>
              <a:rPr lang="zh-CN" altLang="en-US" dirty="0" smtClean="0">
                <a:latin typeface="楷体" pitchFamily="49" charset="-122"/>
                <a:ea typeface="楷体" pitchFamily="49" charset="-122"/>
              </a:rPr>
            </a:b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/>
            </a:r>
            <a:br>
              <a:rPr lang="zh-CN" altLang="en-US" dirty="0" smtClean="0">
                <a:latin typeface="楷体" pitchFamily="49" charset="-122"/>
                <a:ea typeface="楷体" pitchFamily="49" charset="-122"/>
              </a:rPr>
            </a:b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186" y="189187"/>
            <a:ext cx="4303986" cy="6243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抗美援朝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35429" y="5057192"/>
            <a:ext cx="1150775" cy="1375139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11727" y="551793"/>
            <a:ext cx="11528176" cy="3184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3200" b="1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11727" y="804041"/>
            <a:ext cx="1116684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学习单一：</a:t>
            </a:r>
            <a:endParaRPr kumimoji="0" lang="zh-C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1.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自由读课文，读准字音，读通句子，想想两个部分分别写了</a:t>
            </a:r>
            <a:endParaRPr kumimoji="0" lang="en-US" altLang="zh-C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什么内容。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2.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用“</a:t>
            </a:r>
            <a:r>
              <a:rPr kumimoji="0" lang="zh-CN" altLang="en-US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”分别划出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次电报的内容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，并尝试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用小标题提炼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每</a:t>
            </a:r>
            <a:endParaRPr kumimoji="0" lang="en-US" altLang="zh-C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一个电报的要点。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8933" y="257944"/>
            <a:ext cx="4011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4800" dirty="0" smtClean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检查生字词</a:t>
            </a:r>
            <a:endParaRPr lang="zh-CN" altLang="en-US" sz="4800" dirty="0">
              <a:solidFill>
                <a:srgbClr val="FFC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9357" y="1546761"/>
            <a:ext cx="9094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拟</a:t>
            </a:r>
            <a:r>
              <a:rPr lang="zh-CN" altLang="zh-CN" sz="4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定</a:t>
            </a:r>
            <a:r>
              <a:rPr lang="en-US" altLang="zh-CN" sz="4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4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锻</a:t>
            </a:r>
            <a:r>
              <a:rPr lang="zh-CN" altLang="en-US" sz="4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炼</a:t>
            </a:r>
            <a:r>
              <a:rPr lang="zh-CN" altLang="en-US" sz="4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4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眷</a:t>
            </a:r>
            <a:r>
              <a:rPr lang="zh-CN" altLang="en-US" sz="4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恋</a:t>
            </a:r>
            <a:endParaRPr lang="zh-CN" altLang="en-US" sz="4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00701" y="1153505"/>
            <a:ext cx="578124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b="1" dirty="0">
                <a:latin typeface="+mn-ea"/>
                <a:cs typeface="汉语拼音" panose="020B0604020202020204" pitchFamily="34" charset="0"/>
              </a:rPr>
              <a:t>nǐ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79803" y="3013405"/>
            <a:ext cx="885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踌躇</a:t>
            </a:r>
            <a:r>
              <a:rPr lang="en-US" altLang="zh-CN" sz="4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4800" dirty="0" smtClean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黯</a:t>
            </a:r>
            <a:r>
              <a:rPr lang="zh-CN" altLang="en-US" sz="4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然</a:t>
            </a:r>
            <a:r>
              <a:rPr lang="en-US" altLang="zh-CN" sz="4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4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若有所思</a:t>
            </a:r>
            <a:endParaRPr lang="zh-CN" altLang="en-US" sz="4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79803" y="2494015"/>
            <a:ext cx="173637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000" b="1" dirty="0" err="1" smtClean="0">
                <a:latin typeface="+mn-ea"/>
              </a:rPr>
              <a:t>chóu</a:t>
            </a:r>
            <a:r>
              <a:rPr lang="en-US" altLang="zh-CN" sz="3000" b="1" dirty="0" smtClean="0">
                <a:latin typeface="+mn-ea"/>
              </a:rPr>
              <a:t> </a:t>
            </a:r>
            <a:r>
              <a:rPr lang="en-US" altLang="zh-CN" sz="3000" b="1" dirty="0" err="1" smtClean="0">
                <a:latin typeface="+mn-ea"/>
              </a:rPr>
              <a:t>chú</a:t>
            </a:r>
            <a:endParaRPr lang="zh-CN" altLang="en-US" sz="3000" b="1" dirty="0">
              <a:latin typeface="+mn-ea"/>
            </a:endParaRPr>
          </a:p>
        </p:txBody>
      </p:sp>
      <p:sp>
        <p:nvSpPr>
          <p:cNvPr id="8" name="TextBox 12"/>
          <p:cNvSpPr txBox="1"/>
          <p:nvPr/>
        </p:nvSpPr>
        <p:spPr>
          <a:xfrm>
            <a:off x="1243745" y="4225333"/>
            <a:ext cx="940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（失落的</a:t>
            </a:r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神情） （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思考的神情） </a:t>
            </a:r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（犹豫的神情）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>
            <a:off x="2654713" y="3683660"/>
            <a:ext cx="5311840" cy="554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>
            <a:off x="2347990" y="3718268"/>
            <a:ext cx="2637369" cy="628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H="1">
            <a:off x="6112701" y="3844402"/>
            <a:ext cx="1640910" cy="502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290946" y="1690688"/>
            <a:ext cx="2369127" cy="11356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/>
              <a:t>司令部电报</a:t>
            </a:r>
            <a:endParaRPr lang="zh-CN" altLang="en-US" sz="3200" b="1" dirty="0"/>
          </a:p>
        </p:txBody>
      </p:sp>
      <p:sp>
        <p:nvSpPr>
          <p:cNvPr id="16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2566"/>
          </a:xfrm>
        </p:spPr>
        <p:txBody>
          <a:bodyPr/>
          <a:lstStyle/>
          <a:p>
            <a:r>
              <a:rPr lang="en-US" altLang="zh-CN" dirty="0" smtClean="0">
                <a:solidFill>
                  <a:srgbClr val="FFC000"/>
                </a:solidFill>
              </a:rPr>
              <a:t>2.</a:t>
            </a:r>
            <a:r>
              <a:rPr lang="zh-CN" altLang="en-US" dirty="0" smtClean="0">
                <a:solidFill>
                  <a:srgbClr val="FFC000"/>
                </a:solidFill>
              </a:rPr>
              <a:t>完成思维导图</a:t>
            </a:r>
          </a:p>
        </p:txBody>
      </p:sp>
      <p:sp>
        <p:nvSpPr>
          <p:cNvPr id="17" name="矩形 16"/>
          <p:cNvSpPr/>
          <p:nvPr/>
        </p:nvSpPr>
        <p:spPr>
          <a:xfrm>
            <a:off x="3616038" y="1690688"/>
            <a:ext cx="2431471" cy="11356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/>
              <a:t>司令部来电</a:t>
            </a:r>
            <a:endParaRPr lang="zh-CN" altLang="en-US" sz="3200" b="1" dirty="0"/>
          </a:p>
        </p:txBody>
      </p:sp>
      <p:sp>
        <p:nvSpPr>
          <p:cNvPr id="18" name="矩形 17"/>
          <p:cNvSpPr/>
          <p:nvPr/>
        </p:nvSpPr>
        <p:spPr>
          <a:xfrm>
            <a:off x="9185565" y="1690688"/>
            <a:ext cx="3006436" cy="11356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/>
              <a:t>毛主席批示</a:t>
            </a:r>
            <a:endParaRPr lang="zh-CN" altLang="en-US" sz="3200" b="1" dirty="0"/>
          </a:p>
        </p:txBody>
      </p:sp>
      <p:sp>
        <p:nvSpPr>
          <p:cNvPr id="19" name="矩形 18"/>
          <p:cNvSpPr/>
          <p:nvPr/>
        </p:nvSpPr>
        <p:spPr>
          <a:xfrm>
            <a:off x="6512636" y="1690688"/>
            <a:ext cx="2452254" cy="11356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/>
              <a:t>朝鲜方面来电</a:t>
            </a:r>
            <a:endParaRPr lang="zh-CN" altLang="en-US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90946" y="982802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第一部分</a:t>
            </a:r>
            <a:endParaRPr lang="zh-CN" altLang="en-US" sz="4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512636" y="913749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第二部分</a:t>
            </a:r>
            <a:endParaRPr lang="zh-CN" altLang="en-US" sz="4000" b="1" dirty="0"/>
          </a:p>
        </p:txBody>
      </p:sp>
      <p:sp>
        <p:nvSpPr>
          <p:cNvPr id="22" name="右箭头 21"/>
          <p:cNvSpPr/>
          <p:nvPr/>
        </p:nvSpPr>
        <p:spPr>
          <a:xfrm>
            <a:off x="2660073" y="2566553"/>
            <a:ext cx="955965" cy="51954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290946" y="2826326"/>
            <a:ext cx="2369127" cy="11356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 dirty="0"/>
              <a:t>岸英牺牲</a:t>
            </a:r>
          </a:p>
        </p:txBody>
      </p:sp>
      <p:sp>
        <p:nvSpPr>
          <p:cNvPr id="24" name="矩形 23"/>
          <p:cNvSpPr/>
          <p:nvPr/>
        </p:nvSpPr>
        <p:spPr>
          <a:xfrm>
            <a:off x="3616038" y="2826326"/>
            <a:ext cx="2431471" cy="11356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/>
              <a:t>运</a:t>
            </a:r>
            <a:r>
              <a:rPr lang="zh-CN" altLang="en-US" sz="3200" b="1" dirty="0"/>
              <a:t>回</a:t>
            </a:r>
            <a:r>
              <a:rPr lang="zh-CN" altLang="en-US" sz="3200" b="1" dirty="0" smtClean="0"/>
              <a:t>中国</a:t>
            </a:r>
            <a:endParaRPr lang="zh-CN" altLang="en-US" sz="3200" b="1" dirty="0"/>
          </a:p>
        </p:txBody>
      </p:sp>
      <p:sp>
        <p:nvSpPr>
          <p:cNvPr id="25" name="矩形 24"/>
          <p:cNvSpPr/>
          <p:nvPr/>
        </p:nvSpPr>
        <p:spPr>
          <a:xfrm>
            <a:off x="6512636" y="2826326"/>
            <a:ext cx="2452254" cy="11356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 dirty="0"/>
              <a:t>安葬朝鲜</a:t>
            </a:r>
          </a:p>
        </p:txBody>
      </p:sp>
      <p:sp>
        <p:nvSpPr>
          <p:cNvPr id="26" name="矩形 25"/>
          <p:cNvSpPr/>
          <p:nvPr/>
        </p:nvSpPr>
        <p:spPr>
          <a:xfrm>
            <a:off x="9185565" y="2826326"/>
            <a:ext cx="3006436" cy="11356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/>
              <a:t>青山处处埋忠骨</a:t>
            </a:r>
            <a:endParaRPr lang="en-US" altLang="zh-CN" sz="2800" b="1" dirty="0" smtClean="0"/>
          </a:p>
          <a:p>
            <a:pPr algn="ctr"/>
            <a:r>
              <a:rPr lang="zh-CN" altLang="en-US" sz="2800" b="1" dirty="0" smtClean="0"/>
              <a:t>何须马革裹尸</a:t>
            </a:r>
            <a:r>
              <a:rPr lang="zh-CN" altLang="en-US" sz="3200" b="1" dirty="0" smtClean="0"/>
              <a:t>还</a:t>
            </a:r>
            <a:endParaRPr lang="zh-CN" altLang="en-US" sz="3200" b="1" dirty="0"/>
          </a:p>
        </p:txBody>
      </p:sp>
      <p:sp>
        <p:nvSpPr>
          <p:cNvPr id="28" name="矩形 27"/>
          <p:cNvSpPr/>
          <p:nvPr/>
        </p:nvSpPr>
        <p:spPr>
          <a:xfrm>
            <a:off x="290946" y="4530436"/>
            <a:ext cx="9362293" cy="19356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800" b="1" dirty="0" smtClean="0"/>
              <a:t>方法：</a:t>
            </a:r>
            <a:r>
              <a:rPr lang="en-US" altLang="zh-CN" sz="2800" b="1" dirty="0" smtClean="0"/>
              <a:t>1.</a:t>
            </a:r>
            <a:r>
              <a:rPr lang="zh-CN" altLang="en-US" sz="2800" b="1" dirty="0" smtClean="0"/>
              <a:t>找一找，三个电报分别在课文什么地方？</a:t>
            </a:r>
            <a:endParaRPr lang="en-US" altLang="zh-CN" sz="2800" b="1" dirty="0" smtClean="0"/>
          </a:p>
          <a:p>
            <a:r>
              <a:rPr lang="en-US" altLang="zh-CN" sz="2800" b="1" dirty="0" smtClean="0"/>
              <a:t>            2.</a:t>
            </a:r>
            <a:r>
              <a:rPr lang="zh-CN" altLang="en-US" sz="2800" b="1" dirty="0" smtClean="0"/>
              <a:t>想一想，每个电报要告知的最重要的事是什么？</a:t>
            </a:r>
            <a:endParaRPr lang="en-US" altLang="zh-CN" sz="2800" b="1" dirty="0" smtClean="0"/>
          </a:p>
          <a:p>
            <a:r>
              <a:rPr lang="en-US" altLang="zh-CN" sz="2800" b="1" dirty="0"/>
              <a:t> </a:t>
            </a:r>
            <a:r>
              <a:rPr lang="en-US" altLang="zh-CN" sz="2800" b="1" dirty="0" smtClean="0"/>
              <a:t>           3.</a:t>
            </a:r>
            <a:r>
              <a:rPr lang="zh-CN" altLang="en-US" sz="2800" b="1" dirty="0" smtClean="0"/>
              <a:t>写一写，用小标题提炼最重要的事。</a:t>
            </a:r>
            <a:endParaRPr lang="zh-CN" altLang="en-US" sz="2800" b="1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2566"/>
          </a:xfrm>
        </p:spPr>
        <p:txBody>
          <a:bodyPr/>
          <a:lstStyle/>
          <a:p>
            <a:r>
              <a:rPr lang="en-US" altLang="zh-CN" dirty="0" smtClean="0">
                <a:solidFill>
                  <a:srgbClr val="FFC000"/>
                </a:solidFill>
              </a:rPr>
              <a:t>3.</a:t>
            </a:r>
            <a:r>
              <a:rPr lang="zh-CN" altLang="en-US" dirty="0" smtClean="0">
                <a:solidFill>
                  <a:srgbClr val="FFC000"/>
                </a:solidFill>
              </a:rPr>
              <a:t>说说每个部分主要内容</a:t>
            </a:r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88884" y="1869651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第一部分</a:t>
            </a:r>
            <a:endParaRPr lang="zh-CN" altLang="en-US" sz="4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376847" y="2022686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第二部分</a:t>
            </a:r>
            <a:endParaRPr lang="zh-CN" altLang="en-US" sz="4000" b="1" dirty="0"/>
          </a:p>
        </p:txBody>
      </p:sp>
      <p:sp>
        <p:nvSpPr>
          <p:cNvPr id="28" name="矩形 27"/>
          <p:cNvSpPr/>
          <p:nvPr/>
        </p:nvSpPr>
        <p:spPr>
          <a:xfrm>
            <a:off x="169816" y="2868486"/>
            <a:ext cx="607422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3600" b="1" dirty="0" smtClean="0"/>
              <a:t>毛主席</a:t>
            </a:r>
            <a:r>
              <a:rPr lang="zh-CN" altLang="en-US" sz="3600" b="1" dirty="0">
                <a:solidFill>
                  <a:srgbClr val="FF0000"/>
                </a:solidFill>
              </a:rPr>
              <a:t>得知</a:t>
            </a:r>
            <a:r>
              <a:rPr lang="en-US" altLang="zh-CN" sz="3600" b="1" dirty="0" smtClean="0"/>
              <a:t>……</a:t>
            </a:r>
            <a:r>
              <a:rPr lang="zh-CN" altLang="en-US" sz="3600" b="1" dirty="0" smtClean="0"/>
              <a:t>，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心情</a:t>
            </a:r>
            <a:r>
              <a:rPr lang="en-US" altLang="zh-CN" sz="3600" b="1" dirty="0" smtClean="0"/>
              <a:t>……</a:t>
            </a:r>
            <a:endParaRPr lang="zh-CN" altLang="en-US" sz="3600" b="1" dirty="0"/>
          </a:p>
        </p:txBody>
      </p:sp>
      <p:sp>
        <p:nvSpPr>
          <p:cNvPr id="31" name="矩形 30"/>
          <p:cNvSpPr/>
          <p:nvPr/>
        </p:nvSpPr>
        <p:spPr>
          <a:xfrm>
            <a:off x="6518366" y="2868486"/>
            <a:ext cx="567363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3200" b="1" dirty="0" smtClean="0"/>
              <a:t>毛主席</a:t>
            </a:r>
            <a:r>
              <a:rPr lang="en-US" altLang="zh-CN" sz="3200" b="1" dirty="0" smtClean="0"/>
              <a:t>…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抉择</a:t>
            </a:r>
            <a:r>
              <a:rPr lang="zh-CN" altLang="en-US" sz="3200" b="1" dirty="0" smtClean="0"/>
              <a:t>，忍痛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决定</a:t>
            </a:r>
            <a:r>
              <a:rPr lang="en-US" altLang="zh-CN" sz="3200" b="1" dirty="0" smtClean="0"/>
              <a:t>……</a:t>
            </a:r>
            <a:endParaRPr lang="zh-CN" altLang="en-US" sz="3200" b="1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企业员工团队时间管理技能培训课件PPT模板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TM04033921[[fn=花纹]]</Template>
  <TotalTime>287</TotalTime>
  <Words>938</Words>
  <Application>Microsoft Office PowerPoint</Application>
  <PresentationFormat>宽屏</PresentationFormat>
  <Paragraphs>72</Paragraphs>
  <Slides>16</Slides>
  <Notes>1</Notes>
  <HiddenSlides>0</HiddenSlides>
  <MMClips>4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汉语拼音</vt:lpstr>
      <vt:lpstr>等线 Light</vt:lpstr>
      <vt:lpstr>楷体</vt:lpstr>
      <vt:lpstr>宋体</vt:lpstr>
      <vt:lpstr>Rockwell</vt:lpstr>
      <vt:lpstr>Arial</vt:lpstr>
      <vt:lpstr>等线</vt:lpstr>
      <vt:lpstr>Calibri</vt:lpstr>
      <vt:lpstr>Times New Roman</vt:lpstr>
      <vt:lpstr>Bookman Old Style</vt:lpstr>
      <vt:lpstr>华文楷体</vt:lpstr>
      <vt:lpstr>Damask</vt:lpstr>
      <vt:lpstr>1_自定义设计方案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    1950年，美帝国主义把侵略战火烧到了鸭绿江边。在党中央和毛泽东同志领导下，中华民族的优秀儿女，组成中国人民志愿军奔赴朝鲜，进行了抗美援朝的伟大斗争。在那战火纷飞的岁月，唱着这首战歌，爱国青年加入了保家卫国的行列。志愿军战士与朝鲜人民一起，同美国侵略者英勇作战，取得了一次又一次的胜利。但也付出了巨大的牺牲，无数的志愿军战士长眠在了朝鲜的巍巍青山下。其中，就有毛主席的长子——毛岸英。  </vt:lpstr>
      <vt:lpstr>PowerPoint 演示文稿</vt:lpstr>
      <vt:lpstr>PowerPoint 演示文稿</vt:lpstr>
      <vt:lpstr>2.完成思维导图</vt:lpstr>
      <vt:lpstr>3.说说每个部分主要内容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creator>13184</dc:creator>
  <cp:lastModifiedBy>成建东</cp:lastModifiedBy>
  <cp:revision>255</cp:revision>
  <dcterms:created xsi:type="dcterms:W3CDTF">2017-12-18T08:33:00Z</dcterms:created>
  <dcterms:modified xsi:type="dcterms:W3CDTF">2021-11-04T03:03:42Z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4ACC494B46994397B85551D548C9B542</vt:lpwstr>
  </property>
  <property fmtid="{D5CDD505-2E9C-101B-9397-08002B2CF9AE}" pid="3" name="KSOProductBuildVer">
    <vt:lpwstr>2052-11.1.0.10938</vt:lpwstr>
  </property>
</Properties>
</file>