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0" r:id="rId4"/>
    <p:sldId id="268" r:id="rId5"/>
    <p:sldId id="276" r:id="rId6"/>
    <p:sldId id="269" r:id="rId7"/>
    <p:sldId id="277" r:id="rId8"/>
    <p:sldId id="270" r:id="rId9"/>
    <p:sldId id="278" r:id="rId10"/>
    <p:sldId id="271" r:id="rId11"/>
    <p:sldId id="279" r:id="rId12"/>
    <p:sldId id="272" r:id="rId13"/>
    <p:sldId id="280" r:id="rId14"/>
    <p:sldId id="273" r:id="rId15"/>
    <p:sldId id="281" r:id="rId16"/>
    <p:sldId id="274" r:id="rId17"/>
    <p:sldId id="282" r:id="rId18"/>
    <p:sldId id="275" r:id="rId19"/>
    <p:sldId id="258" r:id="rId20"/>
    <p:sldId id="285" r:id="rId21"/>
    <p:sldId id="264" r:id="rId22"/>
    <p:sldId id="265" r:id="rId23"/>
    <p:sldId id="266" r:id="rId24"/>
    <p:sldId id="283" r:id="rId25"/>
    <p:sldId id="284" r:id="rId26"/>
    <p:sldId id="267" r:id="rId27"/>
  </p:sldIdLst>
  <p:sldSz cx="9144000" cy="6858000" type="screen4x3"/>
  <p:notesSz cx="6858000" cy="9144000"/>
  <p:defaultTextStyle>
    <a:defPPr>
      <a:defRPr lang="zh-CN"/>
    </a:defPPr>
    <a:lvl1pPr marL="0" lvl="0" indent="0" algn="ctr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400" b="0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400" b="0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400" b="0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400" b="0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400" b="0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400" b="0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400" b="0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400" b="0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400" b="0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66FF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spcBef>
                <a:spcPct val="0"/>
              </a:spcBef>
              <a:defRPr sz="1400" smtClean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0"/>
              </a:spcBef>
              <a:defRPr sz="1400" smtClean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9" Type="http://schemas.microsoft.com/office/2007/relationships/media" Target="file:///E:\resource\unit1\P10Sound\sound04.mp3" TargetMode="External"/><Relationship Id="rId8" Type="http://schemas.openxmlformats.org/officeDocument/2006/relationships/audio" Target="file:///E:\resource\unit1\P10Sound\sound04.mp3" TargetMode="External"/><Relationship Id="rId7" Type="http://schemas.microsoft.com/office/2007/relationships/media" Target="file:///E:\resource\unit1\P10Sound\sound03.mp3" TargetMode="External"/><Relationship Id="rId6" Type="http://schemas.openxmlformats.org/officeDocument/2006/relationships/audio" Target="file:///E:\resource\unit1\P10Sound\sound03.mp3" TargetMode="External"/><Relationship Id="rId5" Type="http://schemas.microsoft.com/office/2007/relationships/media" Target="file:///E:\resource\unit1\P10Sound\sound02.mp3" TargetMode="External"/><Relationship Id="rId4" Type="http://schemas.openxmlformats.org/officeDocument/2006/relationships/audio" Target="file:///E:\resource\unit1\P10Sound\sound02.mp3" TargetMode="External"/><Relationship Id="rId3" Type="http://schemas.openxmlformats.org/officeDocument/2006/relationships/image" Target="../media/image13.png"/><Relationship Id="rId2" Type="http://schemas.microsoft.com/office/2007/relationships/media" Target="file:///E:\resource\unit1\P10Sound\sound01.mp3" TargetMode="External"/><Relationship Id="rId12" Type="http://schemas.openxmlformats.org/officeDocument/2006/relationships/slideLayout" Target="../slideLayouts/slideLayout7.xml"/><Relationship Id="rId11" Type="http://schemas.microsoft.com/office/2007/relationships/media" Target="file:///E:\resource\unit1\P10Sound\sound05.mp3" TargetMode="External"/><Relationship Id="rId10" Type="http://schemas.openxmlformats.org/officeDocument/2006/relationships/audio" Target="file:///E:\resource\unit1\P10Sound\sound05.mp3" TargetMode="External"/><Relationship Id="rId1" Type="http://schemas.openxmlformats.org/officeDocument/2006/relationships/audio" Target="file:///E:\resource\unit1\P10Sound\sound01.mp3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microsoft.com/office/2007/relationships/media" Target="file:///E:\resource\unit1\P10Sound\sound06_2.mp3" TargetMode="External"/><Relationship Id="rId6" Type="http://schemas.openxmlformats.org/officeDocument/2006/relationships/audio" Target="file:///E:\resource\unit1\P10Sound\sound06_2.mp3" TargetMode="External"/><Relationship Id="rId5" Type="http://schemas.openxmlformats.org/officeDocument/2006/relationships/image" Target="../media/image13.png"/><Relationship Id="rId4" Type="http://schemas.microsoft.com/office/2007/relationships/media" Target="file:///E:\resource\unit1\P10Sound\sound06_1.mp3" TargetMode="External"/><Relationship Id="rId3" Type="http://schemas.openxmlformats.org/officeDocument/2006/relationships/audio" Target="file:///E:\resource\unit1\P10Sound\sound06_1.mp3" TargetMode="External"/><Relationship Id="rId2" Type="http://schemas.openxmlformats.org/officeDocument/2006/relationships/image" Target="../media/image14.png"/><Relationship Id="rId1" Type="http://schemas.openxmlformats.org/officeDocument/2006/relationships/hyperlink" Target="file:///E:\resource\unit1\P10Sound\sound.mp3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hyperlink" Target="file:///E:\resource\unit1\P10Rhyme\Rhyme.mp3" TargetMode="Externa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/>
          <p:cNvPicPr>
            <a:picLocks noChangeAspect="1"/>
          </p:cNvPicPr>
          <p:nvPr/>
        </p:nvPicPr>
        <p:blipFill>
          <a:blip r:embed="rId1"/>
          <a:srcRect l="2744"/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0" y="5516563"/>
            <a:ext cx="9144000" cy="1031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smtClean="0">
                <a:ln>
                  <a:noFill/>
                </a:ln>
                <a:solidFill>
                  <a:srgbClr val="00418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Unit 1  I like dogs (</a:t>
            </a: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rgbClr val="00418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Period4 </a:t>
            </a:r>
            <a:r>
              <a:rPr kumimoji="0" lang="en-US" altLang="zh-CN" sz="6000" b="1" i="0" u="none" strike="noStrike" kern="1200" cap="none" spc="0" normalizeH="0" baseline="0" noProof="0" smtClean="0">
                <a:ln>
                  <a:noFill/>
                </a:ln>
                <a:solidFill>
                  <a:srgbClr val="004182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)</a:t>
            </a:r>
            <a:endParaRPr kumimoji="0" lang="zh-CN" altLang="en-US" sz="6000" b="1" i="0" u="none" strike="noStrike" kern="1200" cap="none" spc="0" normalizeH="0" baseline="0" noProof="0" smtClean="0">
              <a:ln>
                <a:noFill/>
              </a:ln>
              <a:solidFill>
                <a:srgbClr val="004182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none" anchor="ctr"/>
          <a:p>
            <a:pPr>
              <a:spcBef>
                <a:spcPct val="0"/>
              </a:spcBef>
            </a:pPr>
            <a:endParaRPr lang="zh-CN" altLang="zh-CN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Text Box 3"/>
          <p:cNvSpPr txBox="1"/>
          <p:nvPr/>
        </p:nvSpPr>
        <p:spPr>
          <a:xfrm>
            <a:off x="250825" y="333375"/>
            <a:ext cx="6705600" cy="6413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</a:rPr>
              <a:t>Guess: What’s in my bag?</a:t>
            </a:r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11268" name="Group 4"/>
          <p:cNvGrpSpPr/>
          <p:nvPr/>
        </p:nvGrpSpPr>
        <p:grpSpPr>
          <a:xfrm>
            <a:off x="2843213" y="1412875"/>
            <a:ext cx="3768725" cy="4103688"/>
            <a:chOff x="2064" y="2064"/>
            <a:chExt cx="1488" cy="1488"/>
          </a:xfrm>
        </p:grpSpPr>
        <p:sp>
          <p:nvSpPr>
            <p:cNvPr id="11270" name="Rectangle 5"/>
            <p:cNvSpPr/>
            <p:nvPr/>
          </p:nvSpPr>
          <p:spPr>
            <a:xfrm>
              <a:off x="2064" y="2592"/>
              <a:ext cx="1488" cy="960"/>
            </a:xfrm>
            <a:prstGeom prst="rect">
              <a:avLst/>
            </a:prstGeom>
            <a:solidFill>
              <a:srgbClr val="CC99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l">
                <a:spcBef>
                  <a:spcPct val="0"/>
                </a:spcBef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1" name="AutoShape 6"/>
            <p:cNvSpPr/>
            <p:nvPr/>
          </p:nvSpPr>
          <p:spPr>
            <a:xfrm>
              <a:off x="2208" y="2064"/>
              <a:ext cx="1200" cy="124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7719 h 21600"/>
              </a:gdLst>
              <a:ahLst/>
              <a:cxnLst>
                <a:cxn ang="0">
                  <a:pos x="33" y="0"/>
                </a:cxn>
                <a:cxn ang="0">
                  <a:pos x="8" y="36"/>
                </a:cxn>
                <a:cxn ang="0">
                  <a:pos x="33" y="18"/>
                </a:cxn>
                <a:cxn ang="0">
                  <a:pos x="58" y="36"/>
                </a:cxn>
              </a:cxnLst>
              <a:rect l="txL" t="txT" r="txR" b="txB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1269" name="Text Box 9"/>
          <p:cNvSpPr txBox="1"/>
          <p:nvPr/>
        </p:nvSpPr>
        <p:spPr>
          <a:xfrm>
            <a:off x="4140200" y="3860800"/>
            <a:ext cx="12239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dirty="0">
                <a:solidFill>
                  <a:schemeClr val="tx1"/>
                </a:solidFill>
                <a:latin typeface="Arial Black" panose="020B0A04020102020204" pitchFamily="34" charset="0"/>
              </a:rPr>
              <a:t>bag</a:t>
            </a:r>
            <a:endParaRPr lang="en-US" altLang="zh-CN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468313" y="5300663"/>
            <a:ext cx="8229600" cy="1143000"/>
          </a:xfrm>
          <a:ln/>
        </p:spPr>
        <p:txBody>
          <a:bodyPr vert="horz" wrap="square" lIns="91440" tIns="45720" rIns="91440" bIns="45720" anchor="ctr"/>
          <a:p>
            <a:r>
              <a:rPr lang="en-US" altLang="zh-CN" dirty="0"/>
              <a:t>an elephant</a:t>
            </a:r>
            <a:endParaRPr lang="en-US" altLang="zh-CN" dirty="0"/>
          </a:p>
        </p:txBody>
      </p:sp>
      <p:pic>
        <p:nvPicPr>
          <p:cNvPr id="35844" name="Picture 4" descr="elephant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47813" y="476250"/>
            <a:ext cx="6034087" cy="4525963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none" anchor="ctr"/>
          <a:p>
            <a:pPr>
              <a:spcBef>
                <a:spcPct val="0"/>
              </a:spcBef>
            </a:pPr>
            <a:endParaRPr lang="zh-CN" altLang="zh-CN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Text Box 3"/>
          <p:cNvSpPr txBox="1"/>
          <p:nvPr/>
        </p:nvSpPr>
        <p:spPr>
          <a:xfrm>
            <a:off x="250825" y="333375"/>
            <a:ext cx="6705600" cy="6413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</a:rPr>
              <a:t>Guess: What’s in my bag?</a:t>
            </a:r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13316" name="Group 4"/>
          <p:cNvGrpSpPr/>
          <p:nvPr/>
        </p:nvGrpSpPr>
        <p:grpSpPr>
          <a:xfrm>
            <a:off x="2843213" y="1412875"/>
            <a:ext cx="3768725" cy="4103688"/>
            <a:chOff x="2064" y="2064"/>
            <a:chExt cx="1488" cy="1488"/>
          </a:xfrm>
        </p:grpSpPr>
        <p:sp>
          <p:nvSpPr>
            <p:cNvPr id="13318" name="Rectangle 5"/>
            <p:cNvSpPr/>
            <p:nvPr/>
          </p:nvSpPr>
          <p:spPr>
            <a:xfrm>
              <a:off x="2064" y="2592"/>
              <a:ext cx="1488" cy="960"/>
            </a:xfrm>
            <a:prstGeom prst="rect">
              <a:avLst/>
            </a:prstGeom>
            <a:solidFill>
              <a:srgbClr val="CC99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l">
                <a:spcBef>
                  <a:spcPct val="0"/>
                </a:spcBef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19" name="AutoShape 6"/>
            <p:cNvSpPr/>
            <p:nvPr/>
          </p:nvSpPr>
          <p:spPr>
            <a:xfrm>
              <a:off x="2208" y="2064"/>
              <a:ext cx="1200" cy="124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7719 h 21600"/>
              </a:gdLst>
              <a:ahLst/>
              <a:cxnLst>
                <a:cxn ang="0">
                  <a:pos x="33" y="0"/>
                </a:cxn>
                <a:cxn ang="0">
                  <a:pos x="8" y="36"/>
                </a:cxn>
                <a:cxn ang="0">
                  <a:pos x="33" y="18"/>
                </a:cxn>
                <a:cxn ang="0">
                  <a:pos x="58" y="36"/>
                </a:cxn>
              </a:cxnLst>
              <a:rect l="txL" t="txT" r="txR" b="txB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3317" name="Text Box 9"/>
          <p:cNvSpPr txBox="1"/>
          <p:nvPr/>
        </p:nvSpPr>
        <p:spPr>
          <a:xfrm>
            <a:off x="4067175" y="3860800"/>
            <a:ext cx="12239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dirty="0">
                <a:solidFill>
                  <a:schemeClr val="tx1"/>
                </a:solidFill>
                <a:latin typeface="Arial Black" panose="020B0A04020102020204" pitchFamily="34" charset="0"/>
              </a:rPr>
              <a:t>bag</a:t>
            </a:r>
            <a:endParaRPr lang="en-US" altLang="zh-CN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611188" y="5229225"/>
            <a:ext cx="8229600" cy="1143000"/>
          </a:xfrm>
          <a:ln/>
        </p:spPr>
        <p:txBody>
          <a:bodyPr vert="horz" wrap="square" lIns="91440" tIns="45720" rIns="91440" bIns="45720" anchor="ctr"/>
          <a:p>
            <a:r>
              <a:rPr lang="en-US" altLang="zh-CN" dirty="0"/>
              <a:t>a horse </a:t>
            </a:r>
            <a:endParaRPr lang="en-US" altLang="zh-CN" dirty="0"/>
          </a:p>
        </p:txBody>
      </p:sp>
      <p:pic>
        <p:nvPicPr>
          <p:cNvPr id="36868" name="Picture 4" descr="horse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124075" y="692150"/>
            <a:ext cx="5832475" cy="437515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none" anchor="ctr"/>
          <a:p>
            <a:pPr>
              <a:spcBef>
                <a:spcPct val="0"/>
              </a:spcBef>
            </a:pPr>
            <a:endParaRPr lang="zh-CN" altLang="zh-CN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Text Box 3"/>
          <p:cNvSpPr txBox="1"/>
          <p:nvPr/>
        </p:nvSpPr>
        <p:spPr>
          <a:xfrm>
            <a:off x="250825" y="333375"/>
            <a:ext cx="6705600" cy="6413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</a:rPr>
              <a:t>Guess: What’s in my bag?</a:t>
            </a:r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15364" name="Group 4"/>
          <p:cNvGrpSpPr/>
          <p:nvPr/>
        </p:nvGrpSpPr>
        <p:grpSpPr>
          <a:xfrm>
            <a:off x="2843213" y="1412875"/>
            <a:ext cx="3768725" cy="4103688"/>
            <a:chOff x="2064" y="2064"/>
            <a:chExt cx="1488" cy="1488"/>
          </a:xfrm>
        </p:grpSpPr>
        <p:sp>
          <p:nvSpPr>
            <p:cNvPr id="15366" name="Rectangle 5"/>
            <p:cNvSpPr/>
            <p:nvPr/>
          </p:nvSpPr>
          <p:spPr>
            <a:xfrm>
              <a:off x="2064" y="2592"/>
              <a:ext cx="1488" cy="960"/>
            </a:xfrm>
            <a:prstGeom prst="rect">
              <a:avLst/>
            </a:prstGeom>
            <a:solidFill>
              <a:srgbClr val="CC99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l">
                <a:spcBef>
                  <a:spcPct val="0"/>
                </a:spcBef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67" name="AutoShape 6"/>
            <p:cNvSpPr/>
            <p:nvPr/>
          </p:nvSpPr>
          <p:spPr>
            <a:xfrm>
              <a:off x="2208" y="2064"/>
              <a:ext cx="1200" cy="124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7719 h 21600"/>
              </a:gdLst>
              <a:ahLst/>
              <a:cxnLst>
                <a:cxn ang="0">
                  <a:pos x="33" y="0"/>
                </a:cxn>
                <a:cxn ang="0">
                  <a:pos x="8" y="36"/>
                </a:cxn>
                <a:cxn ang="0">
                  <a:pos x="33" y="18"/>
                </a:cxn>
                <a:cxn ang="0">
                  <a:pos x="58" y="36"/>
                </a:cxn>
              </a:cxnLst>
              <a:rect l="txL" t="txT" r="txR" b="txB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5365" name="Text Box 9"/>
          <p:cNvSpPr txBox="1"/>
          <p:nvPr/>
        </p:nvSpPr>
        <p:spPr>
          <a:xfrm>
            <a:off x="4140200" y="3860800"/>
            <a:ext cx="12239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dirty="0">
                <a:solidFill>
                  <a:schemeClr val="tx1"/>
                </a:solidFill>
                <a:latin typeface="Arial Black" panose="020B0A04020102020204" pitchFamily="34" charset="0"/>
              </a:rPr>
              <a:t>bag</a:t>
            </a:r>
            <a:endParaRPr lang="en-US" altLang="zh-CN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611188" y="5084763"/>
            <a:ext cx="8229600" cy="1143000"/>
          </a:xfrm>
          <a:ln/>
        </p:spPr>
        <p:txBody>
          <a:bodyPr vert="horz" wrap="square" lIns="91440" tIns="45720" rIns="91440" bIns="45720" anchor="ctr"/>
          <a:p>
            <a:r>
              <a:rPr lang="en-US" altLang="zh-CN" dirty="0"/>
              <a:t>a dog</a:t>
            </a:r>
            <a:endParaRPr lang="en-US" altLang="zh-CN" dirty="0"/>
          </a:p>
        </p:txBody>
      </p:sp>
      <p:pic>
        <p:nvPicPr>
          <p:cNvPr id="37892" name="Picture 4" descr="dog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47813" y="620713"/>
            <a:ext cx="6034087" cy="4525962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none" anchor="ctr"/>
          <a:p>
            <a:pPr>
              <a:spcBef>
                <a:spcPct val="0"/>
              </a:spcBef>
            </a:pPr>
            <a:endParaRPr lang="zh-CN" altLang="zh-CN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Text Box 3"/>
          <p:cNvSpPr txBox="1"/>
          <p:nvPr/>
        </p:nvSpPr>
        <p:spPr>
          <a:xfrm>
            <a:off x="250825" y="333375"/>
            <a:ext cx="6705600" cy="6413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</a:rPr>
              <a:t>Guess: What’s in my bag?</a:t>
            </a:r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17412" name="Group 4"/>
          <p:cNvGrpSpPr/>
          <p:nvPr/>
        </p:nvGrpSpPr>
        <p:grpSpPr>
          <a:xfrm>
            <a:off x="2843213" y="1412875"/>
            <a:ext cx="3768725" cy="4103688"/>
            <a:chOff x="2064" y="2064"/>
            <a:chExt cx="1488" cy="1488"/>
          </a:xfrm>
        </p:grpSpPr>
        <p:sp>
          <p:nvSpPr>
            <p:cNvPr id="17414" name="Rectangle 5"/>
            <p:cNvSpPr/>
            <p:nvPr/>
          </p:nvSpPr>
          <p:spPr>
            <a:xfrm>
              <a:off x="2064" y="2592"/>
              <a:ext cx="1488" cy="960"/>
            </a:xfrm>
            <a:prstGeom prst="rect">
              <a:avLst/>
            </a:prstGeom>
            <a:solidFill>
              <a:srgbClr val="CC99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l">
                <a:spcBef>
                  <a:spcPct val="0"/>
                </a:spcBef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15" name="AutoShape 6"/>
            <p:cNvSpPr/>
            <p:nvPr/>
          </p:nvSpPr>
          <p:spPr>
            <a:xfrm>
              <a:off x="2208" y="2064"/>
              <a:ext cx="1200" cy="124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7719 h 21600"/>
              </a:gdLst>
              <a:ahLst/>
              <a:cxnLst>
                <a:cxn ang="0">
                  <a:pos x="33" y="0"/>
                </a:cxn>
                <a:cxn ang="0">
                  <a:pos x="8" y="36"/>
                </a:cxn>
                <a:cxn ang="0">
                  <a:pos x="33" y="18"/>
                </a:cxn>
                <a:cxn ang="0">
                  <a:pos x="58" y="36"/>
                </a:cxn>
              </a:cxnLst>
              <a:rect l="txL" t="txT" r="txR" b="txB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7413" name="Text Box 9"/>
          <p:cNvSpPr txBox="1"/>
          <p:nvPr/>
        </p:nvSpPr>
        <p:spPr>
          <a:xfrm>
            <a:off x="4067175" y="3860800"/>
            <a:ext cx="12239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dirty="0">
                <a:solidFill>
                  <a:schemeClr val="tx1"/>
                </a:solidFill>
                <a:latin typeface="Arial Black" panose="020B0A04020102020204" pitchFamily="34" charset="0"/>
              </a:rPr>
              <a:t>bag</a:t>
            </a:r>
            <a:endParaRPr lang="en-US" altLang="zh-CN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539750" y="5157788"/>
            <a:ext cx="8229600" cy="1143000"/>
          </a:xfrm>
          <a:ln/>
        </p:spPr>
        <p:txBody>
          <a:bodyPr vert="horz" wrap="square" lIns="91440" tIns="45720" rIns="91440" bIns="45720" anchor="ctr"/>
          <a:p>
            <a:r>
              <a:rPr lang="en-US" altLang="zh-CN" dirty="0"/>
              <a:t>a cat</a:t>
            </a:r>
            <a:endParaRPr lang="en-US" altLang="zh-CN" dirty="0"/>
          </a:p>
        </p:txBody>
      </p:sp>
      <p:pic>
        <p:nvPicPr>
          <p:cNvPr id="38916" name="Picture 4" descr="cat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619250" y="333375"/>
            <a:ext cx="6034088" cy="4525963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none" anchor="ctr"/>
          <a:p>
            <a:pPr>
              <a:spcBef>
                <a:spcPct val="0"/>
              </a:spcBef>
            </a:pPr>
            <a:endParaRPr lang="zh-CN" altLang="zh-CN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Text Box 5"/>
          <p:cNvSpPr txBox="1"/>
          <p:nvPr/>
        </p:nvSpPr>
        <p:spPr>
          <a:xfrm>
            <a:off x="250825" y="333375"/>
            <a:ext cx="3097213" cy="6413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</a:rPr>
              <a:t>Read and say</a:t>
            </a:r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9460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196975"/>
            <a:ext cx="8067675" cy="1817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3" name="Text Box 7"/>
          <p:cNvSpPr txBox="1"/>
          <p:nvPr/>
        </p:nvSpPr>
        <p:spPr>
          <a:xfrm>
            <a:off x="782638" y="3051175"/>
            <a:ext cx="928687" cy="579438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</a:rPr>
              <a:t>cat</a:t>
            </a:r>
            <a:r>
              <a:rPr lang="en-US" altLang="zh-CN" sz="3200" dirty="0">
                <a:latin typeface="Arial" panose="020B0604020202020204" pitchFamily="34" charset="0"/>
              </a:rPr>
              <a:t>s</a:t>
            </a:r>
            <a:endParaRPr lang="en-US" altLang="zh-CN" sz="3200" dirty="0">
              <a:latin typeface="Arial" panose="020B0604020202020204" pitchFamily="34" charset="0"/>
            </a:endParaRPr>
          </a:p>
        </p:txBody>
      </p:sp>
      <p:sp>
        <p:nvSpPr>
          <p:cNvPr id="4104" name="Text Box 8"/>
          <p:cNvSpPr txBox="1"/>
          <p:nvPr/>
        </p:nvSpPr>
        <p:spPr>
          <a:xfrm>
            <a:off x="2700338" y="3068638"/>
            <a:ext cx="1063625" cy="57943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</a:rPr>
              <a:t>dog</a:t>
            </a:r>
            <a:r>
              <a:rPr lang="en-US" altLang="zh-CN" sz="3200" dirty="0">
                <a:latin typeface="Arial" panose="020B0604020202020204" pitchFamily="34" charset="0"/>
              </a:rPr>
              <a:t>s</a:t>
            </a:r>
            <a:endParaRPr lang="en-US" altLang="zh-CN" sz="3200" dirty="0">
              <a:latin typeface="Arial" panose="020B0604020202020204" pitchFamily="34" charset="0"/>
            </a:endParaRPr>
          </a:p>
        </p:txBody>
      </p:sp>
      <p:sp>
        <p:nvSpPr>
          <p:cNvPr id="4105" name="Text Box 9"/>
          <p:cNvSpPr txBox="1"/>
          <p:nvPr/>
        </p:nvSpPr>
        <p:spPr>
          <a:xfrm>
            <a:off x="4645025" y="3068638"/>
            <a:ext cx="1943100" cy="57943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</a:rPr>
              <a:t>elephant</a:t>
            </a:r>
            <a:r>
              <a:rPr lang="en-US" altLang="zh-CN" sz="3200" dirty="0">
                <a:latin typeface="Arial" panose="020B0604020202020204" pitchFamily="34" charset="0"/>
              </a:rPr>
              <a:t>s</a:t>
            </a:r>
            <a:endParaRPr lang="en-US" altLang="zh-CN" sz="3200" dirty="0">
              <a:latin typeface="Arial" panose="020B0604020202020204" pitchFamily="34" charset="0"/>
            </a:endParaRPr>
          </a:p>
        </p:txBody>
      </p:sp>
      <p:sp>
        <p:nvSpPr>
          <p:cNvPr id="4106" name="Text Box 10"/>
          <p:cNvSpPr txBox="1"/>
          <p:nvPr/>
        </p:nvSpPr>
        <p:spPr>
          <a:xfrm>
            <a:off x="7164388" y="3065463"/>
            <a:ext cx="1401762" cy="57943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</a:rPr>
              <a:t>horse</a:t>
            </a:r>
            <a:r>
              <a:rPr lang="en-US" altLang="zh-CN" sz="3200" dirty="0">
                <a:latin typeface="Arial" panose="020B0604020202020204" pitchFamily="34" charset="0"/>
              </a:rPr>
              <a:t>s</a:t>
            </a:r>
            <a:endParaRPr lang="en-US" altLang="zh-CN" sz="3200" dirty="0">
              <a:latin typeface="Arial" panose="020B0604020202020204" pitchFamily="34" charset="0"/>
            </a:endParaRPr>
          </a:p>
        </p:txBody>
      </p:sp>
      <p:pic>
        <p:nvPicPr>
          <p:cNvPr id="19465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3933825"/>
            <a:ext cx="8064500" cy="1773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8" name="Text Box 12"/>
          <p:cNvSpPr txBox="1"/>
          <p:nvPr/>
        </p:nvSpPr>
        <p:spPr>
          <a:xfrm>
            <a:off x="776288" y="5734050"/>
            <a:ext cx="1019175" cy="579438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</a:rPr>
              <a:t>lion</a:t>
            </a:r>
            <a:r>
              <a:rPr lang="en-US" altLang="zh-CN" sz="3200" dirty="0">
                <a:latin typeface="Arial" panose="020B0604020202020204" pitchFamily="34" charset="0"/>
              </a:rPr>
              <a:t>s</a:t>
            </a:r>
            <a:endParaRPr lang="en-US" altLang="zh-CN" sz="3200" dirty="0">
              <a:latin typeface="Arial" panose="020B0604020202020204" pitchFamily="34" charset="0"/>
            </a:endParaRPr>
          </a:p>
        </p:txBody>
      </p:sp>
      <p:sp>
        <p:nvSpPr>
          <p:cNvPr id="4109" name="Text Box 13"/>
          <p:cNvSpPr txBox="1"/>
          <p:nvPr/>
        </p:nvSpPr>
        <p:spPr>
          <a:xfrm>
            <a:off x="2476500" y="5751513"/>
            <a:ext cx="1808163" cy="57943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</a:rPr>
              <a:t>monkey</a:t>
            </a:r>
            <a:r>
              <a:rPr lang="en-US" altLang="zh-CN" sz="3200" dirty="0">
                <a:latin typeface="Arial" panose="020B0604020202020204" pitchFamily="34" charset="0"/>
              </a:rPr>
              <a:t>s</a:t>
            </a:r>
            <a:endParaRPr lang="en-US" altLang="zh-CN" sz="3200" dirty="0">
              <a:latin typeface="Arial" panose="020B0604020202020204" pitchFamily="34" charset="0"/>
            </a:endParaRPr>
          </a:p>
        </p:txBody>
      </p:sp>
      <p:sp>
        <p:nvSpPr>
          <p:cNvPr id="4110" name="Text Box 14"/>
          <p:cNvSpPr txBox="1"/>
          <p:nvPr/>
        </p:nvSpPr>
        <p:spPr>
          <a:xfrm>
            <a:off x="4857750" y="5751513"/>
            <a:ext cx="1514475" cy="57943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</a:rPr>
              <a:t>panda</a:t>
            </a:r>
            <a:r>
              <a:rPr lang="en-US" altLang="zh-CN" sz="3200" dirty="0">
                <a:latin typeface="Arial" panose="020B0604020202020204" pitchFamily="34" charset="0"/>
              </a:rPr>
              <a:t>s</a:t>
            </a:r>
            <a:endParaRPr lang="en-US" altLang="zh-CN" sz="3200" dirty="0">
              <a:latin typeface="Arial" panose="020B0604020202020204" pitchFamily="34" charset="0"/>
            </a:endParaRPr>
          </a:p>
        </p:txBody>
      </p:sp>
      <p:sp>
        <p:nvSpPr>
          <p:cNvPr id="4111" name="Text Box 15"/>
          <p:cNvSpPr txBox="1"/>
          <p:nvPr/>
        </p:nvSpPr>
        <p:spPr>
          <a:xfrm>
            <a:off x="7140575" y="5748338"/>
            <a:ext cx="1176338" cy="57943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</a:rPr>
              <a:t>tiger</a:t>
            </a:r>
            <a:r>
              <a:rPr lang="en-US" altLang="zh-CN" sz="3200" dirty="0">
                <a:latin typeface="Arial" panose="020B0604020202020204" pitchFamily="34" charset="0"/>
              </a:rPr>
              <a:t>s</a:t>
            </a:r>
            <a:endParaRPr lang="en-US" altLang="zh-CN" sz="3200" dirty="0">
              <a:latin typeface="Arial" panose="020B0604020202020204" pitchFamily="34" charset="0"/>
            </a:endParaRPr>
          </a:p>
        </p:txBody>
      </p:sp>
      <p:sp>
        <p:nvSpPr>
          <p:cNvPr id="6158" name="Text Box 16"/>
          <p:cNvSpPr txBox="1"/>
          <p:nvPr/>
        </p:nvSpPr>
        <p:spPr>
          <a:xfrm>
            <a:off x="3492500" y="360363"/>
            <a:ext cx="5213350" cy="547687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rgbClr val="FFFF00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</a:pP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同桌先读单词，再说出复数形式</a:t>
            </a:r>
            <a:endParaRPr lang="zh-CN" alt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 animBg="1"/>
      <p:bldP spid="4105" grpId="0" animBg="1"/>
      <p:bldP spid="4106" grpId="0" animBg="1"/>
      <p:bldP spid="4108" grpId="0" animBg="1"/>
      <p:bldP spid="4109" grpId="0" animBg="1"/>
      <p:bldP spid="4110" grpId="0" animBg="1"/>
      <p:bldP spid="4111" grpId="0" animBg="1"/>
      <p:bldP spid="61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ext Box 6"/>
          <p:cNvSpPr txBox="1"/>
          <p:nvPr/>
        </p:nvSpPr>
        <p:spPr>
          <a:xfrm>
            <a:off x="250825" y="333375"/>
            <a:ext cx="2736850" cy="6413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</a:rPr>
              <a:t>Sound time</a:t>
            </a:r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018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2349500"/>
            <a:ext cx="6367462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5" name="Text Box 9"/>
          <p:cNvSpPr txBox="1"/>
          <p:nvPr/>
        </p:nvSpPr>
        <p:spPr>
          <a:xfrm>
            <a:off x="3276600" y="333375"/>
            <a:ext cx="3889375" cy="8223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</a:rPr>
              <a:t>这个小男孩也有一个包，你想知道他的包里有什么吗？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0187" name="AutoShape 11"/>
          <p:cNvSpPr/>
          <p:nvPr/>
        </p:nvSpPr>
        <p:spPr>
          <a:xfrm>
            <a:off x="4427538" y="1989138"/>
            <a:ext cx="3024187" cy="1584325"/>
          </a:xfrm>
          <a:prstGeom prst="cloudCallout">
            <a:avLst>
              <a:gd name="adj1" fmla="val -46431"/>
              <a:gd name="adj2" fmla="val 70042"/>
            </a:avLst>
          </a:prstGeom>
          <a:solidFill>
            <a:srgbClr val="FF9966"/>
          </a:solidFill>
          <a:ln w="9525">
            <a:noFill/>
          </a:ln>
        </p:spPr>
        <p:txBody>
          <a:bodyPr/>
          <a:p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</a:rPr>
              <a:t>你必须先回答我的问题！有信心吗？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5" grpId="0" animBg="1"/>
      <p:bldP spid="501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none" anchor="ctr"/>
          <a:p>
            <a:pPr>
              <a:spcBef>
                <a:spcPct val="0"/>
              </a:spcBef>
            </a:pPr>
            <a:endParaRPr lang="zh-CN" altLang="zh-CN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Text Box 3"/>
          <p:cNvSpPr txBox="1"/>
          <p:nvPr/>
        </p:nvSpPr>
        <p:spPr>
          <a:xfrm>
            <a:off x="250825" y="549275"/>
            <a:ext cx="6705600" cy="6413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</a:rPr>
              <a:t>Guess: What’s in my bag?</a:t>
            </a:r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5124" name="Group 4"/>
          <p:cNvGrpSpPr/>
          <p:nvPr/>
        </p:nvGrpSpPr>
        <p:grpSpPr>
          <a:xfrm>
            <a:off x="2843213" y="2060575"/>
            <a:ext cx="3768725" cy="4103688"/>
            <a:chOff x="2064" y="2064"/>
            <a:chExt cx="1488" cy="1488"/>
          </a:xfrm>
        </p:grpSpPr>
        <p:sp>
          <p:nvSpPr>
            <p:cNvPr id="3078" name="Rectangle 5"/>
            <p:cNvSpPr/>
            <p:nvPr/>
          </p:nvSpPr>
          <p:spPr>
            <a:xfrm>
              <a:off x="2064" y="2592"/>
              <a:ext cx="1488" cy="960"/>
            </a:xfrm>
            <a:prstGeom prst="rect">
              <a:avLst/>
            </a:prstGeom>
            <a:solidFill>
              <a:srgbClr val="CC99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l">
                <a:spcBef>
                  <a:spcPct val="0"/>
                </a:spcBef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9" name="AutoShape 6"/>
            <p:cNvSpPr/>
            <p:nvPr/>
          </p:nvSpPr>
          <p:spPr>
            <a:xfrm>
              <a:off x="2208" y="2064"/>
              <a:ext cx="1200" cy="124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7719 h 21600"/>
              </a:gdLst>
              <a:ahLst/>
              <a:cxnLst>
                <a:cxn ang="0">
                  <a:pos x="33" y="0"/>
                </a:cxn>
                <a:cxn ang="0">
                  <a:pos x="8" y="36"/>
                </a:cxn>
                <a:cxn ang="0">
                  <a:pos x="33" y="18"/>
                </a:cxn>
                <a:cxn ang="0">
                  <a:pos x="58" y="36"/>
                </a:cxn>
              </a:cxnLst>
              <a:rect l="txL" t="txT" r="txR" b="txB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5131" name="Text Box 11"/>
          <p:cNvSpPr txBox="1"/>
          <p:nvPr/>
        </p:nvSpPr>
        <p:spPr>
          <a:xfrm>
            <a:off x="4140200" y="4581525"/>
            <a:ext cx="12239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dirty="0">
                <a:solidFill>
                  <a:schemeClr val="tx1"/>
                </a:solidFill>
                <a:latin typeface="Arial Black" panose="020B0A04020102020204" pitchFamily="34" charset="0"/>
              </a:rPr>
              <a:t>bag</a:t>
            </a:r>
            <a:endParaRPr lang="en-US" altLang="zh-CN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 Box 6"/>
          <p:cNvSpPr txBox="1"/>
          <p:nvPr/>
        </p:nvSpPr>
        <p:spPr>
          <a:xfrm>
            <a:off x="250825" y="333375"/>
            <a:ext cx="4465638" cy="6413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</a:rPr>
              <a:t>Task1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读出下面的单词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7" name="Text Box 11"/>
          <p:cNvSpPr txBox="1"/>
          <p:nvPr/>
        </p:nvSpPr>
        <p:spPr>
          <a:xfrm>
            <a:off x="4716463" y="4149725"/>
            <a:ext cx="1117600" cy="800100"/>
          </a:xfrm>
          <a:prstGeom prst="rect">
            <a:avLst/>
          </a:prstGeom>
          <a:solidFill>
            <a:srgbClr val="FF0000"/>
          </a:solidFill>
          <a:ln w="381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>
              <a:spcBef>
                <a:spcPct val="0"/>
              </a:spcBef>
            </a:pPr>
            <a:r>
              <a:rPr lang="en-US" altLang="zh-CN" sz="4400" dirty="0">
                <a:solidFill>
                  <a:schemeClr val="tx1"/>
                </a:solidFill>
                <a:latin typeface="Arial" panose="020B0604020202020204" pitchFamily="34" charset="0"/>
              </a:rPr>
              <a:t>[ g ]</a:t>
            </a:r>
            <a:endParaRPr lang="en-US" altLang="zh-CN" sz="4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74" name="Text Box 10"/>
          <p:cNvSpPr txBox="1"/>
          <p:nvPr/>
        </p:nvSpPr>
        <p:spPr>
          <a:xfrm rot="376458">
            <a:off x="7019925" y="2419350"/>
            <a:ext cx="1174750" cy="579438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g</a:t>
            </a:r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ood</a:t>
            </a:r>
            <a:endParaRPr lang="en-US" altLang="zh-CN" sz="32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1273" name="Text Box 9"/>
          <p:cNvSpPr txBox="1"/>
          <p:nvPr/>
        </p:nvSpPr>
        <p:spPr>
          <a:xfrm rot="-569995">
            <a:off x="5435600" y="2276475"/>
            <a:ext cx="815975" cy="579438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g</a:t>
            </a:r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irl</a:t>
            </a:r>
            <a:endParaRPr lang="en-US" altLang="zh-CN" sz="32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1272" name="Text Box 8"/>
          <p:cNvSpPr txBox="1"/>
          <p:nvPr/>
        </p:nvSpPr>
        <p:spPr>
          <a:xfrm rot="376458">
            <a:off x="3924300" y="2347913"/>
            <a:ext cx="792163" cy="579437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g</a:t>
            </a: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</a:rPr>
              <a:t>et</a:t>
            </a:r>
            <a:endParaRPr lang="en-US" altLang="zh-CN" sz="32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71" name="Text Box 7"/>
          <p:cNvSpPr txBox="1"/>
          <p:nvPr/>
        </p:nvSpPr>
        <p:spPr>
          <a:xfrm rot="-225103">
            <a:off x="825500" y="2208213"/>
            <a:ext cx="904875" cy="579437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ba</a:t>
            </a:r>
            <a:r>
              <a:rPr lang="en-US" altLang="zh-CN" sz="3200" b="1" dirty="0">
                <a:latin typeface="Arial" panose="020B0604020202020204" pitchFamily="34" charset="0"/>
              </a:rPr>
              <a:t>g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2" name="Text Box 8"/>
          <p:cNvSpPr txBox="1"/>
          <p:nvPr/>
        </p:nvSpPr>
        <p:spPr>
          <a:xfrm rot="376458">
            <a:off x="2339975" y="2203450"/>
            <a:ext cx="927100" cy="579438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do</a:t>
            </a:r>
            <a:r>
              <a:rPr lang="en-US" altLang="zh-CN" sz="3200" b="1" dirty="0">
                <a:latin typeface="Arial" panose="020B0604020202020204" pitchFamily="34" charset="0"/>
              </a:rPr>
              <a:t>g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10266" name="Text Box 26"/>
          <p:cNvSpPr txBox="1"/>
          <p:nvPr/>
        </p:nvSpPr>
        <p:spPr>
          <a:xfrm>
            <a:off x="2411413" y="4149725"/>
            <a:ext cx="1223962" cy="7620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4400" b="1" dirty="0">
                <a:latin typeface="Arial" panose="020B0604020202020204" pitchFamily="34" charset="0"/>
              </a:rPr>
              <a:t>g</a:t>
            </a:r>
            <a:endParaRPr lang="en-US" altLang="zh-CN" sz="4400" b="1" dirty="0">
              <a:latin typeface="Arial" panose="020B0604020202020204" pitchFamily="34" charset="0"/>
            </a:endParaRPr>
          </a:p>
        </p:txBody>
      </p:sp>
      <p:sp>
        <p:nvSpPr>
          <p:cNvPr id="10268" name="Line 28"/>
          <p:cNvSpPr/>
          <p:nvPr/>
        </p:nvSpPr>
        <p:spPr>
          <a:xfrm>
            <a:off x="3708400" y="4581525"/>
            <a:ext cx="863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10269" name="sound01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87450" y="2997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0" name="sound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555875" y="2997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1" name="sound0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067175" y="3141663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2" name="sound0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724525" y="3068638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3" name="sound0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380288" y="32131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944" fill="hold"/>
                                        <p:tgtEl>
                                          <p:spTgt spid="102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9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6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66" fill="hold"/>
                                        <p:tgtEl>
                                          <p:spTgt spid="102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0"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70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40" fill="hold"/>
                                        <p:tgtEl>
                                          <p:spTgt spid="102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1"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71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840" fill="hold"/>
                                        <p:tgtEl>
                                          <p:spTgt spid="102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2"/>
                  </p:tgtEl>
                </p:cond>
              </p:nextCondLst>
            </p:seq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72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997" fill="hold"/>
                                        <p:tgtEl>
                                          <p:spTgt spid="102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3"/>
                  </p:tgtEl>
                </p:cond>
              </p:nextCondLst>
            </p:seq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73"/>
                </p:tgtEl>
              </p:cMediaNode>
            </p:audio>
          </p:childTnLst>
        </p:cTn>
      </p:par>
    </p:tnLst>
    <p:bldLst>
      <p:bldP spid="10247" grpId="0" animBg="1"/>
      <p:bldP spid="11274" grpId="0" animBg="1"/>
      <p:bldP spid="11273" grpId="0" animBg="1"/>
      <p:bldP spid="11272" grpId="0" animBg="1"/>
      <p:bldP spid="11271" grpId="0" animBg="1"/>
      <p:bldP spid="2" grpId="0" animBg="1"/>
      <p:bldP spid="102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 Box 5"/>
          <p:cNvSpPr txBox="1"/>
          <p:nvPr/>
        </p:nvSpPr>
        <p:spPr>
          <a:xfrm>
            <a:off x="323850" y="4365625"/>
            <a:ext cx="8502650" cy="10668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</a:rPr>
              <a:t>My </a:t>
            </a:r>
            <a:r>
              <a:rPr lang="en-US" altLang="zh-CN" sz="3200" u="sng" dirty="0">
                <a:solidFill>
                  <a:schemeClr val="tx1"/>
                </a:solidFill>
                <a:latin typeface="Arial" panose="020B0604020202020204" pitchFamily="34" charset="0"/>
              </a:rPr>
              <a:t>          </a:t>
            </a: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</a:rPr>
              <a:t> little </a:t>
            </a:r>
            <a:r>
              <a:rPr lang="en-US" altLang="zh-CN" sz="3200" u="sng" dirty="0">
                <a:solidFill>
                  <a:schemeClr val="tx1"/>
                </a:solidFill>
                <a:latin typeface="Arial" panose="020B0604020202020204" pitchFamily="34" charset="0"/>
              </a:rPr>
              <a:t>           </a:t>
            </a: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</a:rPr>
              <a:t>,  </a:t>
            </a:r>
            <a:endParaRPr lang="en-US" altLang="zh-CN" sz="3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r>
              <a:rPr lang="en-US" altLang="zh-CN" sz="3200" u="sng" dirty="0">
                <a:solidFill>
                  <a:schemeClr val="tx1"/>
                </a:solidFill>
                <a:latin typeface="Arial" panose="020B0604020202020204" pitchFamily="34" charset="0"/>
              </a:rPr>
              <a:t>         </a:t>
            </a: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</a:rPr>
              <a:t> and </a:t>
            </a:r>
            <a:r>
              <a:rPr lang="en-US" altLang="zh-CN" sz="3200" u="sng" dirty="0">
                <a:solidFill>
                  <a:schemeClr val="tx1"/>
                </a:solidFill>
                <a:latin typeface="Arial" panose="020B0604020202020204" pitchFamily="34" charset="0"/>
              </a:rPr>
              <a:t>          </a:t>
            </a: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</a:rPr>
              <a:t> my </a:t>
            </a:r>
            <a:r>
              <a:rPr lang="en-US" altLang="zh-CN" sz="3200" u="sng" dirty="0">
                <a:solidFill>
                  <a:schemeClr val="tx1"/>
                </a:solidFill>
                <a:latin typeface="Arial" panose="020B0604020202020204" pitchFamily="34" charset="0"/>
              </a:rPr>
              <a:t>        </a:t>
            </a: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200" u="sng" dirty="0">
                <a:solidFill>
                  <a:schemeClr val="tx1"/>
                </a:solidFill>
                <a:latin typeface="Arial" panose="020B0604020202020204" pitchFamily="34" charset="0"/>
              </a:rPr>
              <a:t>        </a:t>
            </a: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</a:rPr>
              <a:t> on the </a:t>
            </a:r>
            <a:r>
              <a:rPr lang="en-US" altLang="zh-CN" sz="3200" u="sng" dirty="0">
                <a:solidFill>
                  <a:schemeClr val="tx1"/>
                </a:solidFill>
                <a:latin typeface="Arial" panose="020B0604020202020204" pitchFamily="34" charset="0"/>
              </a:rPr>
              <a:t>         </a:t>
            </a: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endParaRPr lang="en-US" altLang="zh-CN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Text Box 6"/>
          <p:cNvSpPr txBox="1"/>
          <p:nvPr/>
        </p:nvSpPr>
        <p:spPr>
          <a:xfrm>
            <a:off x="250825" y="333375"/>
            <a:ext cx="4537075" cy="6413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</a:rPr>
              <a:t>Task2 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读出下面的句子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295" name="Text Box 7"/>
          <p:cNvSpPr txBox="1"/>
          <p:nvPr/>
        </p:nvSpPr>
        <p:spPr>
          <a:xfrm>
            <a:off x="1042988" y="4292600"/>
            <a:ext cx="10858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</a:pPr>
            <a:r>
              <a:rPr lang="en-US" altLang="zh-CN" sz="3200" dirty="0">
                <a:solidFill>
                  <a:schemeClr val="accent2"/>
                </a:solidFill>
                <a:latin typeface="Arial" panose="020B0604020202020204" pitchFamily="34" charset="0"/>
              </a:rPr>
              <a:t>good</a:t>
            </a:r>
            <a:endParaRPr lang="en-US" altLang="zh-CN" sz="32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2296" name="Text Box 8"/>
          <p:cNvSpPr txBox="1"/>
          <p:nvPr/>
        </p:nvSpPr>
        <p:spPr>
          <a:xfrm>
            <a:off x="3203575" y="4292600"/>
            <a:ext cx="86042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</a:pPr>
            <a:r>
              <a:rPr lang="en-US" altLang="zh-CN" sz="3200" dirty="0">
                <a:solidFill>
                  <a:schemeClr val="accent2"/>
                </a:solidFill>
                <a:latin typeface="Arial" panose="020B0604020202020204" pitchFamily="34" charset="0"/>
              </a:rPr>
              <a:t>dog</a:t>
            </a:r>
            <a:endParaRPr lang="en-US" altLang="zh-CN" sz="32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2297" name="Text Box 9"/>
          <p:cNvSpPr txBox="1"/>
          <p:nvPr/>
        </p:nvSpPr>
        <p:spPr>
          <a:xfrm>
            <a:off x="539750" y="4797425"/>
            <a:ext cx="63500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</a:pPr>
            <a:r>
              <a:rPr lang="en-US" altLang="zh-CN" sz="3200" dirty="0">
                <a:solidFill>
                  <a:schemeClr val="accent2"/>
                </a:solidFill>
                <a:latin typeface="Arial" panose="020B0604020202020204" pitchFamily="34" charset="0"/>
              </a:rPr>
              <a:t>go</a:t>
            </a:r>
            <a:endParaRPr lang="en-US" altLang="zh-CN" sz="32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2298" name="Text Box 10"/>
          <p:cNvSpPr txBox="1"/>
          <p:nvPr/>
        </p:nvSpPr>
        <p:spPr>
          <a:xfrm>
            <a:off x="2339975" y="4797425"/>
            <a:ext cx="74771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</a:pPr>
            <a:r>
              <a:rPr lang="en-US" altLang="zh-CN" sz="3200" dirty="0">
                <a:solidFill>
                  <a:schemeClr val="accent2"/>
                </a:solidFill>
                <a:latin typeface="Arial" panose="020B0604020202020204" pitchFamily="34" charset="0"/>
              </a:rPr>
              <a:t>get</a:t>
            </a:r>
            <a:endParaRPr lang="en-US" altLang="zh-CN" sz="32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2299" name="Text Box 11"/>
          <p:cNvSpPr txBox="1"/>
          <p:nvPr/>
        </p:nvSpPr>
        <p:spPr>
          <a:xfrm>
            <a:off x="4211638" y="4797425"/>
            <a:ext cx="725487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</a:pPr>
            <a:r>
              <a:rPr lang="en-US" altLang="zh-CN" sz="3200" dirty="0">
                <a:solidFill>
                  <a:schemeClr val="accent2"/>
                </a:solidFill>
                <a:latin typeface="Arial" panose="020B0604020202020204" pitchFamily="34" charset="0"/>
              </a:rPr>
              <a:t>big</a:t>
            </a:r>
            <a:endParaRPr lang="en-US" altLang="zh-CN" sz="32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2300" name="Text Box 12"/>
          <p:cNvSpPr txBox="1"/>
          <p:nvPr/>
        </p:nvSpPr>
        <p:spPr>
          <a:xfrm>
            <a:off x="5148263" y="4797425"/>
            <a:ext cx="86042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</a:pPr>
            <a:r>
              <a:rPr lang="en-US" altLang="zh-CN" sz="3200" dirty="0">
                <a:solidFill>
                  <a:schemeClr val="accent2"/>
                </a:solidFill>
                <a:latin typeface="Arial" panose="020B0604020202020204" pitchFamily="34" charset="0"/>
              </a:rPr>
              <a:t>bag</a:t>
            </a:r>
            <a:endParaRPr lang="en-US" altLang="zh-CN" sz="32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2301" name="Text Box 13"/>
          <p:cNvSpPr txBox="1"/>
          <p:nvPr/>
        </p:nvSpPr>
        <p:spPr>
          <a:xfrm>
            <a:off x="7524750" y="4797425"/>
            <a:ext cx="72548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</a:pPr>
            <a:r>
              <a:rPr lang="en-US" altLang="zh-CN" sz="3200" dirty="0">
                <a:latin typeface="Arial" panose="020B0604020202020204" pitchFamily="34" charset="0"/>
              </a:rPr>
              <a:t>log</a:t>
            </a:r>
            <a:endParaRPr lang="en-US" altLang="zh-CN" sz="3200" dirty="0">
              <a:latin typeface="Arial" panose="020B0604020202020204" pitchFamily="34" charset="0"/>
            </a:endParaRPr>
          </a:p>
        </p:txBody>
      </p:sp>
      <p:pic>
        <p:nvPicPr>
          <p:cNvPr id="11278" name="Picture 12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775"/>
            <a:ext cx="9144000" cy="208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9" name="sound06_1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84888" y="2133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0" name="sound06_2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27813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210" fill="hold"/>
                                        <p:tgtEl>
                                          <p:spTgt spid="112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9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9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13" fill="hold"/>
                                        <p:tgtEl>
                                          <p:spTgt spid="112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0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0"/>
                </p:tgtEl>
              </p:cMediaNode>
            </p:audio>
          </p:childTnLst>
        </p:cTn>
      </p:par>
    </p:tnLst>
    <p:bldLst>
      <p:bldP spid="11267" grpId="0" animBg="1"/>
      <p:bldP spid="12295" grpId="0"/>
      <p:bldP spid="12296" grpId="0"/>
      <p:bldP spid="12297" grpId="0"/>
      <p:bldP spid="12298" grpId="0"/>
      <p:bldP spid="12299" grpId="0"/>
      <p:bldP spid="12300" grpId="0"/>
      <p:bldP spid="1230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ext Box 4"/>
          <p:cNvSpPr txBox="1"/>
          <p:nvPr/>
        </p:nvSpPr>
        <p:spPr>
          <a:xfrm>
            <a:off x="250825" y="333375"/>
            <a:ext cx="3673475" cy="6413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</a:rPr>
              <a:t>Task3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试读单词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324" name="Text Box 12"/>
          <p:cNvSpPr txBox="1"/>
          <p:nvPr/>
        </p:nvSpPr>
        <p:spPr>
          <a:xfrm>
            <a:off x="323850" y="4076700"/>
            <a:ext cx="4864100" cy="576263"/>
          </a:xfrm>
          <a:prstGeom prst="rect">
            <a:avLst/>
          </a:prstGeom>
          <a:solidFill>
            <a:srgbClr val="66FFFF"/>
          </a:solidFill>
          <a:ln w="57150" cap="flat" cmpd="sng">
            <a:solidFill>
              <a:srgbClr val="FFFF66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你能说出更多类似的单词吗？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318" name="Text Box 6"/>
          <p:cNvSpPr txBox="1"/>
          <p:nvPr/>
        </p:nvSpPr>
        <p:spPr>
          <a:xfrm rot="376458">
            <a:off x="7235825" y="1773238"/>
            <a:ext cx="1017588" cy="579437"/>
          </a:xfrm>
          <a:prstGeom prst="rect">
            <a:avLst/>
          </a:prstGeom>
          <a:solidFill>
            <a:srgbClr val="99FF99"/>
          </a:solidFill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g</a:t>
            </a:r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lad</a:t>
            </a:r>
            <a:endParaRPr lang="en-US" altLang="zh-CN" sz="32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3323" name="Text Box 11"/>
          <p:cNvSpPr txBox="1"/>
          <p:nvPr/>
        </p:nvSpPr>
        <p:spPr>
          <a:xfrm>
            <a:off x="5724525" y="1700213"/>
            <a:ext cx="927100" cy="579437"/>
          </a:xfrm>
          <a:prstGeom prst="rect">
            <a:avLst/>
          </a:prstGeom>
          <a:solidFill>
            <a:srgbClr val="99FF99"/>
          </a:solidFill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g</a:t>
            </a:r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od</a:t>
            </a:r>
            <a:endParaRPr lang="en-US" altLang="zh-CN" sz="32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3322" name="Text Box 10"/>
          <p:cNvSpPr txBox="1"/>
          <p:nvPr/>
        </p:nvSpPr>
        <p:spPr>
          <a:xfrm rot="376458">
            <a:off x="4067175" y="1628775"/>
            <a:ext cx="1041400" cy="579438"/>
          </a:xfrm>
          <a:prstGeom prst="rect">
            <a:avLst/>
          </a:prstGeom>
          <a:solidFill>
            <a:srgbClr val="99FF99"/>
          </a:solidFill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mu</a:t>
            </a:r>
            <a:r>
              <a:rPr lang="en-US" altLang="zh-CN" sz="3200" b="1" dirty="0">
                <a:latin typeface="Arial" panose="020B0604020202020204" pitchFamily="34" charset="0"/>
              </a:rPr>
              <a:t>g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13317" name="Text Box 5"/>
          <p:cNvSpPr txBox="1"/>
          <p:nvPr/>
        </p:nvSpPr>
        <p:spPr>
          <a:xfrm rot="-225103">
            <a:off x="900113" y="1773238"/>
            <a:ext cx="927100" cy="579437"/>
          </a:xfrm>
          <a:prstGeom prst="rect">
            <a:avLst/>
          </a:prstGeom>
          <a:solidFill>
            <a:srgbClr val="99FF99"/>
          </a:solidFill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bu</a:t>
            </a:r>
            <a:r>
              <a:rPr lang="en-US" altLang="zh-CN" sz="3200" b="1" dirty="0">
                <a:latin typeface="Arial" panose="020B0604020202020204" pitchFamily="34" charset="0"/>
              </a:rPr>
              <a:t>g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13321" name="Text Box 9"/>
          <p:cNvSpPr txBox="1"/>
          <p:nvPr/>
        </p:nvSpPr>
        <p:spPr>
          <a:xfrm rot="-225103">
            <a:off x="2555875" y="1628775"/>
            <a:ext cx="792163" cy="579438"/>
          </a:xfrm>
          <a:prstGeom prst="rect">
            <a:avLst/>
          </a:prstGeom>
          <a:solidFill>
            <a:srgbClr val="99FF99"/>
          </a:solidFill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di</a:t>
            </a:r>
            <a:r>
              <a:rPr lang="en-US" altLang="zh-CN" sz="3200" b="1" dirty="0">
                <a:latin typeface="Arial" panose="020B0604020202020204" pitchFamily="34" charset="0"/>
              </a:rPr>
              <a:t>g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/>
      <p:bldP spid="13318" grpId="0" animBg="1"/>
      <p:bldP spid="13323" grpId="0" animBg="1"/>
      <p:bldP spid="13322" grpId="0" animBg="1"/>
      <p:bldP spid="13317" grpId="0" animBg="1"/>
      <p:bldP spid="133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4">
            <a:hlinkClick r:id="rId1" action="ppaction://hlinkfil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none" anchor="ctr"/>
          <a:p>
            <a:pPr>
              <a:spcBef>
                <a:spcPct val="0"/>
              </a:spcBef>
            </a:pPr>
            <a:endParaRPr lang="zh-CN" altLang="zh-CN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Text Box 5"/>
          <p:cNvSpPr txBox="1"/>
          <p:nvPr/>
        </p:nvSpPr>
        <p:spPr>
          <a:xfrm>
            <a:off x="250825" y="333375"/>
            <a:ext cx="4897438" cy="6413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</a:rPr>
              <a:t>Task4Sing the song</a:t>
            </a:r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4580" name="Picture 6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395288" y="1052513"/>
            <a:ext cx="8137525" cy="5468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9" name="Text Box 5"/>
          <p:cNvSpPr txBox="1"/>
          <p:nvPr/>
        </p:nvSpPr>
        <p:spPr>
          <a:xfrm>
            <a:off x="4500563" y="3644900"/>
            <a:ext cx="935037" cy="366713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>
            <a:spAutoFit/>
          </a:bodyPr>
          <a:p>
            <a:pPr algn="l"/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110" name="Text Box 6"/>
          <p:cNvSpPr txBox="1"/>
          <p:nvPr/>
        </p:nvSpPr>
        <p:spPr>
          <a:xfrm>
            <a:off x="4500563" y="4149725"/>
            <a:ext cx="431800" cy="366713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>
            <a:spAutoFit/>
          </a:bodyPr>
          <a:p>
            <a:pPr algn="l"/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111" name="Text Box 7"/>
          <p:cNvSpPr txBox="1"/>
          <p:nvPr/>
        </p:nvSpPr>
        <p:spPr>
          <a:xfrm>
            <a:off x="4500563" y="4581525"/>
            <a:ext cx="287337" cy="366713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pPr algn="l"/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112" name="Text Box 8"/>
          <p:cNvSpPr txBox="1"/>
          <p:nvPr/>
        </p:nvSpPr>
        <p:spPr>
          <a:xfrm>
            <a:off x="4572000" y="5084763"/>
            <a:ext cx="720725" cy="36671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 algn="l"/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  <p:bldP spid="47110" grpId="0" animBg="1"/>
      <p:bldP spid="47111" grpId="0" animBg="1"/>
      <p:bldP spid="471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none" anchor="ctr"/>
          <a:p>
            <a:pPr>
              <a:spcBef>
                <a:spcPct val="0"/>
              </a:spcBef>
            </a:pPr>
            <a:endParaRPr lang="zh-CN" altLang="zh-CN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Text Box 3"/>
          <p:cNvSpPr txBox="1"/>
          <p:nvPr/>
        </p:nvSpPr>
        <p:spPr>
          <a:xfrm>
            <a:off x="250825" y="333375"/>
            <a:ext cx="3025775" cy="6413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</a:rPr>
              <a:t>Rhyme time</a:t>
            </a:r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604" name="Text Box 4"/>
          <p:cNvSpPr txBox="1"/>
          <p:nvPr/>
        </p:nvSpPr>
        <p:spPr>
          <a:xfrm>
            <a:off x="1311275" y="15621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</a:pPr>
            <a:endParaRPr lang="zh-CN" altLang="zh-CN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Text Box 5"/>
          <p:cNvSpPr txBox="1"/>
          <p:nvPr/>
        </p:nvSpPr>
        <p:spPr>
          <a:xfrm>
            <a:off x="2751138" y="1089025"/>
            <a:ext cx="3230562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</a:pPr>
            <a:r>
              <a:rPr lang="en-US" altLang="zh-CN" sz="4000" b="1" dirty="0">
                <a:solidFill>
                  <a:schemeClr val="accent2"/>
                </a:solidFill>
                <a:latin typeface="Arial" panose="020B0604020202020204" pitchFamily="34" charset="0"/>
              </a:rPr>
              <a:t>Big elephant</a:t>
            </a:r>
            <a:endParaRPr lang="en-US" altLang="zh-CN" sz="40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5606" name="Text Box 6"/>
          <p:cNvSpPr txBox="1"/>
          <p:nvPr/>
        </p:nvSpPr>
        <p:spPr>
          <a:xfrm>
            <a:off x="1619250" y="1916113"/>
            <a:ext cx="6200775" cy="4359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</a:pP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</a:rPr>
              <a:t>Big lion, eat a chicken. </a:t>
            </a:r>
            <a:endParaRPr lang="en-US" altLang="zh-CN" sz="4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endParaRPr lang="en-US" altLang="zh-CN" sz="4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</a:rPr>
              <a:t>Big tiger, has a brother.</a:t>
            </a:r>
            <a:endParaRPr lang="en-US" altLang="zh-CN" sz="4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endParaRPr lang="en-US" altLang="zh-CN" sz="4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</a:rPr>
              <a:t>Big horse, go to north.</a:t>
            </a:r>
            <a:endParaRPr lang="en-US" altLang="zh-CN" sz="4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endParaRPr lang="en-US" altLang="zh-CN" sz="4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</a:rPr>
              <a:t>Big elephant, very elegant.</a:t>
            </a:r>
            <a:endParaRPr lang="en-US" altLang="zh-CN" sz="4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0247" name="Picture 7" descr="大象-elephant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3163" y="4797425"/>
            <a:ext cx="1441450" cy="1185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Picture 8" descr="马-horse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149725"/>
            <a:ext cx="1547813" cy="1412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9" descr="老虎-tiger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9925" y="2492375"/>
            <a:ext cx="1277938" cy="1400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Picture 10" descr="老虎-tiger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00963" y="2781300"/>
            <a:ext cx="1277937" cy="1400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1" name="Picture 11" descr="'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8" y="1628775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6"/>
          <p:cNvGrpSpPr/>
          <p:nvPr/>
        </p:nvGrpSpPr>
        <p:grpSpPr>
          <a:xfrm>
            <a:off x="539750" y="3573463"/>
            <a:ext cx="647700" cy="763587"/>
            <a:chOff x="249" y="2099"/>
            <a:chExt cx="454" cy="633"/>
          </a:xfrm>
        </p:grpSpPr>
        <p:grpSp>
          <p:nvGrpSpPr>
            <p:cNvPr id="25617" name="Group 14"/>
            <p:cNvGrpSpPr/>
            <p:nvPr/>
          </p:nvGrpSpPr>
          <p:grpSpPr>
            <a:xfrm>
              <a:off x="249" y="2296"/>
              <a:ext cx="454" cy="436"/>
              <a:chOff x="219" y="3884"/>
              <a:chExt cx="454" cy="436"/>
            </a:xfrm>
          </p:grpSpPr>
          <p:sp>
            <p:nvSpPr>
              <p:cNvPr id="25619" name="Line 12"/>
              <p:cNvSpPr/>
              <p:nvPr/>
            </p:nvSpPr>
            <p:spPr>
              <a:xfrm>
                <a:off x="219" y="4110"/>
                <a:ext cx="454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5620" name="Line 13"/>
              <p:cNvSpPr/>
              <p:nvPr/>
            </p:nvSpPr>
            <p:spPr>
              <a:xfrm flipV="1">
                <a:off x="431" y="3884"/>
                <a:ext cx="0" cy="43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25618" name="Text Box 15"/>
            <p:cNvSpPr txBox="1"/>
            <p:nvPr/>
          </p:nvSpPr>
          <p:spPr>
            <a:xfrm>
              <a:off x="361" y="2099"/>
              <a:ext cx="245" cy="3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l">
                <a:spcBef>
                  <a:spcPct val="0"/>
                </a:spcBef>
              </a:pPr>
              <a:r>
                <a:rPr lang="en-US" altLang="zh-CN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N</a:t>
              </a:r>
              <a:endParaRPr lang="en-US" altLang="zh-CN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258" name="Oval 18"/>
          <p:cNvSpPr/>
          <p:nvPr/>
        </p:nvSpPr>
        <p:spPr>
          <a:xfrm>
            <a:off x="1568450" y="1951038"/>
            <a:ext cx="1008063" cy="71913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l">
              <a:spcBef>
                <a:spcPct val="0"/>
              </a:spcBef>
            </a:pP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59" name="Oval 19"/>
          <p:cNvSpPr/>
          <p:nvPr/>
        </p:nvSpPr>
        <p:spPr>
          <a:xfrm>
            <a:off x="2484438" y="3141663"/>
            <a:ext cx="1223962" cy="71913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l">
              <a:spcBef>
                <a:spcPct val="0"/>
              </a:spcBef>
            </a:pP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60" name="Oval 20"/>
          <p:cNvSpPr/>
          <p:nvPr/>
        </p:nvSpPr>
        <p:spPr>
          <a:xfrm>
            <a:off x="3987800" y="4437063"/>
            <a:ext cx="863600" cy="6477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l">
              <a:spcBef>
                <a:spcPct val="0"/>
              </a:spcBef>
            </a:pP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61" name="Oval 21"/>
          <p:cNvSpPr/>
          <p:nvPr/>
        </p:nvSpPr>
        <p:spPr>
          <a:xfrm>
            <a:off x="5818188" y="5568950"/>
            <a:ext cx="1922462" cy="76517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l">
              <a:spcBef>
                <a:spcPct val="0"/>
              </a:spcBef>
            </a:pP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8" grpId="0" animBg="1"/>
      <p:bldP spid="10259" grpId="0" animBg="1"/>
      <p:bldP spid="10260" grpId="0" animBg="1"/>
      <p:bldP spid="1026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</a:pPr>
            <a:r>
              <a:rPr lang="zh-CN" altLang="en-US" sz="2800" b="1" dirty="0"/>
              <a:t>巩固背诵单词拼写，巩固背诵课文。</a:t>
            </a:r>
            <a:endParaRPr lang="zh-CN" altLang="en-US" sz="2800" b="1" dirty="0"/>
          </a:p>
          <a:p>
            <a:pPr eaLnBrk="1" hangingPunct="1">
              <a:lnSpc>
                <a:spcPct val="90000"/>
              </a:lnSpc>
            </a:pPr>
            <a:endParaRPr lang="zh-CN" altLang="en-US" sz="2800" b="1" dirty="0"/>
          </a:p>
          <a:p>
            <a:pPr eaLnBrk="1" hangingPunct="1">
              <a:lnSpc>
                <a:spcPct val="90000"/>
              </a:lnSpc>
            </a:pPr>
            <a:r>
              <a:rPr lang="zh-CN" altLang="en-US" sz="2800" b="1" dirty="0"/>
              <a:t>听磁带，模仿跟读语音和韵律诗部分。</a:t>
            </a:r>
            <a:endParaRPr lang="zh-CN" altLang="en-US" sz="2800" b="1" dirty="0"/>
          </a:p>
          <a:p>
            <a:pPr eaLnBrk="1" hangingPunct="1">
              <a:lnSpc>
                <a:spcPct val="90000"/>
              </a:lnSpc>
            </a:pPr>
            <a:endParaRPr lang="zh-CN" altLang="en-US" sz="2800" b="1" dirty="0"/>
          </a:p>
          <a:p>
            <a:pPr eaLnBrk="1" hangingPunct="1">
              <a:lnSpc>
                <a:spcPct val="90000"/>
              </a:lnSpc>
            </a:pPr>
            <a:r>
              <a:rPr lang="zh-CN" altLang="en-US" sz="2800" b="1" dirty="0"/>
              <a:t>寻找更多字母</a:t>
            </a:r>
            <a:r>
              <a:rPr lang="en-US" altLang="zh-CN" sz="2800" b="1" dirty="0"/>
              <a:t>g</a:t>
            </a:r>
            <a:r>
              <a:rPr lang="zh-CN" altLang="en-US" sz="2800" b="1" dirty="0"/>
              <a:t>发音为</a:t>
            </a:r>
            <a:r>
              <a:rPr lang="en-US" altLang="zh-CN" sz="2800" b="1" dirty="0"/>
              <a:t>[g] </a:t>
            </a:r>
            <a:r>
              <a:rPr lang="zh-CN" altLang="en-US" sz="2800" b="1" dirty="0"/>
              <a:t>的单词，试试写出更多的句子。</a:t>
            </a:r>
            <a:endParaRPr lang="zh-CN" altLang="en-US" sz="2800" b="1" dirty="0"/>
          </a:p>
        </p:txBody>
      </p:sp>
      <p:sp>
        <p:nvSpPr>
          <p:cNvPr id="26627" name="Rectangle 3"/>
          <p:cNvSpPr/>
          <p:nvPr/>
        </p:nvSpPr>
        <p:spPr>
          <a:xfrm>
            <a:off x="0" y="0"/>
            <a:ext cx="2555875" cy="863600"/>
          </a:xfrm>
          <a:prstGeom prst="rect">
            <a:avLst/>
          </a:prstGeom>
          <a:solidFill>
            <a:srgbClr val="FFCC00">
              <a:alpha val="74117"/>
            </a:srgbClr>
          </a:solidFill>
          <a:ln w="57150" cap="flat" cmpd="thinThick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l">
              <a:spcBef>
                <a:spcPct val="0"/>
              </a:spcBef>
            </a:pPr>
            <a:r>
              <a:rPr lang="en-US" altLang="zh-CN" sz="3200" b="1" dirty="0">
                <a:solidFill>
                  <a:schemeClr val="tx2"/>
                </a:solidFill>
                <a:latin typeface="Arial" panose="020B0604020202020204" pitchFamily="34" charset="0"/>
              </a:rPr>
              <a:t>Homework </a:t>
            </a:r>
            <a:endParaRPr lang="en-US" altLang="zh-CN" sz="32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18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charRg st="18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37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charRg st="37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0" y="5373688"/>
            <a:ext cx="8229600" cy="1143000"/>
          </a:xfrm>
          <a:ln/>
        </p:spPr>
        <p:txBody>
          <a:bodyPr vert="horz" wrap="square" lIns="91440" tIns="45720" rIns="91440" bIns="45720" anchor="ctr"/>
          <a:p>
            <a:r>
              <a:rPr lang="en-US" altLang="zh-CN" dirty="0"/>
              <a:t>a tiger</a:t>
            </a:r>
            <a:endParaRPr lang="en-US" altLang="zh-CN" dirty="0"/>
          </a:p>
        </p:txBody>
      </p:sp>
      <p:pic>
        <p:nvPicPr>
          <p:cNvPr id="31748" name="Picture 4" descr="tig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549275"/>
            <a:ext cx="6121400" cy="4591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none" anchor="ctr"/>
          <a:p>
            <a:pPr>
              <a:spcBef>
                <a:spcPct val="0"/>
              </a:spcBef>
            </a:pPr>
            <a:endParaRPr lang="zh-CN" altLang="zh-CN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Text Box 3"/>
          <p:cNvSpPr txBox="1"/>
          <p:nvPr/>
        </p:nvSpPr>
        <p:spPr>
          <a:xfrm>
            <a:off x="250825" y="333375"/>
            <a:ext cx="6705600" cy="6413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</a:rPr>
              <a:t>Guess: What’s in my bag?</a:t>
            </a:r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5124" name="Group 4"/>
          <p:cNvGrpSpPr/>
          <p:nvPr/>
        </p:nvGrpSpPr>
        <p:grpSpPr>
          <a:xfrm>
            <a:off x="2843213" y="1412875"/>
            <a:ext cx="3768725" cy="4103688"/>
            <a:chOff x="2064" y="2064"/>
            <a:chExt cx="1488" cy="1488"/>
          </a:xfrm>
        </p:grpSpPr>
        <p:sp>
          <p:nvSpPr>
            <p:cNvPr id="5126" name="Rectangle 5"/>
            <p:cNvSpPr/>
            <p:nvPr/>
          </p:nvSpPr>
          <p:spPr>
            <a:xfrm>
              <a:off x="2064" y="2592"/>
              <a:ext cx="1488" cy="960"/>
            </a:xfrm>
            <a:prstGeom prst="rect">
              <a:avLst/>
            </a:prstGeom>
            <a:solidFill>
              <a:srgbClr val="CC99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l">
                <a:spcBef>
                  <a:spcPct val="0"/>
                </a:spcBef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27" name="AutoShape 6"/>
            <p:cNvSpPr/>
            <p:nvPr/>
          </p:nvSpPr>
          <p:spPr>
            <a:xfrm>
              <a:off x="2208" y="2064"/>
              <a:ext cx="1200" cy="124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7719 h 21600"/>
              </a:gdLst>
              <a:ahLst/>
              <a:cxnLst>
                <a:cxn ang="0">
                  <a:pos x="33" y="0"/>
                </a:cxn>
                <a:cxn ang="0">
                  <a:pos x="8" y="36"/>
                </a:cxn>
                <a:cxn ang="0">
                  <a:pos x="33" y="18"/>
                </a:cxn>
                <a:cxn ang="0">
                  <a:pos x="58" y="36"/>
                </a:cxn>
              </a:cxnLst>
              <a:rect l="txL" t="txT" r="txR" b="txB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5125" name="Text Box 9"/>
          <p:cNvSpPr txBox="1"/>
          <p:nvPr/>
        </p:nvSpPr>
        <p:spPr>
          <a:xfrm>
            <a:off x="4067175" y="4005263"/>
            <a:ext cx="12239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dirty="0">
                <a:solidFill>
                  <a:schemeClr val="tx1"/>
                </a:solidFill>
                <a:latin typeface="Arial Black" panose="020B0A04020102020204" pitchFamily="34" charset="0"/>
              </a:rPr>
              <a:t>bag</a:t>
            </a:r>
            <a:endParaRPr lang="en-US" altLang="zh-CN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68313" y="5300663"/>
            <a:ext cx="8229600" cy="1143000"/>
          </a:xfrm>
          <a:ln/>
        </p:spPr>
        <p:txBody>
          <a:bodyPr vert="horz" wrap="square" lIns="91440" tIns="45720" rIns="91440" bIns="45720" anchor="ctr"/>
          <a:p>
            <a:r>
              <a:rPr lang="en-US" altLang="zh-CN" dirty="0"/>
              <a:t>a panda</a:t>
            </a:r>
            <a:endParaRPr lang="en-US" altLang="zh-CN" dirty="0"/>
          </a:p>
        </p:txBody>
      </p:sp>
      <p:pic>
        <p:nvPicPr>
          <p:cNvPr id="32772" name="Picture 4" descr="panda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331913" y="260350"/>
            <a:ext cx="6696075" cy="502285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none" anchor="ctr"/>
          <a:p>
            <a:pPr>
              <a:spcBef>
                <a:spcPct val="0"/>
              </a:spcBef>
            </a:pPr>
            <a:endParaRPr lang="zh-CN" altLang="zh-CN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 Box 3"/>
          <p:cNvSpPr txBox="1"/>
          <p:nvPr/>
        </p:nvSpPr>
        <p:spPr>
          <a:xfrm>
            <a:off x="250825" y="333375"/>
            <a:ext cx="6705600" cy="6413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</a:rPr>
              <a:t>Guess: What’s in my bag?</a:t>
            </a:r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7172" name="Group 4"/>
          <p:cNvGrpSpPr/>
          <p:nvPr/>
        </p:nvGrpSpPr>
        <p:grpSpPr>
          <a:xfrm>
            <a:off x="2843213" y="1412875"/>
            <a:ext cx="3768725" cy="4103688"/>
            <a:chOff x="2064" y="2064"/>
            <a:chExt cx="1488" cy="1488"/>
          </a:xfrm>
        </p:grpSpPr>
        <p:sp>
          <p:nvSpPr>
            <p:cNvPr id="7174" name="Rectangle 5"/>
            <p:cNvSpPr/>
            <p:nvPr/>
          </p:nvSpPr>
          <p:spPr>
            <a:xfrm>
              <a:off x="2064" y="2592"/>
              <a:ext cx="1488" cy="960"/>
            </a:xfrm>
            <a:prstGeom prst="rect">
              <a:avLst/>
            </a:prstGeom>
            <a:solidFill>
              <a:srgbClr val="CC99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l">
                <a:spcBef>
                  <a:spcPct val="0"/>
                </a:spcBef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75" name="AutoShape 6"/>
            <p:cNvSpPr/>
            <p:nvPr/>
          </p:nvSpPr>
          <p:spPr>
            <a:xfrm>
              <a:off x="2208" y="2064"/>
              <a:ext cx="1200" cy="124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7719 h 21600"/>
              </a:gdLst>
              <a:ahLst/>
              <a:cxnLst>
                <a:cxn ang="0">
                  <a:pos x="33" y="0"/>
                </a:cxn>
                <a:cxn ang="0">
                  <a:pos x="8" y="36"/>
                </a:cxn>
                <a:cxn ang="0">
                  <a:pos x="33" y="18"/>
                </a:cxn>
                <a:cxn ang="0">
                  <a:pos x="58" y="36"/>
                </a:cxn>
              </a:cxnLst>
              <a:rect l="txL" t="txT" r="txR" b="txB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7173" name="Text Box 9"/>
          <p:cNvSpPr txBox="1"/>
          <p:nvPr/>
        </p:nvSpPr>
        <p:spPr>
          <a:xfrm>
            <a:off x="4067175" y="3933825"/>
            <a:ext cx="12239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dirty="0">
                <a:solidFill>
                  <a:schemeClr val="tx1"/>
                </a:solidFill>
                <a:latin typeface="Arial Black" panose="020B0A04020102020204" pitchFamily="34" charset="0"/>
              </a:rPr>
              <a:t>bag</a:t>
            </a:r>
            <a:endParaRPr lang="en-US" altLang="zh-CN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539750" y="5229225"/>
            <a:ext cx="8229600" cy="1143000"/>
          </a:xfrm>
          <a:ln/>
        </p:spPr>
        <p:txBody>
          <a:bodyPr vert="horz" wrap="square" lIns="91440" tIns="45720" rIns="91440" bIns="45720" anchor="ctr"/>
          <a:p>
            <a:r>
              <a:rPr lang="en-US" altLang="zh-CN" dirty="0"/>
              <a:t>a monkey</a:t>
            </a:r>
            <a:endParaRPr lang="en-US" altLang="zh-CN" dirty="0"/>
          </a:p>
        </p:txBody>
      </p:sp>
      <p:pic>
        <p:nvPicPr>
          <p:cNvPr id="33796" name="Picture 4" descr="monkey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331913" y="333375"/>
            <a:ext cx="6264275" cy="46990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none" anchor="ctr"/>
          <a:p>
            <a:pPr>
              <a:spcBef>
                <a:spcPct val="0"/>
              </a:spcBef>
            </a:pPr>
            <a:endParaRPr lang="zh-CN" altLang="zh-CN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Text Box 3"/>
          <p:cNvSpPr txBox="1"/>
          <p:nvPr/>
        </p:nvSpPr>
        <p:spPr>
          <a:xfrm>
            <a:off x="250825" y="333375"/>
            <a:ext cx="6705600" cy="6413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</a:rPr>
              <a:t>Guess: What’s in my bag?</a:t>
            </a:r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9220" name="Group 4"/>
          <p:cNvGrpSpPr/>
          <p:nvPr/>
        </p:nvGrpSpPr>
        <p:grpSpPr>
          <a:xfrm>
            <a:off x="2843213" y="1412875"/>
            <a:ext cx="3768725" cy="4103688"/>
            <a:chOff x="2064" y="2064"/>
            <a:chExt cx="1488" cy="1488"/>
          </a:xfrm>
        </p:grpSpPr>
        <p:sp>
          <p:nvSpPr>
            <p:cNvPr id="9222" name="Rectangle 5"/>
            <p:cNvSpPr/>
            <p:nvPr/>
          </p:nvSpPr>
          <p:spPr>
            <a:xfrm>
              <a:off x="2064" y="2592"/>
              <a:ext cx="1488" cy="960"/>
            </a:xfrm>
            <a:prstGeom prst="rect">
              <a:avLst/>
            </a:prstGeom>
            <a:solidFill>
              <a:srgbClr val="CC99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l">
                <a:spcBef>
                  <a:spcPct val="0"/>
                </a:spcBef>
              </a:pP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3" name="AutoShape 6"/>
            <p:cNvSpPr/>
            <p:nvPr/>
          </p:nvSpPr>
          <p:spPr>
            <a:xfrm>
              <a:off x="2208" y="2064"/>
              <a:ext cx="1200" cy="124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7719 h 21600"/>
              </a:gdLst>
              <a:ahLst/>
              <a:cxnLst>
                <a:cxn ang="0">
                  <a:pos x="33" y="0"/>
                </a:cxn>
                <a:cxn ang="0">
                  <a:pos x="8" y="36"/>
                </a:cxn>
                <a:cxn ang="0">
                  <a:pos x="33" y="18"/>
                </a:cxn>
                <a:cxn ang="0">
                  <a:pos x="58" y="36"/>
                </a:cxn>
              </a:cxnLst>
              <a:rect l="txL" t="txT" r="txR" b="txB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9221" name="Text Box 9"/>
          <p:cNvSpPr txBox="1"/>
          <p:nvPr/>
        </p:nvSpPr>
        <p:spPr>
          <a:xfrm>
            <a:off x="4067175" y="3933825"/>
            <a:ext cx="12239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dirty="0">
                <a:solidFill>
                  <a:schemeClr val="tx1"/>
                </a:solidFill>
                <a:latin typeface="Arial Black" panose="020B0A04020102020204" pitchFamily="34" charset="0"/>
              </a:rPr>
              <a:t>bag</a:t>
            </a:r>
            <a:endParaRPr lang="en-US" altLang="zh-CN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468313" y="5229225"/>
            <a:ext cx="8229600" cy="1143000"/>
          </a:xfrm>
          <a:ln/>
        </p:spPr>
        <p:txBody>
          <a:bodyPr vert="horz" wrap="square" lIns="91440" tIns="45720" rIns="91440" bIns="45720" anchor="ctr"/>
          <a:p>
            <a:r>
              <a:rPr lang="en-US" altLang="zh-CN" dirty="0"/>
              <a:t>a lion</a:t>
            </a:r>
            <a:endParaRPr lang="en-US" altLang="zh-CN" dirty="0"/>
          </a:p>
        </p:txBody>
      </p:sp>
      <p:pic>
        <p:nvPicPr>
          <p:cNvPr id="34820" name="Picture 4" descr="lion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619250" y="404813"/>
            <a:ext cx="6408738" cy="480695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843</Words>
  <Application>WPS 演示</Application>
  <PresentationFormat>全屏显示(4:3)</PresentationFormat>
  <Paragraphs>149</Paragraphs>
  <Slides>25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Arial Black</vt:lpstr>
      <vt:lpstr>黑体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44</cp:revision>
  <dcterms:created xsi:type="dcterms:W3CDTF">2013-07-06T04:40:26Z</dcterms:created>
  <dcterms:modified xsi:type="dcterms:W3CDTF">2019-01-23T01:58:16Z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