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8" r:id="rId9"/>
    <p:sldId id="265" r:id="rId10"/>
    <p:sldId id="266" r:id="rId11"/>
    <p:sldId id="267" r:id="rId12"/>
    <p:sldId id="269" r:id="rId13"/>
    <p:sldId id="270" r:id="rId14"/>
    <p:sldId id="279" r:id="rId15"/>
    <p:sldId id="271" r:id="rId16"/>
    <p:sldId id="277" r:id="rId17"/>
    <p:sldId id="278" r:id="rId18"/>
    <p:sldId id="273" r:id="rId19"/>
    <p:sldId id="275" r:id="rId20"/>
    <p:sldId id="276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631B4-56A5-4004-BFFB-720070C6A7BA}" type="datetimeFigureOut">
              <a:rPr lang="zh-CN" altLang="en-US" smtClean="0"/>
              <a:pPr/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67DFE-6B72-48EB-906C-E2454D69D2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631B4-56A5-4004-BFFB-720070C6A7BA}" type="datetimeFigureOut">
              <a:rPr lang="zh-CN" altLang="en-US" smtClean="0"/>
              <a:pPr/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67DFE-6B72-48EB-906C-E2454D69D2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631B4-56A5-4004-BFFB-720070C6A7BA}" type="datetimeFigureOut">
              <a:rPr lang="zh-CN" altLang="en-US" smtClean="0"/>
              <a:pPr/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67DFE-6B72-48EB-906C-E2454D69D2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631B4-56A5-4004-BFFB-720070C6A7BA}" type="datetimeFigureOut">
              <a:rPr lang="zh-CN" altLang="en-US" smtClean="0"/>
              <a:pPr/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67DFE-6B72-48EB-906C-E2454D69D2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631B4-56A5-4004-BFFB-720070C6A7BA}" type="datetimeFigureOut">
              <a:rPr lang="zh-CN" altLang="en-US" smtClean="0"/>
              <a:pPr/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67DFE-6B72-48EB-906C-E2454D69D2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631B4-56A5-4004-BFFB-720070C6A7BA}" type="datetimeFigureOut">
              <a:rPr lang="zh-CN" altLang="en-US" smtClean="0"/>
              <a:pPr/>
              <a:t>2014/12/10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67DFE-6B72-48EB-906C-E2454D69D2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631B4-56A5-4004-BFFB-720070C6A7BA}" type="datetimeFigureOut">
              <a:rPr lang="zh-CN" altLang="en-US" smtClean="0"/>
              <a:pPr/>
              <a:t>2014/12/10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67DFE-6B72-48EB-906C-E2454D69D2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631B4-56A5-4004-BFFB-720070C6A7BA}" type="datetimeFigureOut">
              <a:rPr lang="zh-CN" altLang="en-US" smtClean="0"/>
              <a:pPr/>
              <a:t>2014/12/10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67DFE-6B72-48EB-906C-E2454D69D2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631B4-56A5-4004-BFFB-720070C6A7BA}" type="datetimeFigureOut">
              <a:rPr lang="zh-CN" altLang="en-US" smtClean="0"/>
              <a:pPr/>
              <a:t>2014/12/10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67DFE-6B72-48EB-906C-E2454D69D2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631B4-56A5-4004-BFFB-720070C6A7BA}" type="datetimeFigureOut">
              <a:rPr lang="zh-CN" altLang="en-US" smtClean="0"/>
              <a:pPr/>
              <a:t>2014/12/10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67DFE-6B72-48EB-906C-E2454D69D2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631B4-56A5-4004-BFFB-720070C6A7BA}" type="datetimeFigureOut">
              <a:rPr lang="zh-CN" altLang="en-US" smtClean="0"/>
              <a:pPr/>
              <a:t>2014/12/10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67DFE-6B72-48EB-906C-E2454D69D2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631B4-56A5-4004-BFFB-720070C6A7BA}" type="datetimeFigureOut">
              <a:rPr lang="zh-CN" altLang="en-US" smtClean="0"/>
              <a:pPr/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967DFE-6B72-48EB-906C-E2454D69D2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9A1.swf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9A1.swf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hyperlink" Target="9A1.swf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2" descr="2009042317592246"/>
          <p:cNvPicPr>
            <a:picLocks noChangeAspect="1" noChangeArrowheads="1"/>
          </p:cNvPicPr>
          <p:nvPr/>
        </p:nvPicPr>
        <p:blipFill>
          <a:blip r:embed="rId2"/>
          <a:srcRect b="8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000232" y="2143116"/>
            <a:ext cx="4464050" cy="3887788"/>
            <a:chOff x="51" y="0"/>
            <a:chExt cx="4235" cy="4320"/>
          </a:xfrm>
        </p:grpSpPr>
        <p:pic>
          <p:nvPicPr>
            <p:cNvPr id="3078" name="Picture 4" descr="地球英语俱乐部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1" y="0"/>
              <a:ext cx="4235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9" name="WordArt 5"/>
            <p:cNvSpPr>
              <a:spLocks noChangeArrowheads="1" noChangeShapeType="1" noTextEdit="1"/>
            </p:cNvSpPr>
            <p:nvPr/>
          </p:nvSpPr>
          <p:spPr bwMode="auto">
            <a:xfrm>
              <a:off x="1701" y="73"/>
              <a:ext cx="1270" cy="953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31796"/>
                </a:avLst>
              </a:prstTxWarp>
            </a:bodyPr>
            <a:lstStyle/>
            <a:p>
              <a:pPr algn="ctr"/>
              <a:r>
                <a:rPr lang="en-US" altLang="zh-CN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DFPTongTong-B5"/>
                </a:rPr>
                <a:t>Visitors</a:t>
              </a:r>
            </a:p>
            <a:p>
              <a:pPr algn="ctr"/>
              <a:r>
                <a:rPr lang="en-US" altLang="zh-CN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DFPTongTong-B5"/>
                </a:rPr>
                <a:t>many new friends</a:t>
              </a:r>
              <a:endPara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DFPTongTong-B5"/>
              </a:endParaRPr>
            </a:p>
          </p:txBody>
        </p:sp>
      </p:grpSp>
      <p:sp>
        <p:nvSpPr>
          <p:cNvPr id="3081" name="WordArt 9"/>
          <p:cNvSpPr>
            <a:spLocks noChangeArrowheads="1" noChangeShapeType="1" noTextEdit="1"/>
          </p:cNvSpPr>
          <p:nvPr/>
        </p:nvSpPr>
        <p:spPr bwMode="auto">
          <a:xfrm>
            <a:off x="1428728" y="857232"/>
            <a:ext cx="6846888" cy="55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5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楷体_GB2312"/>
              </a:rPr>
              <a:t>Unit 9 The English Club</a:t>
            </a:r>
            <a:endParaRPr lang="zh-CN" altLang="en-US" sz="54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楷体_GB231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57818" y="5715016"/>
            <a:ext cx="3437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河塘中心小学       夏燕红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52774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latin typeface="Comic Sans MS" pitchFamily="66" charset="0"/>
                <a:hlinkClick r:id="rId2" action="ppaction://hlinkfile"/>
              </a:rPr>
              <a:t>Watch</a:t>
            </a:r>
            <a:r>
              <a:rPr lang="en-US" altLang="zh-CN" sz="4400" b="1" dirty="0" smtClean="0">
                <a:solidFill>
                  <a:srgbClr val="FF0000"/>
                </a:solidFill>
                <a:latin typeface="Comic Sans MS" pitchFamily="66" charset="0"/>
              </a:rPr>
              <a:t>  and match</a:t>
            </a:r>
            <a:endParaRPr lang="zh-CN" altLang="en-US" sz="4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28728" y="1500174"/>
            <a:ext cx="22172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Comic Sans MS" pitchFamily="66" charset="0"/>
              </a:rPr>
              <a:t>Tony White</a:t>
            </a:r>
            <a:endParaRPr lang="zh-CN" altLang="en-US" sz="2800" b="1" dirty="0"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00166" y="3071810"/>
            <a:ext cx="19960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Comic Sans MS" pitchFamily="66" charset="0"/>
              </a:rPr>
              <a:t>Wang Bing</a:t>
            </a:r>
            <a:endParaRPr lang="zh-CN" altLang="en-US" sz="2800" b="1" dirty="0"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43042" y="2285992"/>
            <a:ext cx="14013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Comic Sans MS" pitchFamily="66" charset="0"/>
              </a:rPr>
              <a:t>Nancy </a:t>
            </a:r>
            <a:endParaRPr lang="zh-CN" altLang="en-US" sz="2800" b="1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14480" y="3786190"/>
            <a:ext cx="1285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Comic Sans MS" pitchFamily="66" charset="0"/>
              </a:rPr>
              <a:t>David </a:t>
            </a:r>
            <a:endParaRPr lang="zh-CN" altLang="en-US" sz="2800" b="1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14480" y="5429264"/>
            <a:ext cx="14622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Comic Sans MS" pitchFamily="66" charset="0"/>
              </a:rPr>
              <a:t>Liu Tao</a:t>
            </a:r>
            <a:endParaRPr lang="zh-CN" altLang="en-US" sz="2800" b="1" dirty="0"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85918" y="4500570"/>
            <a:ext cx="9541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Comic Sans MS" pitchFamily="66" charset="0"/>
              </a:rPr>
              <a:t>Ben </a:t>
            </a:r>
            <a:endParaRPr lang="zh-CN" altLang="en-US" sz="2800" b="1" dirty="0">
              <a:latin typeface="Comic Sans MS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86380" y="2500306"/>
            <a:ext cx="21259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Comic Sans MS" pitchFamily="66" charset="0"/>
              </a:rPr>
              <a:t>the USA</a:t>
            </a:r>
            <a:endParaRPr lang="zh-CN" altLang="en-US" sz="3600" b="1" dirty="0">
              <a:latin typeface="Comic Sans MS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00694" y="3571876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Comic Sans MS" pitchFamily="66" charset="0"/>
              </a:rPr>
              <a:t>the UK</a:t>
            </a:r>
            <a:endParaRPr lang="zh-CN" altLang="en-US" sz="3600" b="1" dirty="0">
              <a:latin typeface="Comic Sans MS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57818" y="4572008"/>
            <a:ext cx="15648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Comic Sans MS" pitchFamily="66" charset="0"/>
              </a:rPr>
              <a:t>China </a:t>
            </a:r>
            <a:endParaRPr lang="zh-CN" altLang="en-US" sz="3600" b="1" dirty="0">
              <a:latin typeface="Comic Sans MS" pitchFamily="66" charset="0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3786182" y="1928802"/>
            <a:ext cx="1357322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>
            <a:stCxn id="21" idx="3"/>
            <a:endCxn id="26" idx="1"/>
          </p:cNvCxnSpPr>
          <p:nvPr/>
        </p:nvCxnSpPr>
        <p:spPr>
          <a:xfrm>
            <a:off x="3044388" y="2547602"/>
            <a:ext cx="2456306" cy="13474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20" idx="3"/>
            <a:endCxn id="27" idx="1"/>
          </p:cNvCxnSpPr>
          <p:nvPr/>
        </p:nvCxnSpPr>
        <p:spPr>
          <a:xfrm>
            <a:off x="3496225" y="3333420"/>
            <a:ext cx="1861593" cy="15617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>
            <a:stCxn id="22" idx="3"/>
            <a:endCxn id="26" idx="1"/>
          </p:cNvCxnSpPr>
          <p:nvPr/>
        </p:nvCxnSpPr>
        <p:spPr>
          <a:xfrm flipV="1">
            <a:off x="3000409" y="3895042"/>
            <a:ext cx="2500285" cy="1527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>
            <a:stCxn id="24" idx="3"/>
          </p:cNvCxnSpPr>
          <p:nvPr/>
        </p:nvCxnSpPr>
        <p:spPr>
          <a:xfrm flipV="1">
            <a:off x="2740025" y="2714620"/>
            <a:ext cx="2403479" cy="20475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>
            <a:stCxn id="23" idx="3"/>
            <a:endCxn id="27" idx="1"/>
          </p:cNvCxnSpPr>
          <p:nvPr/>
        </p:nvCxnSpPr>
        <p:spPr>
          <a:xfrm flipV="1">
            <a:off x="3176740" y="4895174"/>
            <a:ext cx="2181078" cy="795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000496" y="1643050"/>
            <a:ext cx="13917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2"/>
                </a:solidFill>
                <a:latin typeface="Comic Sans MS" pitchFamily="66" charset="0"/>
              </a:rPr>
              <a:t>is from </a:t>
            </a:r>
            <a:endParaRPr lang="zh-CN" altLang="en-US" sz="24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8860" y="4714884"/>
            <a:ext cx="32389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New York is a big city in the USA.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23407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Comic Sans MS" pitchFamily="66" charset="0"/>
              </a:rPr>
              <a:t>New York</a:t>
            </a:r>
            <a:endParaRPr lang="zh-CN" altLang="en-US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图片 3" descr="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571480"/>
            <a:ext cx="6905673" cy="5179255"/>
          </a:xfrm>
          <a:prstGeom prst="rect">
            <a:avLst/>
          </a:prstGeom>
        </p:spPr>
      </p:pic>
      <p:pic>
        <p:nvPicPr>
          <p:cNvPr id="7" name="图片 6" descr="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571480"/>
            <a:ext cx="7500990" cy="5039728"/>
          </a:xfrm>
          <a:prstGeom prst="rect">
            <a:avLst/>
          </a:prstGeom>
        </p:spPr>
      </p:pic>
      <p:pic>
        <p:nvPicPr>
          <p:cNvPr id="8" name="图片 7" descr="1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00" y="571480"/>
            <a:ext cx="7500990" cy="5213188"/>
          </a:xfrm>
          <a:prstGeom prst="rect">
            <a:avLst/>
          </a:prstGeom>
        </p:spPr>
      </p:pic>
      <p:pic>
        <p:nvPicPr>
          <p:cNvPr id="9" name="图片 8" descr="1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100" y="500043"/>
            <a:ext cx="7858180" cy="5572164"/>
          </a:xfrm>
          <a:prstGeom prst="rect">
            <a:avLst/>
          </a:prstGeom>
        </p:spPr>
      </p:pic>
      <p:pic>
        <p:nvPicPr>
          <p:cNvPr id="5" name="图片 4" descr="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500042"/>
            <a:ext cx="6905673" cy="517925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6211669"/>
            <a:ext cx="94852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Comic Sans MS" pitchFamily="66" charset="0"/>
              </a:rPr>
              <a:t>New York is a beautiful city in the USA.</a:t>
            </a:r>
            <a:endParaRPr lang="zh-CN" altLang="en-US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0313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Comic Sans MS" pitchFamily="66" charset="0"/>
              </a:rPr>
              <a:t>read and fill in the blanks</a:t>
            </a:r>
            <a:endParaRPr lang="zh-CN" altLang="en-US" sz="4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928802"/>
            <a:ext cx="8133958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Comic Sans MS" pitchFamily="66" charset="0"/>
              </a:rPr>
              <a:t>Tony White speaks __________</a:t>
            </a:r>
          </a:p>
          <a:p>
            <a:r>
              <a:rPr lang="en-US" altLang="zh-CN" sz="4000" dirty="0" smtClean="0">
                <a:latin typeface="Comic Sans MS" pitchFamily="66" charset="0"/>
              </a:rPr>
              <a:t>Wang Bing speaks ___________</a:t>
            </a:r>
          </a:p>
          <a:p>
            <a:r>
              <a:rPr lang="en-US" altLang="zh-CN" sz="4000" dirty="0" smtClean="0">
                <a:latin typeface="Comic Sans MS" pitchFamily="66" charset="0"/>
              </a:rPr>
              <a:t>Nancy speaks _____________</a:t>
            </a:r>
          </a:p>
          <a:p>
            <a:r>
              <a:rPr lang="en-US" altLang="zh-CN" sz="4000" dirty="0" smtClean="0">
                <a:latin typeface="Comic Sans MS" pitchFamily="66" charset="0"/>
              </a:rPr>
              <a:t>David speaks ____________</a:t>
            </a:r>
          </a:p>
          <a:p>
            <a:r>
              <a:rPr lang="en-US" altLang="zh-CN" sz="4000" dirty="0" smtClean="0">
                <a:latin typeface="Comic Sans MS" pitchFamily="66" charset="0"/>
              </a:rPr>
              <a:t>Ben speaks____________</a:t>
            </a:r>
          </a:p>
          <a:p>
            <a:r>
              <a:rPr lang="en-US" altLang="zh-CN" sz="4000" dirty="0" smtClean="0">
                <a:latin typeface="Comic Sans MS" pitchFamily="66" charset="0"/>
              </a:rPr>
              <a:t>Liu Tao speaks ___________</a:t>
            </a:r>
            <a:endParaRPr lang="zh-CN" altLang="en-US" sz="40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5008" y="2071678"/>
            <a:ext cx="1334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Comic Sans MS" pitchFamily="66" charset="0"/>
              </a:rPr>
              <a:t>English </a:t>
            </a:r>
            <a:endParaRPr lang="zh-CN" altLang="en-US" sz="2400" b="1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628" y="2714620"/>
            <a:ext cx="32239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Comic Sans MS" pitchFamily="66" charset="0"/>
              </a:rPr>
              <a:t>Chinese and English </a:t>
            </a:r>
            <a:endParaRPr lang="zh-CN" altLang="en-US" sz="24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71934" y="3286124"/>
            <a:ext cx="32239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Comic Sans MS" pitchFamily="66" charset="0"/>
              </a:rPr>
              <a:t>English and Chinese </a:t>
            </a:r>
            <a:endParaRPr lang="zh-CN" altLang="en-US" sz="2400" b="1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4810" y="3929066"/>
            <a:ext cx="32239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Comic Sans MS" pitchFamily="66" charset="0"/>
              </a:rPr>
              <a:t>English and Chinese </a:t>
            </a:r>
            <a:endParaRPr lang="zh-CN" altLang="en-US" sz="2400" b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86182" y="4500570"/>
            <a:ext cx="2986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Comic Sans MS" pitchFamily="66" charset="0"/>
              </a:rPr>
              <a:t>English and French</a:t>
            </a:r>
            <a:endParaRPr lang="zh-CN" altLang="en-US" sz="2400" b="1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00562" y="5143512"/>
            <a:ext cx="32239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Comic Sans MS" pitchFamily="66" charset="0"/>
              </a:rPr>
              <a:t>Chinese and English </a:t>
            </a:r>
            <a:endParaRPr lang="zh-CN" altLang="en-US" sz="2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51251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Comic Sans MS" pitchFamily="66" charset="0"/>
              </a:rPr>
              <a:t>fill in the blanks</a:t>
            </a:r>
            <a:endParaRPr lang="zh-CN" altLang="en-US" sz="4800" dirty="0">
              <a:latin typeface="Comic Sans MS" pitchFamily="66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282" y="1714488"/>
            <a:ext cx="87154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Comic Sans MS" pitchFamily="66" charset="0"/>
              </a:rPr>
              <a:t>Wang Bing is </a:t>
            </a:r>
            <a:r>
              <a:rPr lang="en-US" altLang="zh-CN" sz="2800" b="1" dirty="0" err="1" smtClean="0">
                <a:latin typeface="Comic Sans MS" pitchFamily="66" charset="0"/>
              </a:rPr>
              <a:t>from__________.He’s</a:t>
            </a:r>
            <a:r>
              <a:rPr lang="en-US" altLang="zh-CN" sz="2800" b="1" dirty="0" smtClean="0">
                <a:latin typeface="Comic Sans MS" pitchFamily="66" charset="0"/>
              </a:rPr>
              <a:t> ______.</a:t>
            </a:r>
          </a:p>
          <a:p>
            <a:r>
              <a:rPr lang="en-US" altLang="zh-CN" sz="2800" b="1" dirty="0" smtClean="0">
                <a:latin typeface="Comic Sans MS" pitchFamily="66" charset="0"/>
              </a:rPr>
              <a:t>He speaks __________________. </a:t>
            </a:r>
          </a:p>
        </p:txBody>
      </p:sp>
      <p:sp>
        <p:nvSpPr>
          <p:cNvPr id="5" name="矩形 4"/>
          <p:cNvSpPr/>
          <p:nvPr/>
        </p:nvSpPr>
        <p:spPr>
          <a:xfrm>
            <a:off x="214282" y="3786190"/>
            <a:ext cx="87154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Comic Sans MS" pitchFamily="66" charset="0"/>
              </a:rPr>
              <a:t>David is </a:t>
            </a:r>
            <a:r>
              <a:rPr lang="en-US" altLang="zh-CN" sz="2800" b="1" dirty="0" err="1" smtClean="0">
                <a:latin typeface="Comic Sans MS" pitchFamily="66" charset="0"/>
              </a:rPr>
              <a:t>from_____________.He’s</a:t>
            </a:r>
            <a:r>
              <a:rPr lang="en-US" altLang="zh-CN" sz="2800" b="1" dirty="0" smtClean="0">
                <a:latin typeface="Comic Sans MS" pitchFamily="66" charset="0"/>
              </a:rPr>
              <a:t> ________.</a:t>
            </a:r>
          </a:p>
          <a:p>
            <a:r>
              <a:rPr lang="en-US" altLang="zh-CN" sz="2800" b="1" dirty="0" smtClean="0">
                <a:latin typeface="Comic Sans MS" pitchFamily="66" charset="0"/>
              </a:rPr>
              <a:t>He speaks _______________.</a:t>
            </a:r>
          </a:p>
        </p:txBody>
      </p:sp>
      <p:sp>
        <p:nvSpPr>
          <p:cNvPr id="6" name="矩形 5"/>
          <p:cNvSpPr/>
          <p:nvPr/>
        </p:nvSpPr>
        <p:spPr>
          <a:xfrm>
            <a:off x="357158" y="5903893"/>
            <a:ext cx="91440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Comic Sans MS" pitchFamily="66" charset="0"/>
              </a:rPr>
              <a:t>Liu Tao is </a:t>
            </a:r>
            <a:r>
              <a:rPr lang="en-US" altLang="zh-CN" sz="2800" b="1" dirty="0" err="1" smtClean="0">
                <a:latin typeface="Comic Sans MS" pitchFamily="66" charset="0"/>
              </a:rPr>
              <a:t>from__________.He’s</a:t>
            </a:r>
            <a:r>
              <a:rPr lang="en-US" altLang="zh-CN" sz="2800" b="1" dirty="0" smtClean="0">
                <a:latin typeface="Comic Sans MS" pitchFamily="66" charset="0"/>
              </a:rPr>
              <a:t> ________.</a:t>
            </a:r>
          </a:p>
          <a:p>
            <a:r>
              <a:rPr lang="en-US" altLang="zh-CN" sz="2800" b="1" dirty="0" smtClean="0">
                <a:latin typeface="Comic Sans MS" pitchFamily="66" charset="0"/>
              </a:rPr>
              <a:t>He speaks ______________.</a:t>
            </a:r>
          </a:p>
        </p:txBody>
      </p:sp>
      <p:sp>
        <p:nvSpPr>
          <p:cNvPr id="7" name="矩形 6"/>
          <p:cNvSpPr/>
          <p:nvPr/>
        </p:nvSpPr>
        <p:spPr>
          <a:xfrm>
            <a:off x="285720" y="4786322"/>
            <a:ext cx="80724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Comic Sans MS" pitchFamily="66" charset="0"/>
              </a:rPr>
              <a:t>Ben is </a:t>
            </a:r>
            <a:r>
              <a:rPr lang="en-US" altLang="zh-CN" sz="2800" b="1" dirty="0" err="1" smtClean="0">
                <a:latin typeface="Comic Sans MS" pitchFamily="66" charset="0"/>
              </a:rPr>
              <a:t>from__________.He’s</a:t>
            </a:r>
            <a:r>
              <a:rPr lang="en-US" altLang="zh-CN" sz="2800" b="1" dirty="0" smtClean="0">
                <a:latin typeface="Comic Sans MS" pitchFamily="66" charset="0"/>
              </a:rPr>
              <a:t> ________.</a:t>
            </a:r>
          </a:p>
          <a:p>
            <a:r>
              <a:rPr lang="en-US" altLang="zh-CN" sz="2800" b="1" dirty="0" smtClean="0">
                <a:latin typeface="Comic Sans MS" pitchFamily="66" charset="0"/>
              </a:rPr>
              <a:t>He speaks _________________.</a:t>
            </a:r>
          </a:p>
        </p:txBody>
      </p:sp>
      <p:sp>
        <p:nvSpPr>
          <p:cNvPr id="8" name="矩形 7"/>
          <p:cNvSpPr/>
          <p:nvPr/>
        </p:nvSpPr>
        <p:spPr>
          <a:xfrm>
            <a:off x="285720" y="271462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Comic Sans MS" pitchFamily="66" charset="0"/>
              </a:rPr>
              <a:t>Nancy is </a:t>
            </a:r>
            <a:r>
              <a:rPr lang="en-US" altLang="zh-CN" sz="2800" b="1" dirty="0" err="1" smtClean="0">
                <a:latin typeface="Comic Sans MS" pitchFamily="66" charset="0"/>
              </a:rPr>
              <a:t>from__________.She’s</a:t>
            </a:r>
            <a:r>
              <a:rPr lang="en-US" altLang="zh-CN" sz="2800" b="1" dirty="0" smtClean="0">
                <a:latin typeface="Comic Sans MS" pitchFamily="66" charset="0"/>
              </a:rPr>
              <a:t> ________.</a:t>
            </a:r>
          </a:p>
          <a:p>
            <a:r>
              <a:rPr lang="en-US" altLang="zh-CN" sz="2800" b="1" dirty="0" smtClean="0">
                <a:latin typeface="Comic Sans MS" pitchFamily="66" charset="0"/>
              </a:rPr>
              <a:t>She speaks _________________.</a:t>
            </a:r>
          </a:p>
        </p:txBody>
      </p:sp>
      <p:sp>
        <p:nvSpPr>
          <p:cNvPr id="9" name="矩形 8"/>
          <p:cNvSpPr/>
          <p:nvPr/>
        </p:nvSpPr>
        <p:spPr>
          <a:xfrm>
            <a:off x="285720" y="714356"/>
            <a:ext cx="90726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Comic Sans MS" pitchFamily="66" charset="0"/>
              </a:rPr>
              <a:t>Tony White is </a:t>
            </a:r>
            <a:r>
              <a:rPr lang="en-US" altLang="zh-CN" sz="2800" b="1" dirty="0" err="1" smtClean="0">
                <a:latin typeface="Comic Sans MS" pitchFamily="66" charset="0"/>
              </a:rPr>
              <a:t>from__________.He</a:t>
            </a:r>
            <a:r>
              <a:rPr lang="en-US" altLang="zh-CN" sz="2800" b="1" dirty="0" smtClean="0">
                <a:latin typeface="Comic Sans MS" pitchFamily="66" charset="0"/>
              </a:rPr>
              <a:t>’________.</a:t>
            </a:r>
          </a:p>
          <a:p>
            <a:r>
              <a:rPr lang="en-US" altLang="zh-CN" sz="2800" b="1" dirty="0" smtClean="0">
                <a:latin typeface="Comic Sans MS" pitchFamily="66" charset="0"/>
              </a:rPr>
              <a:t>He speaks __________.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2214546" y="714356"/>
            <a:ext cx="6465011" cy="6143644"/>
            <a:chOff x="2214546" y="714356"/>
            <a:chExt cx="6465011" cy="6143644"/>
          </a:xfrm>
        </p:grpSpPr>
        <p:sp>
          <p:nvSpPr>
            <p:cNvPr id="10" name="TextBox 9"/>
            <p:cNvSpPr txBox="1"/>
            <p:nvPr/>
          </p:nvSpPr>
          <p:spPr>
            <a:xfrm>
              <a:off x="4429124" y="714356"/>
              <a:ext cx="1928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2"/>
                  </a:solidFill>
                  <a:latin typeface="Comic Sans MS" pitchFamily="66" charset="0"/>
                </a:rPr>
                <a:t>the USA</a:t>
              </a:r>
              <a:endParaRPr lang="zh-CN" altLang="en-US" sz="2400" b="1" dirty="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000892" y="785794"/>
              <a:ext cx="16786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2"/>
                  </a:solidFill>
                  <a:latin typeface="Comic Sans MS" pitchFamily="66" charset="0"/>
                </a:rPr>
                <a:t>American </a:t>
              </a:r>
              <a:endParaRPr lang="zh-CN" altLang="en-US" sz="2400" b="1" dirty="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flipH="1">
              <a:off x="2786050" y="1214422"/>
              <a:ext cx="1928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2"/>
                  </a:solidFill>
                  <a:latin typeface="Comic Sans MS" pitchFamily="66" charset="0"/>
                </a:rPr>
                <a:t>English </a:t>
              </a:r>
              <a:endParaRPr lang="zh-CN" altLang="en-US" sz="2400" b="1" dirty="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143372" y="1714488"/>
              <a:ext cx="110639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2"/>
                  </a:solidFill>
                  <a:latin typeface="Comic Sans MS" pitchFamily="66" charset="0"/>
                </a:rPr>
                <a:t>China </a:t>
              </a:r>
              <a:endParaRPr lang="zh-CN" altLang="en-US" sz="2400" b="1" dirty="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072330" y="1785926"/>
              <a:ext cx="14269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2"/>
                  </a:solidFill>
                  <a:latin typeface="Comic Sans MS" pitchFamily="66" charset="0"/>
                </a:rPr>
                <a:t>Chinese </a:t>
              </a:r>
              <a:endParaRPr lang="zh-CN" altLang="en-US" sz="2400" b="1" dirty="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643174" y="2214554"/>
              <a:ext cx="331693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2"/>
                  </a:solidFill>
                  <a:latin typeface="Comic Sans MS" pitchFamily="66" charset="0"/>
                </a:rPr>
                <a:t>Chinese and Chinese </a:t>
              </a:r>
              <a:endParaRPr lang="zh-CN" altLang="en-US" sz="2400" b="1" dirty="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357554" y="2786058"/>
              <a:ext cx="1928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2"/>
                  </a:solidFill>
                  <a:latin typeface="Comic Sans MS" pitchFamily="66" charset="0"/>
                </a:rPr>
                <a:t>the UK</a:t>
              </a:r>
              <a:endParaRPr lang="zh-CN" altLang="en-US" sz="2400" b="1" dirty="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929454" y="2786058"/>
              <a:ext cx="13035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2"/>
                  </a:solidFill>
                  <a:latin typeface="Comic Sans MS" pitchFamily="66" charset="0"/>
                </a:rPr>
                <a:t>British </a:t>
              </a:r>
              <a:endParaRPr lang="zh-CN" altLang="en-US" sz="2400" b="1" dirty="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786050" y="3214686"/>
              <a:ext cx="30909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2"/>
                  </a:solidFill>
                  <a:latin typeface="Comic Sans MS" pitchFamily="66" charset="0"/>
                </a:rPr>
                <a:t>English and Chinese</a:t>
              </a:r>
              <a:endParaRPr lang="zh-CN" altLang="en-US" sz="2400" b="1" dirty="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857620" y="3786190"/>
              <a:ext cx="12041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2"/>
                  </a:solidFill>
                  <a:latin typeface="Comic Sans MS" pitchFamily="66" charset="0"/>
                </a:rPr>
                <a:t>the </a:t>
              </a:r>
              <a:r>
                <a:rPr lang="en-US" altLang="zh-CN" sz="2400" b="1" dirty="0" err="1" smtClean="0">
                  <a:solidFill>
                    <a:schemeClr val="tx2"/>
                  </a:solidFill>
                  <a:latin typeface="Comic Sans MS" pitchFamily="66" charset="0"/>
                </a:rPr>
                <a:t>Uk</a:t>
              </a:r>
              <a:endParaRPr lang="zh-CN" altLang="en-US" sz="2400" b="1" dirty="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429388" y="3786190"/>
              <a:ext cx="13035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2"/>
                  </a:solidFill>
                  <a:latin typeface="Comic Sans MS" pitchFamily="66" charset="0"/>
                </a:rPr>
                <a:t>British </a:t>
              </a:r>
              <a:endParaRPr lang="zh-CN" altLang="en-US" sz="2400" b="1" dirty="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14546" y="4286256"/>
              <a:ext cx="30909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2"/>
                  </a:solidFill>
                  <a:latin typeface="Comic Sans MS" pitchFamily="66" charset="0"/>
                </a:rPr>
                <a:t>English and Chinese</a:t>
              </a:r>
              <a:endParaRPr lang="zh-CN" altLang="en-US" sz="2400" b="1" dirty="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071802" y="4857760"/>
              <a:ext cx="14750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2"/>
                  </a:solidFill>
                  <a:latin typeface="Comic Sans MS" pitchFamily="66" charset="0"/>
                </a:rPr>
                <a:t>the USA</a:t>
              </a:r>
              <a:endParaRPr lang="zh-CN" altLang="en-US" sz="2400" b="1" dirty="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929322" y="4714884"/>
              <a:ext cx="16786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2"/>
                  </a:solidFill>
                  <a:latin typeface="Comic Sans MS" pitchFamily="66" charset="0"/>
                </a:rPr>
                <a:t>American </a:t>
              </a:r>
              <a:endParaRPr lang="zh-CN" altLang="en-US" sz="2400" b="1" dirty="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714612" y="5214950"/>
              <a:ext cx="29867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2"/>
                  </a:solidFill>
                  <a:latin typeface="Comic Sans MS" pitchFamily="66" charset="0"/>
                </a:rPr>
                <a:t>English and French</a:t>
              </a:r>
              <a:endParaRPr lang="zh-CN" altLang="en-US" sz="2400" b="1" dirty="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571868" y="5929330"/>
              <a:ext cx="110639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2"/>
                  </a:solidFill>
                  <a:latin typeface="Comic Sans MS" pitchFamily="66" charset="0"/>
                </a:rPr>
                <a:t>China </a:t>
              </a:r>
              <a:endParaRPr lang="zh-CN" altLang="en-US" sz="2400" b="1" dirty="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500826" y="5857892"/>
              <a:ext cx="14269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2"/>
                  </a:solidFill>
                  <a:latin typeface="Comic Sans MS" pitchFamily="66" charset="0"/>
                </a:rPr>
                <a:t>Chinese </a:t>
              </a:r>
              <a:endParaRPr lang="zh-CN" altLang="en-US" sz="2400" b="1" dirty="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214546" y="6396335"/>
              <a:ext cx="32861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2"/>
                  </a:solidFill>
                  <a:latin typeface="Comic Sans MS" pitchFamily="66" charset="0"/>
                </a:rPr>
                <a:t>Chinese and English</a:t>
              </a:r>
              <a:endParaRPr lang="zh-CN" altLang="en-US" sz="2400" b="1" dirty="0">
                <a:solidFill>
                  <a:schemeClr val="tx2"/>
                </a:solidFill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357166"/>
            <a:ext cx="50978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Comic Sans MS" pitchFamily="66" charset="0"/>
              </a:rPr>
              <a:t>Read the dialogues </a:t>
            </a:r>
            <a:endParaRPr lang="zh-CN" altLang="en-US" sz="4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2571744"/>
            <a:ext cx="6062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2"/>
                </a:solidFill>
                <a:latin typeface="Comic Sans MS" pitchFamily="66" charset="0"/>
                <a:hlinkClick r:id="rId2" action="ppaction://hlinkfile"/>
              </a:rPr>
              <a:t>跟录音机一起朗读，注意模仿语音，语调。</a:t>
            </a:r>
            <a:endParaRPr lang="zh-CN" altLang="en-US" sz="24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214289"/>
            <a:ext cx="6715172" cy="42411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4348" y="4786322"/>
            <a:ext cx="1877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Name:  Sam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00562" y="4714884"/>
            <a:ext cx="13821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Age : 11 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5500702"/>
            <a:ext cx="25763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Country:  the UK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6286520"/>
            <a:ext cx="3405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Hobby:  taking photos 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9124" y="5429264"/>
            <a:ext cx="4071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Language:  English &amp;French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4876" y="578645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2"/>
                </a:solidFill>
                <a:latin typeface="+mn-ea"/>
              </a:rPr>
              <a:t>语言</a:t>
            </a:r>
            <a:endParaRPr lang="zh-CN" altLang="en-US" sz="2400" b="1" dirty="0">
              <a:solidFill>
                <a:schemeClr val="tx2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4786322"/>
            <a:ext cx="1996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Name:  Andy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00562" y="4714884"/>
            <a:ext cx="1431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Age : 10 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5500702"/>
            <a:ext cx="2826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Country:  the USA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6286520"/>
            <a:ext cx="29626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Hobby:  go climbing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9124" y="5429264"/>
            <a:ext cx="41681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Language:  English &amp;Chinese</a:t>
            </a:r>
            <a:endParaRPr lang="zh-CN" altLang="en-US" sz="2400" dirty="0">
              <a:latin typeface="Comic Sans MS" pitchFamily="66" charset="0"/>
            </a:endParaRPr>
          </a:p>
        </p:txBody>
      </p:sp>
      <p:pic>
        <p:nvPicPr>
          <p:cNvPr id="8" name="图片 7" descr="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285727"/>
            <a:ext cx="6072230" cy="384050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86314" y="578645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2"/>
                </a:solidFill>
                <a:latin typeface="+mj-ea"/>
                <a:ea typeface="+mj-ea"/>
              </a:rPr>
              <a:t>语言</a:t>
            </a:r>
            <a:endParaRPr lang="zh-CN" altLang="en-US" sz="24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4786322"/>
            <a:ext cx="20954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Name:  Emma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00562" y="4714884"/>
            <a:ext cx="12939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Age : 8 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5500702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Country:  France 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6286520"/>
            <a:ext cx="41184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Hobbies: laughing &amp; running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9124" y="5429264"/>
            <a:ext cx="26709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Language: French</a:t>
            </a:r>
            <a:endParaRPr lang="zh-CN" altLang="en-US" sz="2400" dirty="0">
              <a:latin typeface="Comic Sans MS" pitchFamily="66" charset="0"/>
            </a:endParaRPr>
          </a:p>
        </p:txBody>
      </p:sp>
      <p:pic>
        <p:nvPicPr>
          <p:cNvPr id="8" name="图片 7" descr="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214290"/>
            <a:ext cx="6929454" cy="451420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14876" y="578645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2"/>
                </a:solidFill>
                <a:latin typeface="+mn-ea"/>
              </a:rPr>
              <a:t>语言</a:t>
            </a:r>
            <a:endParaRPr lang="zh-CN" altLang="en-US" sz="2400" b="1" dirty="0">
              <a:solidFill>
                <a:schemeClr val="tx2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500042"/>
            <a:ext cx="86439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        I am from </a:t>
            </a:r>
            <a:r>
              <a:rPr lang="en-US" altLang="zh-CN" sz="2400" dirty="0" err="1" smtClean="0">
                <a:latin typeface="Comic Sans MS" pitchFamily="66" charset="0"/>
              </a:rPr>
              <a:t>Hutai</a:t>
            </a:r>
            <a:r>
              <a:rPr lang="en-US" altLang="zh-CN" sz="2400" dirty="0" smtClean="0">
                <a:latin typeface="Comic Sans MS" pitchFamily="66" charset="0"/>
              </a:rPr>
              <a:t> Foreign Language Primary School. </a:t>
            </a:r>
          </a:p>
          <a:p>
            <a:r>
              <a:rPr lang="en-US" altLang="zh-CN" sz="2400" dirty="0" smtClean="0">
                <a:latin typeface="Comic Sans MS" pitchFamily="66" charset="0"/>
              </a:rPr>
              <a:t>In our school, we often have some foreign visitors.</a:t>
            </a:r>
          </a:p>
          <a:p>
            <a:r>
              <a:rPr lang="en-US" altLang="zh-CN" sz="2400" dirty="0" smtClean="0">
                <a:latin typeface="Comic Sans MS" pitchFamily="66" charset="0"/>
              </a:rPr>
              <a:t>        This is Sam. </a:t>
            </a:r>
            <a:r>
              <a:rPr lang="en-US" altLang="zh-CN" sz="2400" dirty="0" err="1" smtClean="0">
                <a:latin typeface="Comic Sans MS" pitchFamily="66" charset="0"/>
              </a:rPr>
              <a:t>Heis</a:t>
            </a:r>
            <a:r>
              <a:rPr lang="en-US" altLang="zh-CN" sz="2400" dirty="0" smtClean="0">
                <a:latin typeface="Comic Sans MS" pitchFamily="66" charset="0"/>
              </a:rPr>
              <a:t> eleven years old. He’s from the UK. He speaks English and French. He likes taking phones.</a:t>
            </a:r>
          </a:p>
          <a:p>
            <a:r>
              <a:rPr lang="en-US" altLang="zh-CN" sz="2400" dirty="0" smtClean="0">
                <a:latin typeface="Comic Sans MS" pitchFamily="66" charset="0"/>
              </a:rPr>
              <a:t>        He’s Andy. He’s ten. He is American. He speaks English and a little Chinese. He likes going climbing.</a:t>
            </a:r>
          </a:p>
          <a:p>
            <a:r>
              <a:rPr lang="en-US" altLang="zh-CN" sz="2400" dirty="0" smtClean="0">
                <a:latin typeface="Comic Sans MS" pitchFamily="66" charset="0"/>
              </a:rPr>
              <a:t>         Look at the girl. She’s Emma. She’s eight. She is from France. She speaks French. She likes laughing and running.</a:t>
            </a:r>
          </a:p>
          <a:p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3643314"/>
            <a:ext cx="46458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1. Who comes from America?</a:t>
            </a:r>
          </a:p>
          <a:p>
            <a:r>
              <a:rPr lang="en-US" altLang="zh-CN" sz="2400" dirty="0" smtClean="0">
                <a:latin typeface="Comic Sans MS" pitchFamily="66" charset="0"/>
              </a:rPr>
              <a:t>   A. Sam     B. Andy     C. Emma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7013" y="4572008"/>
            <a:ext cx="89883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2. What are Emma’s hobbies?</a:t>
            </a:r>
          </a:p>
          <a:p>
            <a:r>
              <a:rPr lang="en-US" altLang="zh-CN" sz="2400" dirty="0" smtClean="0">
                <a:latin typeface="Comic Sans MS" pitchFamily="66" charset="0"/>
              </a:rPr>
              <a:t>A. Taking photos.      B.  Climbing         C. Laughing and running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4796" y="5643578"/>
            <a:ext cx="87992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3. What language does Sam speak?</a:t>
            </a:r>
          </a:p>
          <a:p>
            <a:r>
              <a:rPr lang="en-US" altLang="zh-CN" sz="2400" dirty="0" smtClean="0">
                <a:latin typeface="Comic Sans MS" pitchFamily="66" charset="0"/>
              </a:rPr>
              <a:t>A. English and French      B. English and Chinese     C. French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8794" y="4000504"/>
            <a:ext cx="1366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Comic Sans MS" pitchFamily="66" charset="0"/>
              </a:rPr>
              <a:t>B. Andy </a:t>
            </a:r>
            <a:endParaRPr lang="zh-CN" alt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37912" y="4929198"/>
            <a:ext cx="35060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Comic Sans MS" pitchFamily="66" charset="0"/>
              </a:rPr>
              <a:t>C. Laughing and running</a:t>
            </a:r>
            <a:endParaRPr lang="zh-CN" alt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6000768"/>
            <a:ext cx="3278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Comic Sans MS" pitchFamily="66" charset="0"/>
              </a:rPr>
              <a:t>A. English and French</a:t>
            </a:r>
            <a:endParaRPr lang="zh-CN" alt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45560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Comic Sans MS" pitchFamily="66" charset="0"/>
              </a:rPr>
              <a:t>Let’s remember</a:t>
            </a:r>
            <a:r>
              <a:rPr lang="zh-CN" altLang="en-US" sz="4000" b="1" dirty="0" smtClean="0">
                <a:solidFill>
                  <a:srgbClr val="FF0000"/>
                </a:solidFill>
                <a:latin typeface="Comic Sans MS" pitchFamily="66" charset="0"/>
              </a:rPr>
              <a:t>。</a:t>
            </a:r>
            <a:endParaRPr lang="zh-CN" altLang="en-US" sz="4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2071678"/>
            <a:ext cx="858921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latin typeface="Comic Sans MS" pitchFamily="66" charset="0"/>
              </a:rPr>
              <a:t>We are the world.  </a:t>
            </a:r>
          </a:p>
          <a:p>
            <a:r>
              <a:rPr lang="en-US" altLang="zh-CN" sz="4800" b="1" dirty="0" smtClean="0">
                <a:latin typeface="Comic Sans MS" pitchFamily="66" charset="0"/>
              </a:rPr>
              <a:t>            We are a family.</a:t>
            </a:r>
            <a:endParaRPr lang="zh-CN" altLang="en-US" sz="4800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28992" y="414338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世界是一家。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1000108"/>
            <a:ext cx="54056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atin typeface="Comic Sans MS" pitchFamily="66" charset="0"/>
              </a:rPr>
              <a:t>I’m from </a:t>
            </a:r>
            <a:r>
              <a:rPr lang="en-US" altLang="zh-CN" sz="4800" dirty="0" err="1" smtClean="0">
                <a:latin typeface="Comic Sans MS" pitchFamily="66" charset="0"/>
              </a:rPr>
              <a:t>Jiangyin</a:t>
            </a:r>
            <a:r>
              <a:rPr lang="en-US" altLang="zh-CN" sz="4800" dirty="0" smtClean="0">
                <a:latin typeface="Comic Sans MS" pitchFamily="66" charset="0"/>
              </a:rPr>
              <a:t>.</a:t>
            </a:r>
            <a:endParaRPr lang="zh-CN" altLang="en-US" sz="48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71670" y="2500306"/>
            <a:ext cx="48510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atin typeface="Comic Sans MS" pitchFamily="66" charset="0"/>
              </a:rPr>
              <a:t>I speak Chinese.</a:t>
            </a:r>
            <a:endParaRPr lang="zh-CN" altLang="en-US" sz="48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04" y="4429132"/>
            <a:ext cx="63498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  <a:latin typeface="Comic Sans MS" pitchFamily="66" charset="0"/>
              </a:rPr>
              <a:t>Where are you from?</a:t>
            </a:r>
            <a:endParaRPr lang="zh-CN" altLang="en-US" sz="48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29017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Comic Sans MS" pitchFamily="66" charset="0"/>
              </a:rPr>
              <a:t>Homework </a:t>
            </a:r>
            <a:endParaRPr lang="zh-CN" altLang="en-US" sz="4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1357298"/>
            <a:ext cx="62488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Comic Sans MS" pitchFamily="66" charset="0"/>
              </a:rPr>
              <a:t>1. Read the dialogue and retell it.</a:t>
            </a:r>
            <a:endParaRPr lang="zh-CN" altLang="en-US" sz="2800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2714620"/>
            <a:ext cx="810029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Comic Sans MS" pitchFamily="66" charset="0"/>
              </a:rPr>
              <a:t>2. Try to know more about countries on the </a:t>
            </a:r>
          </a:p>
          <a:p>
            <a:r>
              <a:rPr lang="en-US" altLang="zh-CN" sz="2800" b="1" smtClean="0">
                <a:latin typeface="Comic Sans MS" pitchFamily="66" charset="0"/>
              </a:rPr>
              <a:t>    Internet</a:t>
            </a:r>
            <a:r>
              <a:rPr lang="en-US" altLang="zh-CN" sz="2800" b="1" dirty="0" smtClean="0">
                <a:latin typeface="Comic Sans MS" pitchFamily="66" charset="0"/>
              </a:rPr>
              <a:t>.</a:t>
            </a:r>
            <a:endParaRPr lang="zh-CN" altLang="en-US" sz="2800" b="1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3929066"/>
            <a:ext cx="58881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Comic Sans MS" pitchFamily="66" charset="0"/>
              </a:rPr>
              <a:t>3. Introduce your friends to us.</a:t>
            </a:r>
            <a:endParaRPr lang="zh-CN" altLang="en-US" sz="28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5728"/>
            <a:ext cx="92785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Comic Sans MS" pitchFamily="66" charset="0"/>
              </a:rPr>
              <a:t>Enjoy the pictures of </a:t>
            </a:r>
            <a:r>
              <a:rPr lang="en-US" altLang="zh-CN" sz="4800" b="1" dirty="0" err="1" smtClean="0">
                <a:solidFill>
                  <a:srgbClr val="FF0000"/>
                </a:solidFill>
                <a:latin typeface="Comic Sans MS" pitchFamily="66" charset="0"/>
              </a:rPr>
              <a:t>Jiangyin</a:t>
            </a:r>
            <a:endParaRPr lang="zh-CN" altLang="en-US" sz="4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" name="图片 2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1071546"/>
            <a:ext cx="8143900" cy="4500594"/>
          </a:xfrm>
          <a:prstGeom prst="rect">
            <a:avLst/>
          </a:prstGeom>
        </p:spPr>
      </p:pic>
      <p:pic>
        <p:nvPicPr>
          <p:cNvPr id="4" name="图片 3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1071546"/>
            <a:ext cx="8148989" cy="4429156"/>
          </a:xfrm>
          <a:prstGeom prst="rect">
            <a:avLst/>
          </a:prstGeom>
        </p:spPr>
      </p:pic>
      <p:pic>
        <p:nvPicPr>
          <p:cNvPr id="5" name="图片 4" descr="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1071546"/>
            <a:ext cx="8072494" cy="4429156"/>
          </a:xfrm>
          <a:prstGeom prst="rect">
            <a:avLst/>
          </a:prstGeom>
        </p:spPr>
      </p:pic>
      <p:pic>
        <p:nvPicPr>
          <p:cNvPr id="6" name="图片 5" descr="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34" y="1071546"/>
            <a:ext cx="8358214" cy="4429156"/>
          </a:xfrm>
          <a:prstGeom prst="rect">
            <a:avLst/>
          </a:prstGeom>
        </p:spPr>
      </p:pic>
      <p:pic>
        <p:nvPicPr>
          <p:cNvPr id="7" name="图片 6" descr="4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910" y="1071546"/>
            <a:ext cx="8143932" cy="442915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5786454"/>
            <a:ext cx="85010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err="1" smtClean="0">
                <a:solidFill>
                  <a:srgbClr val="C00000"/>
                </a:solidFill>
                <a:latin typeface="Comic Sans MS" pitchFamily="66" charset="0"/>
              </a:rPr>
              <a:t>Jiangyin</a:t>
            </a:r>
            <a:r>
              <a:rPr lang="en-US" altLang="zh-CN" sz="4800" b="1" dirty="0" smtClean="0">
                <a:solidFill>
                  <a:srgbClr val="C00000"/>
                </a:solidFill>
                <a:latin typeface="Comic Sans MS" pitchFamily="66" charset="0"/>
              </a:rPr>
              <a:t> is a beautiful city.</a:t>
            </a:r>
            <a:endParaRPr lang="zh-CN" altLang="en-US" sz="4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642918"/>
            <a:ext cx="1117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Comic Sans MS" pitchFamily="66" charset="0"/>
              </a:rPr>
              <a:t>city</a:t>
            </a:r>
            <a:endParaRPr lang="zh-CN" altLang="en-US" sz="4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2000240"/>
            <a:ext cx="29258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Comic Sans MS" pitchFamily="66" charset="0"/>
              </a:rPr>
              <a:t>the same city</a:t>
            </a:r>
            <a:endParaRPr lang="zh-CN" altLang="en-US" sz="3200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3571876"/>
            <a:ext cx="3265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Comic Sans MS" pitchFamily="66" charset="0"/>
              </a:rPr>
              <a:t>different cities</a:t>
            </a:r>
            <a:endParaRPr lang="zh-CN" altLang="en-US" sz="3200" b="1" dirty="0">
              <a:latin typeface="Comic Sans MS" pitchFamily="66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286248" y="3071810"/>
            <a:ext cx="3572437" cy="2084973"/>
            <a:chOff x="4286248" y="3071810"/>
            <a:chExt cx="3572437" cy="2084973"/>
          </a:xfrm>
        </p:grpSpPr>
        <p:sp>
          <p:nvSpPr>
            <p:cNvPr id="5" name="AutoShape 16"/>
            <p:cNvSpPr>
              <a:spLocks/>
            </p:cNvSpPr>
            <p:nvPr/>
          </p:nvSpPr>
          <p:spPr bwMode="auto">
            <a:xfrm>
              <a:off x="4286248" y="3214686"/>
              <a:ext cx="142876" cy="1354150"/>
            </a:xfrm>
            <a:prstGeom prst="leftBrace">
              <a:avLst>
                <a:gd name="adj1" fmla="val 87271"/>
                <a:gd name="adj2" fmla="val 50000"/>
              </a:avLst>
            </a:prstGeom>
            <a:noFill/>
            <a:ln w="952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643438" y="3071810"/>
              <a:ext cx="28809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latin typeface="Comic Sans MS" pitchFamily="66" charset="0"/>
                </a:rPr>
                <a:t>different citie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Comic Sans MS" pitchFamily="66" charset="0"/>
                </a:rPr>
                <a:t>s</a:t>
              </a:r>
              <a:endParaRPr lang="zh-CN" altLang="en-US" sz="28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714876" y="3786190"/>
              <a:ext cx="314380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latin typeface="Comic Sans MS" pitchFamily="66" charset="0"/>
                </a:rPr>
                <a:t>different </a:t>
              </a:r>
              <a:r>
                <a:rPr lang="en-US" altLang="zh-CN" sz="2800" b="1" dirty="0" err="1" smtClean="0">
                  <a:latin typeface="Comic Sans MS" pitchFamily="66" charset="0"/>
                </a:rPr>
                <a:t>colour</a:t>
              </a:r>
              <a:r>
                <a:rPr lang="en-US" altLang="zh-CN" sz="2800" b="1" dirty="0" err="1" smtClean="0">
                  <a:solidFill>
                    <a:srgbClr val="FF0000"/>
                  </a:solidFill>
                  <a:latin typeface="Comic Sans MS" pitchFamily="66" charset="0"/>
                </a:rPr>
                <a:t>s</a:t>
              </a:r>
              <a:endParaRPr lang="zh-CN" altLang="en-US" sz="28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072066" y="4572008"/>
              <a:ext cx="75212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latin typeface="Comic Sans MS" pitchFamily="66" charset="0"/>
                </a:rPr>
                <a:t>……</a:t>
              </a:r>
              <a:endParaRPr lang="zh-CN" altLang="en-US" sz="3200" b="1" dirty="0">
                <a:latin typeface="Comic Sans MS" pitchFamily="66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071802" y="78579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2"/>
                </a:solidFill>
                <a:latin typeface="Comic Sans MS" pitchFamily="66" charset="0"/>
              </a:rPr>
              <a:t>城市</a:t>
            </a:r>
            <a:endParaRPr lang="zh-CN" altLang="en-US" sz="32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43372" y="2000240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2"/>
                </a:solidFill>
                <a:latin typeface="Comic Sans MS" pitchFamily="66" charset="0"/>
              </a:rPr>
              <a:t>同一所城市</a:t>
            </a:r>
            <a:endParaRPr lang="zh-CN" altLang="en-US" sz="32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85852" y="4500570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2"/>
                </a:solidFill>
                <a:latin typeface="Comic Sans MS" pitchFamily="66" charset="0"/>
              </a:rPr>
              <a:t>不同的城市</a:t>
            </a:r>
            <a:endParaRPr lang="zh-CN" altLang="en-US" sz="32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2" descr="Chin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285860"/>
            <a:ext cx="1785950" cy="1200946"/>
          </a:xfrm>
          <a:prstGeom prst="rect">
            <a:avLst/>
          </a:prstGeom>
          <a:noFill/>
        </p:spPr>
      </p:pic>
      <p:pic>
        <p:nvPicPr>
          <p:cNvPr id="3" name="Picture 26" descr="Australia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1285860"/>
            <a:ext cx="1905013" cy="107157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flipH="1">
            <a:off x="1785918" y="4071942"/>
            <a:ext cx="5097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Comic Sans MS" pitchFamily="66" charset="0"/>
              </a:rPr>
              <a:t>Different countries</a:t>
            </a:r>
            <a:endParaRPr lang="zh-CN" altLang="en-US" sz="32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5286388"/>
            <a:ext cx="514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Comic Sans MS" pitchFamily="66" charset="0"/>
              </a:rPr>
              <a:t>country--countr</a:t>
            </a:r>
            <a:r>
              <a:rPr lang="en-US" altLang="zh-CN" sz="3600" b="1" dirty="0" smtClean="0">
                <a:solidFill>
                  <a:srgbClr val="FF0000"/>
                </a:solidFill>
                <a:latin typeface="Comic Sans MS" pitchFamily="66" charset="0"/>
              </a:rPr>
              <a:t>ies</a:t>
            </a:r>
            <a:endParaRPr lang="zh-CN" altLang="en-US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28794" y="2714620"/>
            <a:ext cx="15648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Comic Sans MS" pitchFamily="66" charset="0"/>
              </a:rPr>
              <a:t>China </a:t>
            </a:r>
            <a:endParaRPr lang="zh-CN" altLang="en-US" sz="3600" b="1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57884" y="2786058"/>
            <a:ext cx="15760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Comic Sans MS" pitchFamily="66" charset="0"/>
              </a:rPr>
              <a:t>the UK</a:t>
            </a:r>
            <a:endParaRPr lang="zh-CN" altLang="en-US" sz="32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44710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  <a:latin typeface="Comic Sans MS" pitchFamily="66" charset="0"/>
              </a:rPr>
              <a:t>the English Club</a:t>
            </a:r>
            <a:endParaRPr lang="zh-CN" altLang="en-US" sz="4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1142984"/>
            <a:ext cx="8858280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4000" dirty="0" smtClean="0">
                <a:latin typeface="Comic Sans MS" pitchFamily="66" charset="0"/>
                <a:ea typeface="宋体" pitchFamily="2" charset="-122"/>
                <a:cs typeface="Times New Roman" pitchFamily="18" charset="0"/>
              </a:rPr>
              <a:t>    A</a:t>
            </a:r>
            <a:r>
              <a:rPr kumimoji="0" lang="en-US" alt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itchFamily="2" charset="-122"/>
                <a:cs typeface="Times New Roman" pitchFamily="18" charset="0"/>
              </a:rPr>
              <a:t>t the English Club, we can have parties, Halloween parties, birthday parties ……</a:t>
            </a:r>
            <a:endParaRPr kumimoji="0" lang="en-US" altLang="zh-CN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itchFamily="2" charset="-122"/>
                <a:cs typeface="Times New Roman" pitchFamily="18" charset="0"/>
              </a:rPr>
              <a:t>    At the English Club, we can learn English thymes and English songs……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4000" dirty="0" smtClean="0">
                <a:latin typeface="Comic Sans MS" pitchFamily="66" charset="0"/>
                <a:ea typeface="宋体" pitchFamily="2" charset="-122"/>
                <a:cs typeface="Times New Roman" pitchFamily="18" charset="0"/>
              </a:rPr>
              <a:t>    At the </a:t>
            </a:r>
            <a:r>
              <a:rPr lang="en-US" altLang="zh-CN" sz="4000" dirty="0" err="1" smtClean="0">
                <a:latin typeface="Comic Sans MS" pitchFamily="66" charset="0"/>
                <a:ea typeface="宋体" pitchFamily="2" charset="-122"/>
                <a:cs typeface="Times New Roman" pitchFamily="18" charset="0"/>
              </a:rPr>
              <a:t>Eglish</a:t>
            </a:r>
            <a:r>
              <a:rPr lang="en-US" altLang="zh-CN" sz="4000" dirty="0" smtClean="0">
                <a:latin typeface="Comic Sans MS" pitchFamily="66" charset="0"/>
                <a:ea typeface="宋体" pitchFamily="2" charset="-122"/>
                <a:cs typeface="Times New Roman" pitchFamily="18" charset="0"/>
              </a:rPr>
              <a:t> Club, we can meet lots of </a:t>
            </a:r>
            <a:r>
              <a:rPr lang="en-US" altLang="zh-CN" sz="4000" dirty="0" err="1" smtClean="0">
                <a:latin typeface="Comic Sans MS" pitchFamily="66" charset="0"/>
                <a:ea typeface="宋体" pitchFamily="2" charset="-122"/>
                <a:cs typeface="Times New Roman" pitchFamily="18" charset="0"/>
              </a:rPr>
              <a:t>friends.We</a:t>
            </a:r>
            <a:r>
              <a:rPr lang="en-US" altLang="zh-CN" sz="4000" dirty="0" smtClean="0">
                <a:latin typeface="Comic Sans MS" pitchFamily="66" charset="0"/>
                <a:ea typeface="宋体" pitchFamily="2" charset="-122"/>
                <a:cs typeface="Times New Roman" pitchFamily="18" charset="0"/>
              </a:rPr>
              <a:t> can do many </a:t>
            </a:r>
            <a:r>
              <a:rPr lang="en-US" altLang="zh-CN" sz="4000" dirty="0" err="1" smtClean="0">
                <a:latin typeface="Comic Sans MS" pitchFamily="66" charset="0"/>
                <a:ea typeface="宋体" pitchFamily="2" charset="-122"/>
                <a:cs typeface="Times New Roman" pitchFamily="18" charset="0"/>
              </a:rPr>
              <a:t>many</a:t>
            </a:r>
            <a:r>
              <a:rPr lang="en-US" altLang="zh-CN" sz="4000" dirty="0" smtClean="0">
                <a:latin typeface="Comic Sans MS" pitchFamily="66" charset="0"/>
                <a:ea typeface="宋体" pitchFamily="2" charset="-122"/>
                <a:cs typeface="Times New Roman" pitchFamily="18" charset="0"/>
              </a:rPr>
              <a:t> things about English.</a:t>
            </a:r>
            <a:endParaRPr kumimoji="0" lang="en-US" altLang="zh-CN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214290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2"/>
                </a:solidFill>
              </a:rPr>
              <a:t>英语俱乐部</a:t>
            </a:r>
            <a:endParaRPr lang="zh-CN" altLang="en-US" sz="32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Mr White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571480"/>
            <a:ext cx="1987425" cy="421484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634980" y="5072074"/>
            <a:ext cx="25090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Comic Sans MS" pitchFamily="66" charset="0"/>
              </a:rPr>
              <a:t>Tony White</a:t>
            </a:r>
            <a:endParaRPr lang="zh-CN" altLang="en-US" sz="3200" b="1" dirty="0">
              <a:latin typeface="Comic Sans MS" pitchFamily="66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643042" y="2928934"/>
            <a:ext cx="2834843" cy="594658"/>
            <a:chOff x="1643042" y="2928934"/>
            <a:chExt cx="2834843" cy="594658"/>
          </a:xfrm>
        </p:grpSpPr>
        <p:sp>
          <p:nvSpPr>
            <p:cNvPr id="3" name="TextBox 2"/>
            <p:cNvSpPr txBox="1"/>
            <p:nvPr/>
          </p:nvSpPr>
          <p:spPr>
            <a:xfrm>
              <a:off x="1643042" y="2928934"/>
              <a:ext cx="20717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Comic Sans MS" pitchFamily="66" charset="0"/>
                </a:rPr>
                <a:t>visit</a:t>
              </a:r>
              <a:endParaRPr lang="zh-CN" altLang="en-US" sz="3200" b="1" dirty="0">
                <a:latin typeface="Comic Sans MS" pitchFamily="66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571868" y="3000372"/>
              <a:ext cx="9060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C00000"/>
                  </a:solidFill>
                </a:rPr>
                <a:t>参观</a:t>
              </a:r>
              <a:endParaRPr lang="zh-CN" altLang="en-US" sz="2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14480" y="1500174"/>
            <a:ext cx="4423908" cy="523220"/>
            <a:chOff x="1714480" y="1500174"/>
            <a:chExt cx="4423908" cy="523220"/>
          </a:xfrm>
        </p:grpSpPr>
        <p:sp>
          <p:nvSpPr>
            <p:cNvPr id="4" name="TextBox 3"/>
            <p:cNvSpPr txBox="1"/>
            <p:nvPr/>
          </p:nvSpPr>
          <p:spPr>
            <a:xfrm>
              <a:off x="1714480" y="1500174"/>
              <a:ext cx="126829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latin typeface="Comic Sans MS" pitchFamily="66" charset="0"/>
                </a:rPr>
                <a:t>visit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Comic Sans MS" pitchFamily="66" charset="0"/>
                </a:rPr>
                <a:t>or</a:t>
              </a:r>
              <a:endParaRPr lang="zh-CN" altLang="en-US" sz="28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428992" y="1500174"/>
              <a:ext cx="270939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C00000"/>
                  </a:solidFill>
                  <a:latin typeface="Comic Sans MS" pitchFamily="66" charset="0"/>
                </a:rPr>
                <a:t>访问者，参观者</a:t>
              </a:r>
              <a:endParaRPr lang="zh-CN" altLang="en-US" sz="2800" b="1" dirty="0">
                <a:solidFill>
                  <a:srgbClr val="C00000"/>
                </a:solidFill>
                <a:latin typeface="Comic Sans MS" pitchFamily="66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0" y="4286256"/>
            <a:ext cx="741581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Comic Sans MS" pitchFamily="66" charset="0"/>
              </a:rPr>
              <a:t>1. </a:t>
            </a:r>
            <a:r>
              <a:rPr lang="en-US" altLang="zh-CN" sz="2400" b="1" dirty="0" err="1" smtClean="0">
                <a:latin typeface="Comic Sans MS" pitchFamily="66" charset="0"/>
              </a:rPr>
              <a:t>Mr</a:t>
            </a:r>
            <a:r>
              <a:rPr lang="en-US" altLang="zh-CN" sz="2400" b="1" dirty="0" smtClean="0">
                <a:latin typeface="Comic Sans MS" pitchFamily="66" charset="0"/>
              </a:rPr>
              <a:t> Black ___________ the Great Wall now.</a:t>
            </a:r>
          </a:p>
          <a:p>
            <a:endParaRPr lang="en-US" altLang="zh-CN" sz="2400" b="1" dirty="0" smtClean="0">
              <a:latin typeface="Comic Sans MS" pitchFamily="66" charset="0"/>
            </a:endParaRPr>
          </a:p>
          <a:p>
            <a:r>
              <a:rPr lang="en-US" altLang="zh-CN" sz="2400" b="1" dirty="0" smtClean="0">
                <a:latin typeface="Comic Sans MS" pitchFamily="66" charset="0"/>
              </a:rPr>
              <a:t>2. I’d like _______ Shanghai.</a:t>
            </a:r>
          </a:p>
          <a:p>
            <a:endParaRPr lang="en-US" altLang="zh-CN" sz="2400" b="1" dirty="0" smtClean="0">
              <a:latin typeface="Comic Sans MS" pitchFamily="66" charset="0"/>
            </a:endParaRPr>
          </a:p>
          <a:p>
            <a:r>
              <a:rPr lang="en-US" altLang="zh-CN" sz="2400" b="1" dirty="0" smtClean="0">
                <a:latin typeface="Comic Sans MS" pitchFamily="66" charset="0"/>
              </a:rPr>
              <a:t>3. The English club has a _______today.</a:t>
            </a:r>
            <a:endParaRPr lang="zh-CN" altLang="en-US" sz="2400" b="1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14546" y="4143380"/>
            <a:ext cx="15808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</a:rPr>
              <a:t>is visiting</a:t>
            </a:r>
            <a:endParaRPr lang="zh-CN" alt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14480" y="5000636"/>
            <a:ext cx="12394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</a:rPr>
              <a:t>to visit</a:t>
            </a:r>
            <a:endParaRPr lang="zh-CN" alt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71934" y="5643578"/>
            <a:ext cx="1109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</a:rPr>
              <a:t>visitor</a:t>
            </a:r>
            <a:endParaRPr lang="zh-CN" alt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46265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Comic Sans MS" pitchFamily="66" charset="0"/>
              </a:rPr>
              <a:t>Listen </a:t>
            </a:r>
            <a:r>
              <a:rPr lang="en-US" altLang="zh-CN" sz="4800" b="1" dirty="0" smtClean="0">
                <a:solidFill>
                  <a:srgbClr val="FF0000"/>
                </a:solidFill>
                <a:latin typeface="Comic Sans MS" pitchFamily="66" charset="0"/>
                <a:hlinkClick r:id="rId2" action="ppaction://hlinkfile"/>
              </a:rPr>
              <a:t>and</a:t>
            </a:r>
            <a:r>
              <a:rPr lang="en-US" altLang="zh-CN" sz="4800" b="1" dirty="0" smtClean="0">
                <a:solidFill>
                  <a:srgbClr val="FF0000"/>
                </a:solidFill>
                <a:latin typeface="Comic Sans MS" pitchFamily="66" charset="0"/>
              </a:rPr>
              <a:t> tick</a:t>
            </a:r>
            <a:endParaRPr lang="zh-CN" altLang="en-US" sz="4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" name="Picture 3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1000108"/>
            <a:ext cx="1571636" cy="1999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1285860"/>
            <a:ext cx="1500198" cy="198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1214422"/>
            <a:ext cx="1071570" cy="2009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929066"/>
            <a:ext cx="1357322" cy="2035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3929066"/>
            <a:ext cx="1143008" cy="183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6072198" y="2928934"/>
            <a:ext cx="18678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Tony White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7620" y="3000372"/>
            <a:ext cx="8915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Ben  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85852" y="3071810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Liu Tao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6072206"/>
            <a:ext cx="1159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Nancy 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71736" y="6000768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David 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58016" y="5929330"/>
            <a:ext cx="1756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Wang Bing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71604" y="3429000"/>
            <a:ext cx="926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          )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786182" y="342900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          )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572264" y="335756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          )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28596" y="648866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          )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571736" y="648866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          )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786314" y="648866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          )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7143768" y="648866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(          )</a:t>
            </a:r>
            <a:endParaRPr lang="zh-CN" altLang="en-US" dirty="0"/>
          </a:p>
        </p:txBody>
      </p:sp>
      <p:pic>
        <p:nvPicPr>
          <p:cNvPr id="7" name="Picture 2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4071942"/>
            <a:ext cx="1571636" cy="1796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0" name="组合 29"/>
          <p:cNvGrpSpPr/>
          <p:nvPr/>
        </p:nvGrpSpPr>
        <p:grpSpPr>
          <a:xfrm>
            <a:off x="571472" y="3253063"/>
            <a:ext cx="7072362" cy="3637998"/>
            <a:chOff x="571472" y="3253063"/>
            <a:chExt cx="7072362" cy="3637998"/>
          </a:xfrm>
        </p:grpSpPr>
        <p:sp>
          <p:nvSpPr>
            <p:cNvPr id="16" name="TextBox 15"/>
            <p:cNvSpPr txBox="1"/>
            <p:nvPr/>
          </p:nvSpPr>
          <p:spPr>
            <a:xfrm>
              <a:off x="1714480" y="3429000"/>
              <a:ext cx="9286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Comic Sans MS" pitchFamily="66" charset="0"/>
                </a:rPr>
                <a:t>√</a:t>
              </a:r>
              <a:endParaRPr lang="zh-CN" altLang="en-US" sz="24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071934" y="3324501"/>
              <a:ext cx="357190" cy="471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Comic Sans MS" pitchFamily="66" charset="0"/>
                </a:rPr>
                <a:t>√</a:t>
              </a:r>
              <a:endParaRPr lang="zh-CN" altLang="en-US" sz="24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71472" y="6396335"/>
              <a:ext cx="500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Comic Sans MS" pitchFamily="66" charset="0"/>
                </a:rPr>
                <a:t>√</a:t>
              </a:r>
              <a:endParaRPr lang="zh-CN" altLang="en-US" sz="24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714612" y="6429396"/>
              <a:ext cx="500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Comic Sans MS" pitchFamily="66" charset="0"/>
                </a:rPr>
                <a:t>√</a:t>
              </a:r>
              <a:endParaRPr lang="zh-CN" altLang="en-US" sz="24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715140" y="3253063"/>
              <a:ext cx="3571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Comic Sans MS" pitchFamily="66" charset="0"/>
                </a:rPr>
                <a:t>√</a:t>
              </a:r>
              <a:endParaRPr lang="zh-CN" altLang="en-US" sz="24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215206" y="6429396"/>
              <a:ext cx="4286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Comic Sans MS" pitchFamily="66" charset="0"/>
                </a:rPr>
                <a:t>√</a:t>
              </a:r>
              <a:endParaRPr lang="zh-CN" altLang="en-US" sz="24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428596" y="714356"/>
            <a:ext cx="57951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Comic Sans MS" pitchFamily="66" charset="0"/>
              </a:rPr>
              <a:t>The children are talking to him.</a:t>
            </a:r>
            <a:endParaRPr lang="zh-CN" altLang="en-US" sz="2800" b="1" dirty="0">
              <a:latin typeface="Comic Sans MS" pitchFamily="66" charset="0"/>
            </a:endParaRPr>
          </a:p>
        </p:txBody>
      </p:sp>
      <p:pic>
        <p:nvPicPr>
          <p:cNvPr id="32" name="图片 31" descr="34198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43438" y="4214818"/>
            <a:ext cx="1518273" cy="1500198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786314" y="5929330"/>
            <a:ext cx="9701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Comic Sans MS" pitchFamily="66" charset="0"/>
              </a:rPr>
              <a:t>Mike </a:t>
            </a:r>
            <a:endParaRPr lang="zh-CN" altLang="en-US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2285992"/>
            <a:ext cx="39885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Comic Sans MS" pitchFamily="66" charset="0"/>
              </a:rPr>
              <a:t>talk to   </a:t>
            </a:r>
            <a:r>
              <a:rPr lang="zh-CN" altLang="en-US" sz="3200" b="1" dirty="0" smtClean="0">
                <a:solidFill>
                  <a:srgbClr val="C00000"/>
                </a:solidFill>
                <a:latin typeface="Comic Sans MS" pitchFamily="66" charset="0"/>
              </a:rPr>
              <a:t>与</a:t>
            </a:r>
            <a:r>
              <a:rPr lang="en-US" altLang="zh-CN" sz="3200" b="1" dirty="0" smtClean="0">
                <a:solidFill>
                  <a:srgbClr val="C00000"/>
                </a:solidFill>
                <a:latin typeface="Comic Sans MS" pitchFamily="66" charset="0"/>
              </a:rPr>
              <a:t>… </a:t>
            </a:r>
            <a:r>
              <a:rPr lang="zh-CN" altLang="en-US" sz="3200" b="1" dirty="0" smtClean="0">
                <a:solidFill>
                  <a:srgbClr val="C00000"/>
                </a:solidFill>
                <a:latin typeface="Comic Sans MS" pitchFamily="66" charset="0"/>
              </a:rPr>
              <a:t>说话</a:t>
            </a:r>
            <a:endParaRPr lang="zh-CN" altLang="en-US" sz="32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857232"/>
            <a:ext cx="74029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2"/>
                </a:solidFill>
                <a:latin typeface="Comic Sans MS" pitchFamily="66" charset="0"/>
              </a:rPr>
              <a:t>The children are talking to him.</a:t>
            </a:r>
            <a:endParaRPr lang="zh-CN" altLang="en-US" sz="36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3786190"/>
            <a:ext cx="597471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Comic Sans MS" pitchFamily="66" charset="0"/>
              </a:rPr>
              <a:t>talk about </a:t>
            </a:r>
            <a:r>
              <a:rPr lang="en-US" altLang="zh-CN" sz="3600" b="1" dirty="0" smtClean="0">
                <a:solidFill>
                  <a:schemeClr val="tx2"/>
                </a:solidFill>
                <a:latin typeface="Comic Sans MS" pitchFamily="66" charset="0"/>
              </a:rPr>
              <a:t>their countries</a:t>
            </a:r>
          </a:p>
          <a:p>
            <a:r>
              <a:rPr lang="zh-CN" altLang="en-US" sz="2800" b="1" dirty="0" smtClean="0">
                <a:solidFill>
                  <a:srgbClr val="C00000"/>
                </a:solidFill>
                <a:latin typeface="Comic Sans MS" pitchFamily="66" charset="0"/>
              </a:rPr>
              <a:t>           谈论</a:t>
            </a:r>
            <a:r>
              <a:rPr lang="zh-CN" altLang="en-US" sz="2800" b="1" dirty="0" smtClean="0">
                <a:solidFill>
                  <a:schemeClr val="tx2"/>
                </a:solidFill>
                <a:latin typeface="Comic Sans MS" pitchFamily="66" charset="0"/>
              </a:rPr>
              <a:t>他们的国家</a:t>
            </a:r>
            <a:endParaRPr lang="en-US" altLang="zh-CN" sz="2800" b="1" dirty="0" smtClean="0">
              <a:solidFill>
                <a:schemeClr val="tx2"/>
              </a:solidFill>
              <a:latin typeface="Comic Sans MS" pitchFamily="66" charset="0"/>
            </a:endParaRPr>
          </a:p>
          <a:p>
            <a:endParaRPr lang="zh-CN" altLang="en-US" sz="36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692</Words>
  <Application>Microsoft Office PowerPoint</Application>
  <PresentationFormat>全屏显示(4:3)</PresentationFormat>
  <Paragraphs>167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匿名用户</dc:creator>
  <cp:lastModifiedBy>匿名用户</cp:lastModifiedBy>
  <cp:revision>83</cp:revision>
  <dcterms:created xsi:type="dcterms:W3CDTF">2013-05-25T12:10:25Z</dcterms:created>
  <dcterms:modified xsi:type="dcterms:W3CDTF">2014-12-10T02:23:11Z</dcterms:modified>
</cp:coreProperties>
</file>