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545" r:id="rId3"/>
    <p:sldId id="1041" r:id="rId4"/>
    <p:sldId id="1042" r:id="rId5"/>
    <p:sldId id="1050" r:id="rId6"/>
    <p:sldId id="1051" r:id="rId7"/>
    <p:sldId id="1052" r:id="rId8"/>
    <p:sldId id="1053" r:id="rId9"/>
    <p:sldId id="992" r:id="rId10"/>
    <p:sldId id="1039" r:id="rId11"/>
    <p:sldId id="1040" r:id="rId12"/>
    <p:sldId id="1029" r:id="rId13"/>
    <p:sldId id="1030" r:id="rId14"/>
    <p:sldId id="1028" r:id="rId15"/>
    <p:sldId id="1056" r:id="rId16"/>
    <p:sldId id="1057" r:id="rId17"/>
    <p:sldId id="1044" r:id="rId18"/>
  </p:sldIdLst>
  <p:sldSz cx="9144000" cy="5143500" type="screen16x9"/>
  <p:notesSz cx="6858000" cy="9144000"/>
  <p:embeddedFontLst>
    <p:embeddedFont>
      <p:font typeface="微软雅黑" pitchFamily="34" charset="-122"/>
      <p:regular r:id="rId21"/>
      <p:bold r:id="rId22"/>
    </p:embeddedFont>
    <p:embeddedFont>
      <p:font typeface="楷体" pitchFamily="49" charset="-122"/>
      <p:regular r:id="rId23"/>
    </p:embeddedFont>
    <p:embeddedFont>
      <p:font typeface="黑体" pitchFamily="49" charset="-12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Arial Black" pitchFamily="34" charset="0"/>
      <p:bold r:id="rId2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CC"/>
    <a:srgbClr val="2E2ED0"/>
    <a:srgbClr val="FF0000"/>
    <a:srgbClr val="FF9F9F"/>
    <a:srgbClr val="0070C0"/>
    <a:srgbClr val="FF6600"/>
    <a:srgbClr val="0099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5" autoAdjust="0"/>
    <p:restoredTop sz="94660"/>
  </p:normalViewPr>
  <p:slideViewPr>
    <p:cSldViewPr>
      <p:cViewPr varScale="1">
        <p:scale>
          <a:sx n="144" d="100"/>
          <a:sy n="144" d="100"/>
        </p:scale>
        <p:origin x="-684" y="-90"/>
      </p:cViewPr>
      <p:guideLst>
        <p:guide orient="horz" pos="1545"/>
        <p:guide pos="29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EF52395-5709-4918-9868-C575238E253B}" type="datetimeFigureOut">
              <a:rPr lang="zh-CN" altLang="en-US"/>
              <a:pPr>
                <a:defRPr/>
              </a:pPr>
              <a:t>2021/4/28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E348E75-442A-4431-A518-CE04917C89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A8A6A49-098B-4E84-8611-253E0CD7BC44}" type="datetimeFigureOut">
              <a:rPr lang="zh-CN" altLang="en-US"/>
              <a:pPr>
                <a:defRPr/>
              </a:pPr>
              <a:t>2021/4/28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38A6A7-7399-464F-B0E5-904785498D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1C4B2-57CC-4CBC-9D98-5317DA977339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E67F-C666-486B-A704-01EA919671D8}" type="datetimeFigureOut">
              <a:rPr lang="zh-CN" altLang="en-US"/>
              <a:pPr>
                <a:defRPr/>
              </a:pPr>
              <a:t>2021/4/28 Wednesday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43A0-4FC7-4F08-8B4D-6CB7A814CF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9E163-1436-4443-BA83-ADB3004EF0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A8E06-2C6F-4570-94BD-769E850E11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A185D-C4D2-4458-897C-F8A9A7ED33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98F6-2462-41C2-AE86-8D34AF03C7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58BAC-D412-4ECB-9BF5-2864AE078B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21438" y="122238"/>
            <a:ext cx="2000250" cy="45434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22238"/>
            <a:ext cx="5849938" cy="45434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E44C2-2C68-4E20-A663-4014B0FD26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FBD3-9B01-4B8B-8FCE-A3759AD8075C}" type="datetimeFigureOut">
              <a:rPr lang="zh-CN" altLang="en-US"/>
              <a:pPr>
                <a:defRPr/>
              </a:pPr>
              <a:t>2021/4/28 Wednesday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C429F-E40B-4AF7-A586-D4B899A216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5BF3-BE02-47D4-A104-9BDE1B5AC846}" type="datetimeFigureOut">
              <a:rPr lang="zh-CN" altLang="en-US"/>
              <a:pPr>
                <a:defRPr/>
              </a:pPr>
              <a:t>2021/4/28 Wednesday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3BD1-BE90-4131-A7A8-8062CC5990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F1088-F769-414B-8374-56AB467AB8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00707-3C0B-4B9F-86FF-837BCCDF8B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6249-D6E2-4580-B798-40B3C83357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769938"/>
            <a:ext cx="3924300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95800" y="769938"/>
            <a:ext cx="3925888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DBD4-930F-49A3-A89C-C45E6E885E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7DBC9-D2A0-455D-8261-498B54E4AF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CEDDC9-C357-4F2E-B726-F879A533E6BC}" type="datetimeFigureOut">
              <a:rPr lang="zh-CN" altLang="en-US"/>
              <a:pPr>
                <a:defRPr/>
              </a:pPr>
              <a:t>2021/4/28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1FE47F-D2B0-4BF3-8846-32BCA2742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5600" y="87313"/>
            <a:ext cx="10255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zsdth\Desktop\图片1_副本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3579862"/>
            <a:ext cx="9163795" cy="1585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grpSp>
        <p:nvGrpSpPr>
          <p:cNvPr id="1031" name="组合 6"/>
          <p:cNvGrpSpPr>
            <a:grpSpLocks/>
          </p:cNvGrpSpPr>
          <p:nvPr userDrawn="1"/>
        </p:nvGrpSpPr>
        <p:grpSpPr bwMode="auto">
          <a:xfrm>
            <a:off x="0" y="93663"/>
            <a:ext cx="2771775" cy="274637"/>
            <a:chOff x="1" y="92978"/>
            <a:chExt cx="2771800" cy="275590"/>
          </a:xfrm>
        </p:grpSpPr>
        <p:sp>
          <p:nvSpPr>
            <p:cNvPr id="8" name="矩形 7"/>
            <p:cNvSpPr/>
            <p:nvPr userDrawn="1"/>
          </p:nvSpPr>
          <p:spPr>
            <a:xfrm flipH="1">
              <a:off x="1" y="123478"/>
              <a:ext cx="2771800" cy="216000"/>
            </a:xfrm>
            <a:prstGeom prst="rect">
              <a:avLst/>
            </a:prstGeom>
            <a:gradFill flip="none" rotWithShape="1">
              <a:gsLst>
                <a:gs pos="40000">
                  <a:schemeClr val="accent5">
                    <a:lumMod val="60000"/>
                    <a:lumOff val="40000"/>
                  </a:schemeClr>
                </a:gs>
                <a:gs pos="97000">
                  <a:schemeClr val="bg1">
                    <a:alpha val="0"/>
                  </a:schemeClr>
                </a:gs>
                <a:gs pos="70000">
                  <a:schemeClr val="accent5">
                    <a:lumMod val="40000"/>
                    <a:lumOff val="60000"/>
                    <a:alpha val="76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" name="文本框 10"/>
            <p:cNvSpPr txBox="1"/>
            <p:nvPr userDrawn="1"/>
          </p:nvSpPr>
          <p:spPr>
            <a:xfrm>
              <a:off x="336554" y="92978"/>
              <a:ext cx="792170" cy="2755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rPr>
                <a:t>语文园地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66" r:id="rId4"/>
  </p:sldLayoutIdLst>
  <p:transition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257175" indent="-257175" algn="l" defTabSz="685800" rtl="0" eaLnBrk="0" fontAlgn="base" hangingPunct="0">
        <a:spcBef>
          <a:spcPct val="15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15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15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15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15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13" cstate="print"/>
          <a:srcRect b="1131"/>
          <a:stretch>
            <a:fillRect/>
          </a:stretch>
        </p:blipFill>
        <p:spPr bwMode="auto">
          <a:xfrm>
            <a:off x="0" y="0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KSO_BT1"/>
          <p:cNvSpPr>
            <a:spLocks noGrp="1"/>
          </p:cNvSpPr>
          <p:nvPr>
            <p:ph type="title"/>
          </p:nvPr>
        </p:nvSpPr>
        <p:spPr bwMode="auto">
          <a:xfrm>
            <a:off x="419100" y="122238"/>
            <a:ext cx="646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68612" name="KSO_FD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29292"/>
                </a:solidFill>
                <a:ea typeface="幼圆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8613" name="KSO_FT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29292"/>
                </a:solidFill>
                <a:ea typeface="幼圆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8614" name="KSO_FN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29292"/>
                </a:solidFill>
                <a:latin typeface="Calibri" pitchFamily="34" charset="0"/>
                <a:ea typeface="幼圆" pitchFamily="49" charset="-122"/>
              </a:defRPr>
            </a:lvl1pPr>
          </a:lstStyle>
          <a:p>
            <a:pPr>
              <a:defRPr/>
            </a:pPr>
            <a:fld id="{5C6478F3-C889-4694-86EA-E6461452C3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151" name="KSO_BC1"/>
          <p:cNvSpPr>
            <a:spLocks noGrp="1"/>
          </p:cNvSpPr>
          <p:nvPr>
            <p:ph type="body" idx="1"/>
          </p:nvPr>
        </p:nvSpPr>
        <p:spPr bwMode="auto">
          <a:xfrm>
            <a:off x="419100" y="769938"/>
            <a:ext cx="8002588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9E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9E00"/>
          </a:solidFill>
          <a:latin typeface="Arial Black" pitchFamily="34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9E00"/>
          </a:solidFill>
          <a:latin typeface="Arial Black" pitchFamily="34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9E00"/>
          </a:solidFill>
          <a:latin typeface="Arial Black" pitchFamily="34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9E00"/>
          </a:solidFill>
          <a:latin typeface="Arial Black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9E00"/>
          </a:solidFill>
          <a:latin typeface="Arial Black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9E00"/>
          </a:solidFill>
          <a:latin typeface="Arial Black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9E00"/>
          </a:solidFill>
          <a:latin typeface="Arial Black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9E00"/>
          </a:solidFill>
          <a:latin typeface="Arial Black" pitchFamily="34" charset="0"/>
          <a:ea typeface="宋体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¦"/>
        <a:defRPr sz="2000" b="1">
          <a:solidFill>
            <a:srgbClr val="69A018"/>
          </a:solidFill>
          <a:latin typeface="+mn-lt"/>
          <a:ea typeface="+mn-ea"/>
          <a:cs typeface="+mn-cs"/>
        </a:defRPr>
      </a:lvl1pPr>
      <a:lvl2pPr marL="357188" indent="-357188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88FF3E"/>
        </a:buClr>
        <a:buFont typeface="幼圆"/>
        <a:buChar char=" "/>
        <a:defRPr sz="1600">
          <a:solidFill>
            <a:srgbClr val="5B552D"/>
          </a:solidFill>
          <a:latin typeface="幼圆" pitchFamily="49" charset="-122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60575" y="3500438"/>
            <a:ext cx="309563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116013" y="1635125"/>
            <a:ext cx="66976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600" b="1"/>
              <a:t>语文园地四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987574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、黄继光愤怒地注视着敌人的火力点，他转过身来坚定地对营参谋长说：“参谋长，请把这个任务交给我吧！”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307580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/>
              <a:t>（抓住了黄继光的</a:t>
            </a:r>
            <a:r>
              <a:rPr lang="zh-CN" altLang="zh-CN" sz="2800" b="1" dirty="0" smtClean="0"/>
              <a:t>神态、动作、语言</a:t>
            </a:r>
            <a:r>
              <a:rPr lang="zh-CN" altLang="zh-CN" sz="2800" dirty="0" smtClean="0"/>
              <a:t>，写出了黄继光对敌人的仇恨和主动接受任务的决心。）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771550"/>
            <a:ext cx="79208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、将军看了看他们桌子上的罐头，喉咙哽了一下，说：“同志们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……”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停了一下，又说：“孩子们，我给大家分菜，每人一筷子。”。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350785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/>
              <a:t>（抓住将军的</a:t>
            </a:r>
            <a:r>
              <a:rPr lang="zh-CN" altLang="zh-CN" sz="2800" b="1" dirty="0" smtClean="0"/>
              <a:t>动作、语言</a:t>
            </a:r>
            <a:r>
              <a:rPr lang="zh-CN" altLang="zh-CN" sz="2800" dirty="0" smtClean="0"/>
              <a:t>，写出了将军的感动和对战士们的关爱。）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124639"/>
            <a:ext cx="79928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试卷静静地反躺在桌上。我用有点颤抖的手去慢慢地掀开试卷一角，一个鲜红的“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4”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字映入我的眼帘，我的手一抖，试卷又合上了。我一咬牙，把手伸到试卷底下，用力一翻，随着“啪”的一声，我看到了我的分数──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48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 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可怜的“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48”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，我“唉”了一声便瘫在桌上。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386789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/>
              <a:t>请一位同学来说一说你感受到了这位同学怎样的内心呢？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5363" y="3863975"/>
            <a:ext cx="9636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sx="102000" sy="102000" algn="tr" rotWithShape="0">
              <a:srgbClr val="000000">
                <a:alpha val="65999"/>
              </a:srgbClr>
            </a:outerShdw>
          </a:effectLst>
        </p:spPr>
      </p:pic>
      <p:grpSp>
        <p:nvGrpSpPr>
          <p:cNvPr id="28674" name="组合 5"/>
          <p:cNvGrpSpPr>
            <a:grpSpLocks/>
          </p:cNvGrpSpPr>
          <p:nvPr/>
        </p:nvGrpSpPr>
        <p:grpSpPr bwMode="auto">
          <a:xfrm>
            <a:off x="0" y="215900"/>
            <a:ext cx="2984500" cy="950913"/>
            <a:chOff x="-111985" y="-57194"/>
            <a:chExt cx="3427776" cy="109642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35562" y="645686"/>
              <a:ext cx="0" cy="384387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44679" y="1039226"/>
              <a:ext cx="1489623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919155" y="178930"/>
              <a:ext cx="1396636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15791" y="197234"/>
              <a:ext cx="0" cy="640646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686" name="图片 10"/>
            <p:cNvPicPr>
              <a:picLocks noChangeAspect="1"/>
            </p:cNvPicPr>
            <p:nvPr/>
          </p:nvPicPr>
          <p:blipFill>
            <a:blip r:embed="rId4" cstate="print"/>
            <a:srcRect l="-8510" t="64450" r="63336" b="-6857"/>
            <a:stretch>
              <a:fillRect/>
            </a:stretch>
          </p:blipFill>
          <p:spPr bwMode="auto">
            <a:xfrm>
              <a:off x="-111985" y="-57194"/>
              <a:ext cx="1152128" cy="91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5" name="文本框 4"/>
          <p:cNvSpPr txBox="1">
            <a:spLocks noChangeArrowheads="1"/>
          </p:cNvSpPr>
          <p:nvPr/>
        </p:nvSpPr>
        <p:spPr bwMode="auto">
          <a:xfrm>
            <a:off x="755650" y="541338"/>
            <a:ext cx="289242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30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词句段运用</a:t>
            </a:r>
          </a:p>
        </p:txBody>
      </p:sp>
      <p:pic>
        <p:nvPicPr>
          <p:cNvPr id="28676" name="图片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771525"/>
            <a:ext cx="835183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矩形 14"/>
          <p:cNvSpPr>
            <a:spLocks noChangeArrowheads="1"/>
          </p:cNvSpPr>
          <p:nvPr/>
        </p:nvSpPr>
        <p:spPr bwMode="auto">
          <a:xfrm>
            <a:off x="2051050" y="1370013"/>
            <a:ext cx="46085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dirty="0">
                <a:solidFill>
                  <a:srgbClr val="FFFFFF"/>
                </a:solidFill>
                <a:latin typeface="楷体"/>
              </a:rPr>
              <a:t>我</a:t>
            </a:r>
            <a:r>
              <a:rPr lang="zh-CN" altLang="en-US" sz="2800" dirty="0" smtClean="0">
                <a:solidFill>
                  <a:srgbClr val="FFFFFF"/>
                </a:solidFill>
                <a:latin typeface="楷体"/>
              </a:rPr>
              <a:t>们在写作时，要</a:t>
            </a:r>
            <a:r>
              <a:rPr lang="zh-CN" altLang="en-US" sz="2800" dirty="0">
                <a:solidFill>
                  <a:srgbClr val="FFFFFF"/>
                </a:solidFill>
                <a:latin typeface="楷体"/>
              </a:rPr>
              <a:t>抓住人物动作、语言、神态</a:t>
            </a:r>
            <a:r>
              <a:rPr lang="zh-CN" altLang="en-US" sz="2800" dirty="0" smtClean="0">
                <a:solidFill>
                  <a:srgbClr val="FFFFFF"/>
                </a:solidFill>
                <a:latin typeface="楷体"/>
              </a:rPr>
              <a:t>，表达人</a:t>
            </a:r>
            <a:r>
              <a:rPr lang="zh-CN" altLang="en-US" sz="2800" dirty="0">
                <a:solidFill>
                  <a:srgbClr val="FFFFFF"/>
                </a:solidFill>
                <a:latin typeface="楷体"/>
              </a:rPr>
              <a:t>物心理活动。</a:t>
            </a:r>
          </a:p>
        </p:txBody>
      </p:sp>
      <p:sp>
        <p:nvSpPr>
          <p:cNvPr id="17" name="椭圆 16"/>
          <p:cNvSpPr/>
          <p:nvPr/>
        </p:nvSpPr>
        <p:spPr>
          <a:xfrm>
            <a:off x="2402156" y="2147345"/>
            <a:ext cx="899755" cy="597665"/>
          </a:xfrm>
          <a:prstGeom prst="ellipse">
            <a:avLst/>
          </a:prstGeom>
          <a:grpFill/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480934" y="2147345"/>
            <a:ext cx="899755" cy="597665"/>
          </a:xfrm>
          <a:prstGeom prst="ellipse">
            <a:avLst/>
          </a:prstGeom>
          <a:grpFill/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462327" y="2086819"/>
            <a:ext cx="899755" cy="597665"/>
          </a:xfrm>
          <a:prstGeom prst="ellipse">
            <a:avLst/>
          </a:prstGeom>
          <a:grpFill/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pic>
        <p:nvPicPr>
          <p:cNvPr id="28681" name="图片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98875"/>
            <a:ext cx="154781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组合 9"/>
          <p:cNvGrpSpPr>
            <a:grpSpLocks/>
          </p:cNvGrpSpPr>
          <p:nvPr/>
        </p:nvGrpSpPr>
        <p:grpSpPr bwMode="auto">
          <a:xfrm>
            <a:off x="400050" y="285750"/>
            <a:ext cx="546100" cy="546100"/>
            <a:chOff x="1965186" y="1419622"/>
            <a:chExt cx="302558" cy="314067"/>
          </a:xfrm>
        </p:grpSpPr>
        <p:sp>
          <p:nvSpPr>
            <p:cNvPr id="3" name="矩形 2"/>
            <p:cNvSpPr>
              <a:spLocks noChangeArrowheads="1"/>
            </p:cNvSpPr>
            <p:nvPr/>
          </p:nvSpPr>
          <p:spPr bwMode="auto"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Rockwell" charset="0"/>
              </a:endParaRPr>
            </a:p>
          </p:txBody>
        </p:sp>
        <p:sp>
          <p:nvSpPr>
            <p:cNvPr id="4" name="矩形 3"/>
            <p:cNvSpPr>
              <a:spLocks noChangeArrowheads="1"/>
            </p:cNvSpPr>
            <p:nvPr/>
          </p:nvSpPr>
          <p:spPr bwMode="auto"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 w="19050" algn="ctr">
              <a:noFill/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Rockwell" charset="0"/>
              </a:endParaRPr>
            </a:p>
          </p:txBody>
        </p:sp>
      </p:grp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1200150" y="409575"/>
            <a:ext cx="3908425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200025" indent="-200025" defTabSz="685800"/>
            <a:r>
              <a:rPr kumimoji="1" lang="zh-CN" altLang="en-US" sz="3000" b="1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</a:rPr>
              <a:t>典型的内心活动</a:t>
            </a:r>
          </a:p>
          <a:p>
            <a:pPr marL="200025" indent="-200025" defTabSz="685800"/>
            <a:endParaRPr kumimoji="1" lang="zh-CN" altLang="en-US" sz="3000" b="1" dirty="0">
              <a:solidFill>
                <a:srgbClr val="E46C0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5959" name="文本框 5"/>
          <p:cNvSpPr txBox="1">
            <a:spLocks noChangeArrowheads="1"/>
          </p:cNvSpPr>
          <p:nvPr/>
        </p:nvSpPr>
        <p:spPr bwMode="auto">
          <a:xfrm>
            <a:off x="1570038" y="1538288"/>
            <a:ext cx="4481512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indent="228600" defTabSz="685800"/>
            <a:r>
              <a:rPr lang="zh-CN" altLang="en-US" sz="2700" dirty="0">
                <a:latin typeface="Rockwell" charset="0"/>
              </a:rPr>
              <a:t>焦急地等人</a:t>
            </a:r>
            <a:r>
              <a:rPr lang="en-US" sz="2700" dirty="0">
                <a:latin typeface="宋体" charset="-122"/>
                <a:cs typeface="Times New Roman" pitchFamily="18" charset="0"/>
              </a:rPr>
              <a:t>  </a:t>
            </a:r>
            <a:r>
              <a:rPr lang="zh-CN" altLang="en-US" sz="2700" dirty="0">
                <a:latin typeface="Rockwell" charset="0"/>
              </a:rPr>
              <a:t>期待落空</a:t>
            </a:r>
          </a:p>
          <a:p>
            <a:pPr indent="228600" defTabSz="685800"/>
            <a:r>
              <a:rPr lang="zh-CN" altLang="en-US" sz="2700" dirty="0">
                <a:latin typeface="Rockwell" charset="0"/>
                <a:sym typeface="+mn-ea"/>
              </a:rPr>
              <a:t>离别的愁苦    </a:t>
            </a:r>
            <a:r>
              <a:rPr lang="zh-CN" altLang="en-US" sz="2700" dirty="0">
                <a:latin typeface="Rockwell" charset="0"/>
              </a:rPr>
              <a:t>久别重逢</a:t>
            </a:r>
            <a:r>
              <a:rPr lang="en-US" sz="2700" dirty="0">
                <a:latin typeface="宋体" charset="-122"/>
                <a:cs typeface="Times New Roman" pitchFamily="18" charset="0"/>
              </a:rPr>
              <a:t> </a:t>
            </a:r>
          </a:p>
          <a:p>
            <a:pPr indent="228600" defTabSz="685800"/>
            <a:r>
              <a:rPr lang="zh-CN" altLang="en-US" sz="2700" dirty="0">
                <a:latin typeface="Rockwell" charset="0"/>
              </a:rPr>
              <a:t>亲人的牵挂</a:t>
            </a:r>
            <a:r>
              <a:rPr lang="en-US" sz="2700" dirty="0">
                <a:latin typeface="宋体" charset="-122"/>
                <a:cs typeface="Times New Roman" pitchFamily="18" charset="0"/>
              </a:rPr>
              <a:t>  </a:t>
            </a:r>
            <a:r>
              <a:rPr lang="zh-CN" altLang="en-US" sz="2700" dirty="0">
                <a:latin typeface="Rockwell" charset="0"/>
                <a:sym typeface="+mn-ea"/>
              </a:rPr>
              <a:t>苦思冥想</a:t>
            </a:r>
          </a:p>
          <a:p>
            <a:pPr indent="228600" defTabSz="685800"/>
            <a:r>
              <a:rPr lang="zh-CN" altLang="en-US" sz="2700" dirty="0">
                <a:latin typeface="Rockwell" charset="0"/>
              </a:rPr>
              <a:t>成功的喜悦</a:t>
            </a:r>
            <a:r>
              <a:rPr lang="en-US" sz="2700" dirty="0">
                <a:latin typeface="宋体" charset="-122"/>
                <a:cs typeface="Times New Roman" pitchFamily="18" charset="0"/>
              </a:rPr>
              <a:t>  </a:t>
            </a:r>
            <a:r>
              <a:rPr lang="zh-CN" altLang="en-US" sz="2700" dirty="0">
                <a:latin typeface="Rockwell" charset="0"/>
              </a:rPr>
              <a:t>耐心等待</a:t>
            </a:r>
          </a:p>
          <a:p>
            <a:pPr indent="228600" defTabSz="685800"/>
            <a:r>
              <a:rPr lang="zh-CN" altLang="en-US" sz="2700" dirty="0">
                <a:latin typeface="Rockwell" charset="0"/>
              </a:rPr>
              <a:t>不懈地坚持</a:t>
            </a:r>
            <a:r>
              <a:rPr lang="en-US" sz="2700" dirty="0">
                <a:latin typeface="宋体" charset="-122"/>
                <a:cs typeface="Times New Roman" pitchFamily="18" charset="0"/>
              </a:rPr>
              <a:t>  </a:t>
            </a:r>
            <a:r>
              <a:rPr lang="zh-CN" altLang="en-US" sz="2700" dirty="0">
                <a:latin typeface="Rockwell" charset="0"/>
              </a:rPr>
              <a:t>热切盼望</a:t>
            </a:r>
          </a:p>
          <a:p>
            <a:pPr indent="228600" defTabSz="685800"/>
            <a:r>
              <a:rPr lang="en-US" altLang="zh-CN" sz="2700" dirty="0">
                <a:latin typeface="宋体" charset="-122"/>
                <a:cs typeface="Times New Roman" pitchFamily="18" charset="0"/>
              </a:rPr>
              <a:t>……</a:t>
            </a:r>
            <a:endParaRPr lang="zh-CN" altLang="en-US" sz="2700" dirty="0">
              <a:latin typeface="Rockwell" charset="0"/>
            </a:endParaRPr>
          </a:p>
        </p:txBody>
      </p:sp>
      <p:sp>
        <p:nvSpPr>
          <p:cNvPr id="125960" name="文本框 6"/>
          <p:cNvSpPr txBox="1">
            <a:spLocks noChangeArrowheads="1"/>
          </p:cNvSpPr>
          <p:nvPr/>
        </p:nvSpPr>
        <p:spPr bwMode="auto">
          <a:xfrm>
            <a:off x="3021013" y="4098925"/>
            <a:ext cx="5784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685800"/>
            <a:r>
              <a:rPr lang="zh-CN" altLang="en-US" sz="2400" dirty="0">
                <a:solidFill>
                  <a:srgbClr val="2E2ED0"/>
                </a:solidFill>
                <a:latin typeface="华文新魏"/>
              </a:rPr>
              <a:t>请你从中选择一种自己曾经经历的情景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组合 9"/>
          <p:cNvGrpSpPr>
            <a:grpSpLocks/>
          </p:cNvGrpSpPr>
          <p:nvPr/>
        </p:nvGrpSpPr>
        <p:grpSpPr bwMode="auto">
          <a:xfrm>
            <a:off x="400050" y="285750"/>
            <a:ext cx="546100" cy="546100"/>
            <a:chOff x="1965186" y="1419622"/>
            <a:chExt cx="302558" cy="314067"/>
          </a:xfrm>
        </p:grpSpPr>
        <p:sp>
          <p:nvSpPr>
            <p:cNvPr id="3" name="矩形 2"/>
            <p:cNvSpPr>
              <a:spLocks noChangeArrowheads="1"/>
            </p:cNvSpPr>
            <p:nvPr/>
          </p:nvSpPr>
          <p:spPr bwMode="auto"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Rockwell" charset="0"/>
              </a:endParaRPr>
            </a:p>
          </p:txBody>
        </p:sp>
        <p:sp>
          <p:nvSpPr>
            <p:cNvPr id="4" name="矩形 3"/>
            <p:cNvSpPr>
              <a:spLocks noChangeArrowheads="1"/>
            </p:cNvSpPr>
            <p:nvPr/>
          </p:nvSpPr>
          <p:spPr bwMode="auto"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 w="19050" algn="ctr">
              <a:noFill/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Rockwell" charset="0"/>
              </a:endParaRPr>
            </a:p>
          </p:txBody>
        </p:sp>
      </p:grp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1200150" y="409575"/>
            <a:ext cx="39084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200025" indent="-200025" defTabSz="685800"/>
            <a:r>
              <a:rPr kumimoji="1" lang="zh-CN" altLang="en-US" sz="3000" b="1" dirty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</a:rPr>
              <a:t>描写方法练习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1305223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焦急地等待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我站在走廊里，伸着脖子向大门口望去，手紧紧地抓着书包上的小绳子，咬着下嘴唇，看着滴滴答答的雨无休止地下着。我从这头走到那头，又从那头走到这头，就这样循环着。我一边跺着脚，一边嘀咕着：“爸爸，妈妈，你们怎么还不来接我啊？”。已经这么晚了，爸爸妈妈不会是把我忘了吧！我的眉头紧皱着，看着学校里的同学越来越少，眼里不自禁地泛起了泪花。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45" name="Group 37"/>
          <p:cNvGraphicFramePr>
            <a:graphicFrameLocks noGrp="1"/>
          </p:cNvGraphicFramePr>
          <p:nvPr/>
        </p:nvGraphicFramePr>
        <p:xfrm>
          <a:off x="684213" y="627063"/>
          <a:ext cx="7526337" cy="3869055"/>
        </p:xfrm>
        <a:graphic>
          <a:graphicData uri="http://schemas.openxmlformats.org/drawingml/2006/table">
            <a:tbl>
              <a:tblPr/>
              <a:tblGrid>
                <a:gridCol w="2749550"/>
                <a:gridCol w="2387600"/>
                <a:gridCol w="2389187"/>
              </a:tblGrid>
              <a:tr h="5746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评 价 表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神态描写★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描写方法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动作描写★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语言描写★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表达内心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★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9"/>
          <p:cNvGrpSpPr>
            <a:grpSpLocks/>
          </p:cNvGrpSpPr>
          <p:nvPr/>
        </p:nvGrpSpPr>
        <p:grpSpPr bwMode="auto">
          <a:xfrm>
            <a:off x="400050" y="285750"/>
            <a:ext cx="546100" cy="546100"/>
            <a:chOff x="1965186" y="1419622"/>
            <a:chExt cx="302558" cy="314067"/>
          </a:xfrm>
        </p:grpSpPr>
        <p:sp>
          <p:nvSpPr>
            <p:cNvPr id="21509" name="矩形 2"/>
            <p:cNvSpPr>
              <a:spLocks noChangeArrowheads="1"/>
            </p:cNvSpPr>
            <p:nvPr/>
          </p:nvSpPr>
          <p:spPr bwMode="auto"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Rockwell" charset="0"/>
              </a:endParaRPr>
            </a:p>
          </p:txBody>
        </p:sp>
        <p:sp>
          <p:nvSpPr>
            <p:cNvPr id="21510" name="矩形 3"/>
            <p:cNvSpPr>
              <a:spLocks noChangeArrowheads="1"/>
            </p:cNvSpPr>
            <p:nvPr/>
          </p:nvSpPr>
          <p:spPr bwMode="auto"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 w="19050" algn="ctr">
              <a:noFill/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Rockwell" charset="0"/>
              </a:endParaRPr>
            </a:p>
          </p:txBody>
        </p:sp>
      </p:grpSp>
      <p:sp>
        <p:nvSpPr>
          <p:cNvPr id="21506" name="文本框 99"/>
          <p:cNvSpPr txBox="1">
            <a:spLocks noChangeArrowheads="1"/>
          </p:cNvSpPr>
          <p:nvPr/>
        </p:nvSpPr>
        <p:spPr bwMode="auto">
          <a:xfrm>
            <a:off x="1241425" y="409575"/>
            <a:ext cx="51673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685800"/>
            <a:r>
              <a:rPr kumimoji="1" lang="zh-CN" altLang="en-US" sz="3000" b="1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</a:rPr>
              <a:t>第四单元训练主题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74700" y="1608138"/>
            <a:ext cx="778351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685800"/>
            <a:r>
              <a:rPr lang="en-US" altLang="zh-CN" sz="3000" b="1">
                <a:latin typeface="宋体" charset="-122"/>
              </a:rPr>
              <a:t>    </a:t>
            </a:r>
            <a:r>
              <a:rPr lang="zh-CN" altLang="en-US" sz="3000" b="1">
                <a:latin typeface="宋体" charset="-122"/>
              </a:rPr>
              <a:t>＊</a:t>
            </a:r>
            <a:r>
              <a:rPr lang="zh-CN" altLang="en-US" sz="3000" b="1">
                <a:latin typeface="Rockwell" charset="0"/>
              </a:rPr>
              <a:t>通过课文中动作、语言、神态的描写，体会人物的内心。</a:t>
            </a:r>
          </a:p>
          <a:p>
            <a:pPr defTabSz="685800"/>
            <a:endParaRPr lang="zh-CN" altLang="en-US" sz="3000" b="1">
              <a:latin typeface="Rockwell" charset="0"/>
            </a:endParaRPr>
          </a:p>
          <a:p>
            <a:pPr defTabSz="685800"/>
            <a:r>
              <a:rPr lang="zh-CN" altLang="en-US" sz="3000" b="1">
                <a:latin typeface="宋体" charset="-122"/>
                <a:sym typeface="+mn-ea"/>
              </a:rPr>
              <a:t>    ＊</a:t>
            </a:r>
            <a:r>
              <a:rPr lang="zh-CN" altLang="en-US" sz="3000" b="1">
                <a:latin typeface="Rockwell" charset="0"/>
              </a:rPr>
              <a:t>尝试运用动作、语言、神态描写，表现人物的内心。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9"/>
          <p:cNvGrpSpPr>
            <a:grpSpLocks/>
          </p:cNvGrpSpPr>
          <p:nvPr/>
        </p:nvGrpSpPr>
        <p:grpSpPr bwMode="auto">
          <a:xfrm>
            <a:off x="400050" y="285750"/>
            <a:ext cx="546100" cy="546100"/>
            <a:chOff x="1965186" y="1419622"/>
            <a:chExt cx="302558" cy="314067"/>
          </a:xfrm>
        </p:grpSpPr>
        <p:sp>
          <p:nvSpPr>
            <p:cNvPr id="22535" name="矩形 2"/>
            <p:cNvSpPr>
              <a:spLocks noChangeArrowheads="1"/>
            </p:cNvSpPr>
            <p:nvPr/>
          </p:nvSpPr>
          <p:spPr bwMode="auto"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</p:spPr>
          <p:txBody>
            <a:bodyPr lIns="68579" tIns="34289" rIns="68579" bIns="34289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Rockwell" charset="0"/>
              </a:endParaRPr>
            </a:p>
          </p:txBody>
        </p:sp>
        <p:sp>
          <p:nvSpPr>
            <p:cNvPr id="22536" name="矩形 3"/>
            <p:cNvSpPr>
              <a:spLocks noChangeArrowheads="1"/>
            </p:cNvSpPr>
            <p:nvPr/>
          </p:nvSpPr>
          <p:spPr bwMode="auto"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 w="19050" algn="ctr">
              <a:noFill/>
              <a:miter lim="800000"/>
              <a:headEnd/>
              <a:tailEnd/>
            </a:ln>
          </p:spPr>
          <p:txBody>
            <a:bodyPr lIns="68579" tIns="34289" rIns="68579" bIns="34289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Rockwell" charset="0"/>
              </a:endParaRPr>
            </a:p>
          </p:txBody>
        </p:sp>
      </p:grpSp>
      <p:sp>
        <p:nvSpPr>
          <p:cNvPr id="22530" name="文本框 99"/>
          <p:cNvSpPr txBox="1">
            <a:spLocks noChangeArrowheads="1"/>
          </p:cNvSpPr>
          <p:nvPr/>
        </p:nvSpPr>
        <p:spPr bwMode="auto">
          <a:xfrm>
            <a:off x="1241425" y="409575"/>
            <a:ext cx="516731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defTabSz="685800"/>
            <a:r>
              <a:rPr kumimoji="1" lang="zh-CN" altLang="en-US" sz="3000" b="1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</a:rPr>
              <a:t>第四单元训练主题</a:t>
            </a:r>
          </a:p>
        </p:txBody>
      </p:sp>
      <p:sp>
        <p:nvSpPr>
          <p:cNvPr id="22531" name="文本框 4"/>
          <p:cNvSpPr txBox="1">
            <a:spLocks noChangeArrowheads="1"/>
          </p:cNvSpPr>
          <p:nvPr/>
        </p:nvSpPr>
        <p:spPr bwMode="auto">
          <a:xfrm>
            <a:off x="774700" y="1608138"/>
            <a:ext cx="778351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defTabSz="685800"/>
            <a:r>
              <a:rPr lang="en-US" altLang="zh-CN" sz="3000" b="1">
                <a:latin typeface="宋体" charset="-122"/>
              </a:rPr>
              <a:t>    </a:t>
            </a:r>
            <a:r>
              <a:rPr lang="zh-CN" altLang="en-US" sz="3000" b="1">
                <a:latin typeface="宋体" charset="-122"/>
              </a:rPr>
              <a:t>＊</a:t>
            </a:r>
            <a:r>
              <a:rPr lang="zh-CN" altLang="en-US" sz="3000" b="1">
                <a:latin typeface="Rockwell" charset="0"/>
              </a:rPr>
              <a:t>通过课文中</a:t>
            </a:r>
            <a:r>
              <a:rPr lang="zh-CN" altLang="en-US" sz="3000" b="1">
                <a:solidFill>
                  <a:srgbClr val="2E2ED0"/>
                </a:solidFill>
                <a:latin typeface="Rockwell" charset="0"/>
              </a:rPr>
              <a:t>动作、语言、神态</a:t>
            </a:r>
            <a:r>
              <a:rPr lang="zh-CN" altLang="en-US" sz="3000" b="1">
                <a:latin typeface="Rockwell" charset="0"/>
              </a:rPr>
              <a:t>的描写，体会人物的</a:t>
            </a:r>
            <a:r>
              <a:rPr lang="zh-CN" altLang="en-US" sz="3000" b="1">
                <a:solidFill>
                  <a:srgbClr val="2E2ED0"/>
                </a:solidFill>
                <a:latin typeface="Rockwell" charset="0"/>
              </a:rPr>
              <a:t>内心</a:t>
            </a:r>
            <a:r>
              <a:rPr lang="zh-CN" altLang="en-US" sz="3000" b="1">
                <a:latin typeface="Rockwell" charset="0"/>
              </a:rPr>
              <a:t>。</a:t>
            </a:r>
          </a:p>
          <a:p>
            <a:pPr defTabSz="685800"/>
            <a:endParaRPr lang="zh-CN" altLang="en-US" sz="3000" b="1">
              <a:latin typeface="Rockwell" charset="0"/>
            </a:endParaRPr>
          </a:p>
          <a:p>
            <a:pPr defTabSz="685800"/>
            <a:r>
              <a:rPr lang="zh-CN" altLang="en-US" sz="3000" b="1">
                <a:latin typeface="宋体" charset="-122"/>
                <a:sym typeface="+mn-ea"/>
              </a:rPr>
              <a:t>    ＊</a:t>
            </a:r>
            <a:r>
              <a:rPr lang="zh-CN" altLang="en-US" sz="3000" b="1">
                <a:latin typeface="Rockwell" charset="0"/>
              </a:rPr>
              <a:t>尝试运用</a:t>
            </a:r>
            <a:r>
              <a:rPr lang="zh-CN" altLang="en-US" sz="3000" b="1">
                <a:solidFill>
                  <a:srgbClr val="2E2ED0"/>
                </a:solidFill>
                <a:latin typeface="Rockwell" charset="0"/>
              </a:rPr>
              <a:t>动作、语言、神态</a:t>
            </a:r>
            <a:r>
              <a:rPr lang="zh-CN" altLang="en-US" sz="3000" b="1">
                <a:latin typeface="Rockwell" charset="0"/>
              </a:rPr>
              <a:t>描写，表现人物的</a:t>
            </a:r>
            <a:r>
              <a:rPr lang="zh-CN" altLang="en-US" sz="3000" b="1">
                <a:solidFill>
                  <a:srgbClr val="2E2ED0"/>
                </a:solidFill>
                <a:latin typeface="Rockwell" charset="0"/>
              </a:rPr>
              <a:t>内心</a:t>
            </a:r>
            <a:r>
              <a:rPr lang="zh-CN" altLang="en-US" sz="3000" b="1">
                <a:latin typeface="Rockwell" charset="0"/>
              </a:rPr>
              <a:t>。</a:t>
            </a:r>
          </a:p>
        </p:txBody>
      </p:sp>
      <p:sp>
        <p:nvSpPr>
          <p:cNvPr id="22532" name="文本框 5"/>
          <p:cNvSpPr txBox="1">
            <a:spLocks noChangeArrowheads="1"/>
          </p:cNvSpPr>
          <p:nvPr/>
        </p:nvSpPr>
        <p:spPr bwMode="auto">
          <a:xfrm>
            <a:off x="854075" y="1349375"/>
            <a:ext cx="8318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defTabSz="685800"/>
            <a:r>
              <a:rPr lang="zh-CN" altLang="en-US" sz="4500" b="1">
                <a:solidFill>
                  <a:srgbClr val="2E2ED0"/>
                </a:solidFill>
                <a:latin typeface="隶书" pitchFamily="49" charset="-122"/>
              </a:rPr>
              <a:t>读</a:t>
            </a:r>
          </a:p>
        </p:txBody>
      </p:sp>
      <p:sp>
        <p:nvSpPr>
          <p:cNvPr id="78856" name="文本框 6"/>
          <p:cNvSpPr txBox="1">
            <a:spLocks noChangeArrowheads="1"/>
          </p:cNvSpPr>
          <p:nvPr/>
        </p:nvSpPr>
        <p:spPr bwMode="auto">
          <a:xfrm>
            <a:off x="854075" y="2736850"/>
            <a:ext cx="8318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defTabSz="685800"/>
            <a:r>
              <a:rPr lang="zh-CN" altLang="en-US" sz="4500" b="1">
                <a:solidFill>
                  <a:srgbClr val="2E2ED0"/>
                </a:solidFill>
                <a:latin typeface="隶书" pitchFamily="49" charset="-122"/>
              </a:rPr>
              <a:t>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467544" y="1707654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000000"/>
                </a:solidFill>
                <a:latin typeface="楷体"/>
              </a:rPr>
              <a:t>“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/>
              </a:rPr>
              <a:t>眼睛离脑子太近，我担心施行麻醉会影响脑神经。而我，今后需要一个非常清醒的大脑。”</a:t>
            </a:r>
            <a:endParaRPr lang="zh-CN" alt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05958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 smtClean="0"/>
          </a:p>
          <a:p>
            <a:endParaRPr lang="zh-CN" altLang="en-US" b="1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1560" y="1367448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《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军神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》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术前部分（神态描写）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沃克医生：眉毛扬了起来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生气  愣住了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刘伯承：平静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979443"/>
            <a:ext cx="82089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《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军神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》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术中部分（动作描写）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沃克医生：双手颤抖 额上汗珠滚滚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刘伯承：一声不吭，他双手紧紧抓住身下的白床单，手背青筋暴起，汗如雨下。他越来越使劲，崭新的白床单居然被抓破了。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27584" y="1297672"/>
            <a:ext cx="76328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《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军神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》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术后部分（语言描写）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沃克医生：“你是一个真正的男子汉，一块会说话的钢板！你堪称军神！”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刘伯承：“七十二刀。”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imgsa.baidu.com/timg?image&amp;quality=80&amp;size=b9999_10000&amp;sec=1538618504567&amp;di=93d4341889aee9bb6815eab58c87ed95&amp;imgtype=0&amp;src=http%3A%2F%2Fpic.58pic.com%2F58pic%2F17%2F03%2F20%2F05C58PICh2H_10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35" r="53857" b="47546"/>
          <a:stretch>
            <a:fillRect/>
          </a:stretch>
        </p:blipFill>
        <p:spPr bwMode="auto">
          <a:xfrm>
            <a:off x="650875" y="2055813"/>
            <a:ext cx="12985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2124075" y="2932113"/>
            <a:ext cx="3384550" cy="1368425"/>
          </a:xfrm>
          <a:prstGeom prst="wedgeRoundRectCallout">
            <a:avLst>
              <a:gd name="adj1" fmla="val -55861"/>
              <a:gd name="adj2" fmla="val -21694"/>
              <a:gd name="adj3" fmla="val 16667"/>
            </a:avLst>
          </a:prstGeom>
          <a:gradFill rotWithShape="1">
            <a:gsLst>
              <a:gs pos="0">
                <a:srgbClr val="DFFFC1"/>
              </a:gs>
              <a:gs pos="35001">
                <a:srgbClr val="E8FFD2"/>
              </a:gs>
              <a:gs pos="100000">
                <a:srgbClr val="F5FFEC"/>
              </a:gs>
            </a:gsLst>
            <a:lin ang="16200000" scaled="1"/>
          </a:gradFill>
          <a:ln w="9525" algn="ctr">
            <a:solidFill>
              <a:srgbClr val="C0E4A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>
                <a:solidFill>
                  <a:srgbClr val="3F3F3F"/>
                </a:solidFill>
                <a:latin typeface="楷体"/>
              </a:rPr>
              <a:t>这是一种很好的阅读法！</a:t>
            </a:r>
          </a:p>
        </p:txBody>
      </p:sp>
      <p:grpSp>
        <p:nvGrpSpPr>
          <p:cNvPr id="23555" name="组合 10"/>
          <p:cNvGrpSpPr>
            <a:grpSpLocks/>
          </p:cNvGrpSpPr>
          <p:nvPr/>
        </p:nvGrpSpPr>
        <p:grpSpPr bwMode="auto">
          <a:xfrm>
            <a:off x="-84138" y="244475"/>
            <a:ext cx="2571751" cy="822325"/>
            <a:chOff x="-111985" y="-57194"/>
            <a:chExt cx="3427776" cy="109642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34932" y="645531"/>
              <a:ext cx="0" cy="385229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43396" y="1039226"/>
              <a:ext cx="1491717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919290" y="179870"/>
              <a:ext cx="1396501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315791" y="196803"/>
              <a:ext cx="0" cy="641343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562" name="图片 16"/>
            <p:cNvPicPr>
              <a:picLocks noChangeAspect="1"/>
            </p:cNvPicPr>
            <p:nvPr/>
          </p:nvPicPr>
          <p:blipFill>
            <a:blip r:embed="rId3" cstate="print"/>
            <a:srcRect l="-8510" t="64450" r="63336" b="-6857"/>
            <a:stretch>
              <a:fillRect/>
            </a:stretch>
          </p:blipFill>
          <p:spPr bwMode="auto">
            <a:xfrm>
              <a:off x="-111985" y="-57194"/>
              <a:ext cx="1152128" cy="91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6" name="文本框 4"/>
          <p:cNvSpPr txBox="1">
            <a:spLocks noChangeArrowheads="1"/>
          </p:cNvSpPr>
          <p:nvPr/>
        </p:nvSpPr>
        <p:spPr bwMode="auto">
          <a:xfrm>
            <a:off x="673100" y="490538"/>
            <a:ext cx="1858963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3300">
                <a:latin typeface="黑体" pitchFamily="2" charset="-122"/>
                <a:ea typeface="黑体" pitchFamily="2" charset="-122"/>
              </a:rPr>
              <a:t>交流平台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773363" y="1025525"/>
            <a:ext cx="5400675" cy="16668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</a:rPr>
              <a:t>抓住人物的</a:t>
            </a:r>
            <a:r>
              <a:rPr lang="zh-CN" altLang="en-US" sz="4000" b="1" dirty="0">
                <a:solidFill>
                  <a:srgbClr val="2E2ED0"/>
                </a:solidFill>
              </a:rPr>
              <a:t>动作、语言、神态</a:t>
            </a:r>
            <a:r>
              <a:rPr lang="zh-CN" altLang="en-US" sz="2800" b="1" dirty="0">
                <a:solidFill>
                  <a:srgbClr val="2E2ED0"/>
                </a:solidFill>
              </a:rPr>
              <a:t>，</a:t>
            </a:r>
            <a:r>
              <a:rPr lang="zh-CN" altLang="en-US" sz="2800" b="1" dirty="0">
                <a:solidFill>
                  <a:schemeClr val="tx1"/>
                </a:solidFill>
              </a:rPr>
              <a:t>体会人物内心。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113159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</a:t>
            </a:r>
            <a:r>
              <a:rPr lang="zh-CN" altLang="zh-CN" sz="3200" b="1" dirty="0" smtClean="0"/>
              <a:t>从见到这封电报起，毛主席整整一天没说一句话，只是一支接着一支地吸着烟。</a:t>
            </a:r>
            <a:endParaRPr lang="zh-CN" altLang="en-US" sz="3200" b="1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2899361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（抓住了毛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主席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动作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，写出了毛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主席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痛失爱子，悲痛欲绝的心情。）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5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1_自定义设计方案">
  <a:themeElements>
    <a:clrScheme name="">
      <a:dk1>
        <a:srgbClr val="3F3F3F"/>
      </a:dk1>
      <a:lt1>
        <a:srgbClr val="FFFFFF"/>
      </a:lt1>
      <a:dk2>
        <a:srgbClr val="3B7273"/>
      </a:dk2>
      <a:lt2>
        <a:srgbClr val="EBF1F0"/>
      </a:lt2>
      <a:accent1>
        <a:srgbClr val="8CD620"/>
      </a:accent1>
      <a:accent2>
        <a:srgbClr val="48BD00"/>
      </a:accent2>
      <a:accent3>
        <a:srgbClr val="FFFFFF"/>
      </a:accent3>
      <a:accent4>
        <a:srgbClr val="343434"/>
      </a:accent4>
      <a:accent5>
        <a:srgbClr val="C5E8AB"/>
      </a:accent5>
      <a:accent6>
        <a:srgbClr val="40AB00"/>
      </a:accent6>
      <a:hlink>
        <a:srgbClr val="0070C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A000120140530A99PPBG 1">
      <a:dk1>
        <a:srgbClr val="3F3F3F"/>
      </a:dk1>
      <a:lt1>
        <a:srgbClr val="FFFFFF"/>
      </a:lt1>
      <a:dk2>
        <a:srgbClr val="3B7273"/>
      </a:dk2>
      <a:lt2>
        <a:srgbClr val="EBF1F0"/>
      </a:lt2>
      <a:accent1>
        <a:srgbClr val="8CD620"/>
      </a:accent1>
      <a:accent2>
        <a:srgbClr val="48BD00"/>
      </a:accent2>
      <a:accent3>
        <a:srgbClr val="FFFFFF"/>
      </a:accent3>
      <a:accent4>
        <a:srgbClr val="343434"/>
      </a:accent4>
      <a:accent5>
        <a:srgbClr val="C5E8AB"/>
      </a:accent5>
      <a:accent6>
        <a:srgbClr val="40AB00"/>
      </a:accent6>
      <a:hlink>
        <a:srgbClr val="0070C0"/>
      </a:hlink>
      <a:folHlink>
        <a:srgbClr val="7F7F7F"/>
      </a:folHlink>
    </a:clrScheme>
    <a:fontScheme name="A000120140530A99PPBG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000120140530A99PPBG 1">
        <a:dk1>
          <a:srgbClr val="3F3F3F"/>
        </a:dk1>
        <a:lt1>
          <a:srgbClr val="FFFFFF"/>
        </a:lt1>
        <a:dk2>
          <a:srgbClr val="3B7273"/>
        </a:dk2>
        <a:lt2>
          <a:srgbClr val="EBF1F0"/>
        </a:lt2>
        <a:accent1>
          <a:srgbClr val="8CD620"/>
        </a:accent1>
        <a:accent2>
          <a:srgbClr val="48BD00"/>
        </a:accent2>
        <a:accent3>
          <a:srgbClr val="FFFFFF"/>
        </a:accent3>
        <a:accent4>
          <a:srgbClr val="343434"/>
        </a:accent4>
        <a:accent5>
          <a:srgbClr val="C5E8AB"/>
        </a:accent5>
        <a:accent6>
          <a:srgbClr val="40AB00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Office PowerPoint</Application>
  <PresentationFormat>全屏显示(16:9)</PresentationFormat>
  <Paragraphs>62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Rockwell</vt:lpstr>
      <vt:lpstr>微软雅黑</vt:lpstr>
      <vt:lpstr>隶书</vt:lpstr>
      <vt:lpstr>楷体</vt:lpstr>
      <vt:lpstr>Times New Roman</vt:lpstr>
      <vt:lpstr>黑体</vt:lpstr>
      <vt:lpstr>华文新魏</vt:lpstr>
      <vt:lpstr>Calibri</vt:lpstr>
      <vt:lpstr>Wingdings</vt:lpstr>
      <vt:lpstr>幼圆</vt:lpstr>
      <vt:lpstr>Arial Black</vt:lpstr>
      <vt:lpstr>1_自定义设计方案</vt:lpstr>
      <vt:lpstr>A000120140530A99PPBG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658</cp:revision>
  <dcterms:created xsi:type="dcterms:W3CDTF">2017-03-17T02:28:00Z</dcterms:created>
  <dcterms:modified xsi:type="dcterms:W3CDTF">2021-04-28T12:24:30Z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