
<file path=[Content_Types].xml><?xml version="1.0" encoding="utf-8"?>
<Types xmlns="http://schemas.openxmlformats.org/package/2006/content-types">
  <Default Extension="mp3" ContentType="audio/mpeg"/>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333" r:id="rId2"/>
    <p:sldId id="304" r:id="rId3"/>
    <p:sldId id="257" r:id="rId4"/>
    <p:sldId id="314" r:id="rId5"/>
    <p:sldId id="340" r:id="rId6"/>
    <p:sldId id="341" r:id="rId7"/>
    <p:sldId id="315" r:id="rId8"/>
    <p:sldId id="323" r:id="rId9"/>
    <p:sldId id="284" r:id="rId10"/>
    <p:sldId id="319" r:id="rId11"/>
  </p:sldIdLst>
  <p:sldSz cx="12195175"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09">
          <p15:clr>
            <a:srgbClr val="A4A3A4"/>
          </p15:clr>
        </p15:guide>
        <p15:guide id="2" pos="384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984807"/>
    <a:srgbClr val="E46C0A"/>
    <a:srgbClr val="FAC090"/>
    <a:srgbClr val="FDEADA"/>
    <a:srgbClr val="FCD5B5"/>
    <a:srgbClr val="C0504D"/>
    <a:srgbClr val="92D050"/>
    <a:srgbClr val="31859C"/>
    <a:srgbClr val="1737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29" autoAdjust="0"/>
    <p:restoredTop sz="94660"/>
  </p:normalViewPr>
  <p:slideViewPr>
    <p:cSldViewPr showGuides="1">
      <p:cViewPr varScale="1">
        <p:scale>
          <a:sx n="72" d="100"/>
          <a:sy n="72" d="100"/>
        </p:scale>
        <p:origin x="72" y="396"/>
      </p:cViewPr>
      <p:guideLst>
        <p:guide orient="horz" pos="709"/>
        <p:guide pos="384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C62C5E-B61C-4858-B376-48E3E36C1331}" type="datetimeFigureOut">
              <a:rPr lang="zh-CN" altLang="en-US" smtClean="0"/>
              <a:t>2017/5/15 Monday</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1A25F2-EFCA-4C4C-A3CA-41293FEE57B6}" type="slidenum">
              <a:rPr lang="zh-CN" altLang="en-US" smtClean="0"/>
              <a:t>‹#›</a:t>
            </a:fld>
            <a:endParaRPr lang="zh-CN" altLang="en-US"/>
          </a:p>
        </p:txBody>
      </p:sp>
    </p:spTree>
    <p:extLst>
      <p:ext uri="{BB962C8B-B14F-4D97-AF65-F5344CB8AC3E}">
        <p14:creationId xmlns:p14="http://schemas.microsoft.com/office/powerpoint/2010/main" val="2046332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F1A25F2-EFCA-4C4C-A3CA-41293FEE57B6}" type="slidenum">
              <a:rPr lang="zh-CN" altLang="en-US" smtClean="0"/>
              <a:t>1</a:t>
            </a:fld>
            <a:endParaRPr lang="zh-CN" altLang="en-US"/>
          </a:p>
        </p:txBody>
      </p:sp>
    </p:spTree>
    <p:extLst>
      <p:ext uri="{BB962C8B-B14F-4D97-AF65-F5344CB8AC3E}">
        <p14:creationId xmlns:p14="http://schemas.microsoft.com/office/powerpoint/2010/main" val="2290380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F1A25F2-EFCA-4C4C-A3CA-41293FEE57B6}" type="slidenum">
              <a:rPr lang="zh-CN" altLang="en-US" smtClean="0"/>
              <a:t>10</a:t>
            </a:fld>
            <a:endParaRPr lang="zh-CN" altLang="en-US"/>
          </a:p>
        </p:txBody>
      </p:sp>
    </p:spTree>
    <p:extLst>
      <p:ext uri="{BB962C8B-B14F-4D97-AF65-F5344CB8AC3E}">
        <p14:creationId xmlns:p14="http://schemas.microsoft.com/office/powerpoint/2010/main" val="2290380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F1A25F2-EFCA-4C4C-A3CA-41293FEE57B6}" type="slidenum">
              <a:rPr lang="zh-CN" altLang="en-US" smtClean="0"/>
              <a:t>2</a:t>
            </a:fld>
            <a:endParaRPr lang="zh-CN" altLang="en-US"/>
          </a:p>
        </p:txBody>
      </p:sp>
    </p:spTree>
    <p:extLst>
      <p:ext uri="{BB962C8B-B14F-4D97-AF65-F5344CB8AC3E}">
        <p14:creationId xmlns:p14="http://schemas.microsoft.com/office/powerpoint/2010/main" val="2290380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F1A25F2-EFCA-4C4C-A3CA-41293FEE57B6}" type="slidenum">
              <a:rPr lang="zh-CN" altLang="en-US" smtClean="0"/>
              <a:t>3</a:t>
            </a:fld>
            <a:endParaRPr lang="zh-CN" altLang="en-US"/>
          </a:p>
        </p:txBody>
      </p:sp>
    </p:spTree>
    <p:extLst>
      <p:ext uri="{BB962C8B-B14F-4D97-AF65-F5344CB8AC3E}">
        <p14:creationId xmlns:p14="http://schemas.microsoft.com/office/powerpoint/2010/main" val="2290380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F1A25F2-EFCA-4C4C-A3CA-41293FEE57B6}" type="slidenum">
              <a:rPr lang="zh-CN" altLang="en-US" smtClean="0"/>
              <a:t>4</a:t>
            </a:fld>
            <a:endParaRPr lang="zh-CN" altLang="en-US"/>
          </a:p>
        </p:txBody>
      </p:sp>
    </p:spTree>
    <p:extLst>
      <p:ext uri="{BB962C8B-B14F-4D97-AF65-F5344CB8AC3E}">
        <p14:creationId xmlns:p14="http://schemas.microsoft.com/office/powerpoint/2010/main" val="2290380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F1A25F2-EFCA-4C4C-A3CA-41293FEE57B6}" type="slidenum">
              <a:rPr lang="zh-CN" altLang="en-US" smtClean="0"/>
              <a:t>5</a:t>
            </a:fld>
            <a:endParaRPr lang="zh-CN" altLang="en-US"/>
          </a:p>
        </p:txBody>
      </p:sp>
    </p:spTree>
    <p:extLst>
      <p:ext uri="{BB962C8B-B14F-4D97-AF65-F5344CB8AC3E}">
        <p14:creationId xmlns:p14="http://schemas.microsoft.com/office/powerpoint/2010/main" val="518346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F1A25F2-EFCA-4C4C-A3CA-41293FEE57B6}" type="slidenum">
              <a:rPr lang="zh-CN" altLang="en-US" smtClean="0"/>
              <a:t>6</a:t>
            </a:fld>
            <a:endParaRPr lang="zh-CN" altLang="en-US"/>
          </a:p>
        </p:txBody>
      </p:sp>
    </p:spTree>
    <p:extLst>
      <p:ext uri="{BB962C8B-B14F-4D97-AF65-F5344CB8AC3E}">
        <p14:creationId xmlns:p14="http://schemas.microsoft.com/office/powerpoint/2010/main" val="1401366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F1A25F2-EFCA-4C4C-A3CA-41293FEE57B6}" type="slidenum">
              <a:rPr lang="zh-CN" altLang="en-US" smtClean="0"/>
              <a:t>7</a:t>
            </a:fld>
            <a:endParaRPr lang="zh-CN" altLang="en-US"/>
          </a:p>
        </p:txBody>
      </p:sp>
    </p:spTree>
    <p:extLst>
      <p:ext uri="{BB962C8B-B14F-4D97-AF65-F5344CB8AC3E}">
        <p14:creationId xmlns:p14="http://schemas.microsoft.com/office/powerpoint/2010/main" val="2290380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F1A25F2-EFCA-4C4C-A3CA-41293FEE57B6}" type="slidenum">
              <a:rPr lang="zh-CN" altLang="en-US" smtClean="0"/>
              <a:t>8</a:t>
            </a:fld>
            <a:endParaRPr lang="zh-CN" altLang="en-US"/>
          </a:p>
        </p:txBody>
      </p:sp>
    </p:spTree>
    <p:extLst>
      <p:ext uri="{BB962C8B-B14F-4D97-AF65-F5344CB8AC3E}">
        <p14:creationId xmlns:p14="http://schemas.microsoft.com/office/powerpoint/2010/main" val="2290380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F1A25F2-EFCA-4C4C-A3CA-41293FEE57B6}" type="slidenum">
              <a:rPr lang="zh-CN" altLang="en-US" smtClean="0"/>
              <a:t>9</a:t>
            </a:fld>
            <a:endParaRPr lang="zh-CN" altLang="en-US"/>
          </a:p>
        </p:txBody>
      </p:sp>
    </p:spTree>
    <p:extLst>
      <p:ext uri="{BB962C8B-B14F-4D97-AF65-F5344CB8AC3E}">
        <p14:creationId xmlns:p14="http://schemas.microsoft.com/office/powerpoint/2010/main" val="2290380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638" y="2130426"/>
            <a:ext cx="10365899"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9276" y="3886200"/>
            <a:ext cx="8536623"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1CF3D908-6DDF-4BBA-A625-8B055FA29321}" type="datetimeFigureOut">
              <a:rPr lang="zh-CN" altLang="en-US" smtClean="0"/>
              <a:t>2017/5/15 Monday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C76F36-0A72-4476-A090-4AE50C9B2C7B}" type="slidenum">
              <a:rPr lang="zh-CN" altLang="en-US" smtClean="0"/>
              <a:t>‹#›</a:t>
            </a:fld>
            <a:endParaRPr lang="zh-CN" altLang="en-US"/>
          </a:p>
        </p:txBody>
      </p:sp>
    </p:spTree>
    <p:extLst>
      <p:ext uri="{BB962C8B-B14F-4D97-AF65-F5344CB8AC3E}">
        <p14:creationId xmlns:p14="http://schemas.microsoft.com/office/powerpoint/2010/main" val="1344160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CF3D908-6DDF-4BBA-A625-8B055FA29321}" type="datetimeFigureOut">
              <a:rPr lang="zh-CN" altLang="en-US" smtClean="0"/>
              <a:t>2017/5/15 Monday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C76F36-0A72-4476-A090-4AE50C9B2C7B}" type="slidenum">
              <a:rPr lang="zh-CN" altLang="en-US" smtClean="0"/>
              <a:t>‹#›</a:t>
            </a:fld>
            <a:endParaRPr lang="zh-CN" altLang="en-US"/>
          </a:p>
        </p:txBody>
      </p:sp>
    </p:spTree>
    <p:extLst>
      <p:ext uri="{BB962C8B-B14F-4D97-AF65-F5344CB8AC3E}">
        <p14:creationId xmlns:p14="http://schemas.microsoft.com/office/powerpoint/2010/main" val="1162171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92903" y="274639"/>
            <a:ext cx="3658553"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13012" y="274639"/>
            <a:ext cx="10776639"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CF3D908-6DDF-4BBA-A625-8B055FA29321}" type="datetimeFigureOut">
              <a:rPr lang="zh-CN" altLang="en-US" smtClean="0"/>
              <a:t>2017/5/15 Monday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C76F36-0A72-4476-A090-4AE50C9B2C7B}" type="slidenum">
              <a:rPr lang="zh-CN" altLang="en-US" smtClean="0"/>
              <a:t>‹#›</a:t>
            </a:fld>
            <a:endParaRPr lang="zh-CN" altLang="en-US"/>
          </a:p>
        </p:txBody>
      </p:sp>
    </p:spTree>
    <p:extLst>
      <p:ext uri="{BB962C8B-B14F-4D97-AF65-F5344CB8AC3E}">
        <p14:creationId xmlns:p14="http://schemas.microsoft.com/office/powerpoint/2010/main" val="72433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CF3D908-6DDF-4BBA-A625-8B055FA29321}" type="datetimeFigureOut">
              <a:rPr lang="zh-CN" altLang="en-US" smtClean="0"/>
              <a:t>2017/5/15 Monday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C76F36-0A72-4476-A090-4AE50C9B2C7B}" type="slidenum">
              <a:rPr lang="zh-CN" altLang="en-US" smtClean="0"/>
              <a:t>‹#›</a:t>
            </a:fld>
            <a:endParaRPr lang="zh-CN" altLang="en-US"/>
          </a:p>
        </p:txBody>
      </p:sp>
    </p:spTree>
    <p:extLst>
      <p:ext uri="{BB962C8B-B14F-4D97-AF65-F5344CB8AC3E}">
        <p14:creationId xmlns:p14="http://schemas.microsoft.com/office/powerpoint/2010/main" val="3472133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335" y="4406901"/>
            <a:ext cx="10365899"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335" y="2906713"/>
            <a:ext cx="10365899"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1CF3D908-6DDF-4BBA-A625-8B055FA29321}" type="datetimeFigureOut">
              <a:rPr lang="zh-CN" altLang="en-US" smtClean="0"/>
              <a:t>2017/5/15 Monday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C76F36-0A72-4476-A090-4AE50C9B2C7B}" type="slidenum">
              <a:rPr lang="zh-CN" altLang="en-US" smtClean="0"/>
              <a:t>‹#›</a:t>
            </a:fld>
            <a:endParaRPr lang="zh-CN" altLang="en-US"/>
          </a:p>
        </p:txBody>
      </p:sp>
    </p:spTree>
    <p:extLst>
      <p:ext uri="{BB962C8B-B14F-4D97-AF65-F5344CB8AC3E}">
        <p14:creationId xmlns:p14="http://schemas.microsoft.com/office/powerpoint/2010/main" val="2402165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13012" y="1600201"/>
            <a:ext cx="721759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8233862" y="1600201"/>
            <a:ext cx="721759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1CF3D908-6DDF-4BBA-A625-8B055FA29321}" type="datetimeFigureOut">
              <a:rPr lang="zh-CN" altLang="en-US" smtClean="0"/>
              <a:t>2017/5/15 Monday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5C76F36-0A72-4476-A090-4AE50C9B2C7B}" type="slidenum">
              <a:rPr lang="zh-CN" altLang="en-US" smtClean="0"/>
              <a:t>‹#›</a:t>
            </a:fld>
            <a:endParaRPr lang="zh-CN" altLang="en-US"/>
          </a:p>
        </p:txBody>
      </p:sp>
    </p:spTree>
    <p:extLst>
      <p:ext uri="{BB962C8B-B14F-4D97-AF65-F5344CB8AC3E}">
        <p14:creationId xmlns:p14="http://schemas.microsoft.com/office/powerpoint/2010/main" val="1864370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759" y="274638"/>
            <a:ext cx="10975658"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759" y="1535113"/>
            <a:ext cx="538832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759" y="2174875"/>
            <a:ext cx="53883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4980" y="1535113"/>
            <a:ext cx="539043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4980" y="2174875"/>
            <a:ext cx="539043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1CF3D908-6DDF-4BBA-A625-8B055FA29321}" type="datetimeFigureOut">
              <a:rPr lang="zh-CN" altLang="en-US" smtClean="0"/>
              <a:t>2017/5/15 Monday</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5C76F36-0A72-4476-A090-4AE50C9B2C7B}" type="slidenum">
              <a:rPr lang="zh-CN" altLang="en-US" smtClean="0"/>
              <a:t>‹#›</a:t>
            </a:fld>
            <a:endParaRPr lang="zh-CN" altLang="en-US"/>
          </a:p>
        </p:txBody>
      </p:sp>
    </p:spTree>
    <p:extLst>
      <p:ext uri="{BB962C8B-B14F-4D97-AF65-F5344CB8AC3E}">
        <p14:creationId xmlns:p14="http://schemas.microsoft.com/office/powerpoint/2010/main" val="4040621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1CF3D908-6DDF-4BBA-A625-8B055FA29321}" type="datetimeFigureOut">
              <a:rPr lang="zh-CN" altLang="en-US" smtClean="0"/>
              <a:t>2017/5/15 Monday</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5C76F36-0A72-4476-A090-4AE50C9B2C7B}" type="slidenum">
              <a:rPr lang="zh-CN" altLang="en-US" smtClean="0"/>
              <a:t>‹#›</a:t>
            </a:fld>
            <a:endParaRPr lang="zh-CN" altLang="en-US"/>
          </a:p>
        </p:txBody>
      </p:sp>
    </p:spTree>
    <p:extLst>
      <p:ext uri="{BB962C8B-B14F-4D97-AF65-F5344CB8AC3E}">
        <p14:creationId xmlns:p14="http://schemas.microsoft.com/office/powerpoint/2010/main" val="2626146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CF3D908-6DDF-4BBA-A625-8B055FA29321}" type="datetimeFigureOut">
              <a:rPr lang="zh-CN" altLang="en-US" smtClean="0"/>
              <a:t>2017/5/15 Monday</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5C76F36-0A72-4476-A090-4AE50C9B2C7B}" type="slidenum">
              <a:rPr lang="zh-CN" altLang="en-US" smtClean="0"/>
              <a:t>‹#›</a:t>
            </a:fld>
            <a:endParaRPr lang="zh-CN" altLang="en-US"/>
          </a:p>
        </p:txBody>
      </p:sp>
    </p:spTree>
    <p:extLst>
      <p:ext uri="{BB962C8B-B14F-4D97-AF65-F5344CB8AC3E}">
        <p14:creationId xmlns:p14="http://schemas.microsoft.com/office/powerpoint/2010/main" val="1613043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759" y="273050"/>
            <a:ext cx="4012129"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7974" y="273051"/>
            <a:ext cx="681744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759" y="1435101"/>
            <a:ext cx="401212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1CF3D908-6DDF-4BBA-A625-8B055FA29321}" type="datetimeFigureOut">
              <a:rPr lang="zh-CN" altLang="en-US" smtClean="0"/>
              <a:t>2017/5/15 Monday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5C76F36-0A72-4476-A090-4AE50C9B2C7B}" type="slidenum">
              <a:rPr lang="zh-CN" altLang="en-US" smtClean="0"/>
              <a:t>‹#›</a:t>
            </a:fld>
            <a:endParaRPr lang="zh-CN" altLang="en-US"/>
          </a:p>
        </p:txBody>
      </p:sp>
    </p:spTree>
    <p:extLst>
      <p:ext uri="{BB962C8B-B14F-4D97-AF65-F5344CB8AC3E}">
        <p14:creationId xmlns:p14="http://schemas.microsoft.com/office/powerpoint/2010/main" val="142698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340" y="4800600"/>
            <a:ext cx="7317105"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0340" y="612775"/>
            <a:ext cx="731710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90340" y="5367338"/>
            <a:ext cx="731710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1CF3D908-6DDF-4BBA-A625-8B055FA29321}" type="datetimeFigureOut">
              <a:rPr lang="zh-CN" altLang="en-US" smtClean="0"/>
              <a:t>2017/5/15 Monday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5C76F36-0A72-4476-A090-4AE50C9B2C7B}" type="slidenum">
              <a:rPr lang="zh-CN" altLang="en-US" smtClean="0"/>
              <a:t>‹#›</a:t>
            </a:fld>
            <a:endParaRPr lang="zh-CN" altLang="en-US"/>
          </a:p>
        </p:txBody>
      </p:sp>
    </p:spTree>
    <p:extLst>
      <p:ext uri="{BB962C8B-B14F-4D97-AF65-F5344CB8AC3E}">
        <p14:creationId xmlns:p14="http://schemas.microsoft.com/office/powerpoint/2010/main" val="1828186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CED2D3"/>
            </a:gs>
            <a:gs pos="100000">
              <a:srgbClr val="F8F8F8"/>
            </a:gs>
            <a:gs pos="36000">
              <a:srgbClr val="E9EAEB"/>
            </a:gs>
          </a:gsLst>
          <a:lin ang="16200000" scaled="0"/>
          <a:tileRect/>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759" y="274638"/>
            <a:ext cx="10975658"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759" y="1600201"/>
            <a:ext cx="10975658"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09759" y="6356351"/>
            <a:ext cx="284554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F3D908-6DDF-4BBA-A625-8B055FA29321}" type="datetimeFigureOut">
              <a:rPr lang="zh-CN" altLang="en-US" smtClean="0"/>
              <a:t>2017/5/15 Monday</a:t>
            </a:fld>
            <a:endParaRPr lang="zh-CN" altLang="en-US"/>
          </a:p>
        </p:txBody>
      </p:sp>
      <p:sp>
        <p:nvSpPr>
          <p:cNvPr id="5" name="页脚占位符 4"/>
          <p:cNvSpPr>
            <a:spLocks noGrp="1"/>
          </p:cNvSpPr>
          <p:nvPr>
            <p:ph type="ftr" sz="quarter" idx="3"/>
          </p:nvPr>
        </p:nvSpPr>
        <p:spPr>
          <a:xfrm>
            <a:off x="4166685" y="6356351"/>
            <a:ext cx="386180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9875" y="6356351"/>
            <a:ext cx="284554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C76F36-0A72-4476-A090-4AE50C9B2C7B}" type="slidenum">
              <a:rPr lang="zh-CN" altLang="en-US" smtClean="0"/>
              <a:t>‹#›</a:t>
            </a:fld>
            <a:endParaRPr lang="zh-CN" altLang="en-US"/>
          </a:p>
        </p:txBody>
      </p:sp>
    </p:spTree>
    <p:extLst>
      <p:ext uri="{BB962C8B-B14F-4D97-AF65-F5344CB8AC3E}">
        <p14:creationId xmlns:p14="http://schemas.microsoft.com/office/powerpoint/2010/main" val="25355885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mp3"/><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vmlDrawing" Target="../drawings/vmlDrawing1.vml"/><Relationship Id="rId6" Type="http://schemas.openxmlformats.org/officeDocument/2006/relationships/image" Target="../media/image2.jpg"/><Relationship Id="rId11" Type="http://schemas.openxmlformats.org/officeDocument/2006/relationships/image" Target="../media/image1.wmf"/><Relationship Id="rId5" Type="http://schemas.openxmlformats.org/officeDocument/2006/relationships/notesSlide" Target="../notesSlides/notesSlide1.xml"/><Relationship Id="rId10" Type="http://schemas.openxmlformats.org/officeDocument/2006/relationships/oleObject" Target="../embeddings/oleObject1.bin"/><Relationship Id="rId4" Type="http://schemas.openxmlformats.org/officeDocument/2006/relationships/slideLayout" Target="../slideLayouts/slideLayout7.xml"/><Relationship Id="rId9" Type="http://schemas.openxmlformats.org/officeDocument/2006/relationships/image" Target="../media/image5.gif"/></Relationships>
</file>

<file path=ppt/slides/_rels/slide10.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21.jpe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22.jpeg"/><Relationship Id="rId4" Type="http://schemas.microsoft.com/office/2007/relationships/hdphoto" Target="../media/hdphoto5.wdp"/><Relationship Id="rId9" Type="http://schemas.openxmlformats.org/officeDocument/2006/relationships/image" Target="../media/image5.gif"/></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gif"/><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gif"/></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gif"/><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gif"/><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15.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gif"/><Relationship Id="rId5" Type="http://schemas.microsoft.com/office/2007/relationships/hdphoto" Target="../media/hdphoto3.wdp"/><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gif"/><Relationship Id="rId5" Type="http://schemas.microsoft.com/office/2007/relationships/hdphoto" Target="../media/hdphoto4.wdp"/><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308" y="0"/>
            <a:ext cx="12220575" cy="4914900"/>
          </a:xfrm>
          <a:prstGeom prst="rect">
            <a:avLst/>
          </a:prstGeom>
          <a:noFill/>
          <a:extLst>
            <a:ext uri="{909E8E84-426E-40DD-AFC4-6F175D3DCCD1}">
              <a14:hiddenFill xmlns:a14="http://schemas.microsoft.com/office/drawing/2010/main">
                <a:solidFill>
                  <a:srgbClr val="FFFFFF"/>
                </a:solidFill>
              </a14:hiddenFill>
            </a:ext>
          </a:extLst>
        </p:spPr>
      </p:pic>
      <p:pic>
        <p:nvPicPr>
          <p:cNvPr id="4" name="背景音乐 - 纯音乐 - 你是爱 Ppt2.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59197" y="332656"/>
            <a:ext cx="609600" cy="609600"/>
          </a:xfrm>
          <a:prstGeom prst="rect">
            <a:avLst/>
          </a:prstGeom>
        </p:spPr>
      </p:pic>
      <p:sp>
        <p:nvSpPr>
          <p:cNvPr id="66" name="矩形 65"/>
          <p:cNvSpPr/>
          <p:nvPr/>
        </p:nvSpPr>
        <p:spPr>
          <a:xfrm>
            <a:off x="-27325" y="4571616"/>
            <a:ext cx="12245591" cy="2286384"/>
          </a:xfrm>
          <a:prstGeom prst="rect">
            <a:avLst/>
          </a:prstGeom>
          <a:blipFill>
            <a:blip r:embed="rId8"/>
            <a:srcRect/>
            <a:stretch>
              <a:fillRect t="-67119" b="-6711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27326" y="4576322"/>
            <a:ext cx="12245591" cy="2286384"/>
          </a:xfrm>
          <a:prstGeom prst="rect">
            <a:avLst/>
          </a:prstGeom>
          <a:solidFill>
            <a:schemeClr val="accent6">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标题 4"/>
          <p:cNvSpPr txBox="1">
            <a:spLocks/>
          </p:cNvSpPr>
          <p:nvPr/>
        </p:nvSpPr>
        <p:spPr>
          <a:xfrm>
            <a:off x="6048671" y="4797152"/>
            <a:ext cx="4513412" cy="5357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altLang="zh-CN" sz="3200" dirty="0">
              <a:solidFill>
                <a:schemeClr val="accent6">
                  <a:lumMod val="50000"/>
                </a:schemeClr>
              </a:solidFill>
              <a:latin typeface="微软雅黑" panose="020B0503020204020204" pitchFamily="34" charset="-122"/>
              <a:ea typeface="微软雅黑" panose="020B0503020204020204" pitchFamily="34" charset="-122"/>
            </a:endParaRPr>
          </a:p>
        </p:txBody>
      </p:sp>
      <p:sp>
        <p:nvSpPr>
          <p:cNvPr id="73" name="TextBox 72"/>
          <p:cNvSpPr txBox="1"/>
          <p:nvPr/>
        </p:nvSpPr>
        <p:spPr>
          <a:xfrm>
            <a:off x="3021712" y="5282603"/>
            <a:ext cx="9052539" cy="584775"/>
          </a:xfrm>
          <a:prstGeom prst="rect">
            <a:avLst/>
          </a:prstGeom>
          <a:noFill/>
        </p:spPr>
        <p:txBody>
          <a:bodyPr wrap="square" rtlCol="0">
            <a:spAutoFit/>
          </a:bodyPr>
          <a:lstStyle/>
          <a:p>
            <a:r>
              <a:rPr lang="zh-CN" altLang="en-US" sz="3200" b="1" dirty="0" smtClean="0">
                <a:solidFill>
                  <a:schemeClr val="accent6">
                    <a:lumMod val="50000"/>
                  </a:schemeClr>
                </a:solidFill>
                <a:latin typeface="微软雅黑" panose="020B0503020204020204" pitchFamily="34" charset="-122"/>
                <a:ea typeface="微软雅黑" panose="020B0503020204020204" pitchFamily="34" charset="-122"/>
              </a:rPr>
              <a:t>畅言智慧课堂平台、资源、路径的应用和开发</a:t>
            </a:r>
            <a:endParaRPr lang="zh-CN" altLang="en-US" sz="3200" b="1" dirty="0">
              <a:solidFill>
                <a:schemeClr val="accent6">
                  <a:lumMod val="50000"/>
                </a:schemeClr>
              </a:solidFill>
              <a:latin typeface="微软雅黑" panose="020B0503020204020204" pitchFamily="34" charset="-122"/>
              <a:ea typeface="微软雅黑" panose="020B0503020204020204" pitchFamily="34" charset="-122"/>
            </a:endParaRPr>
          </a:p>
        </p:txBody>
      </p:sp>
      <p:sp>
        <p:nvSpPr>
          <p:cNvPr id="74" name="标题 4"/>
          <p:cNvSpPr txBox="1">
            <a:spLocks/>
          </p:cNvSpPr>
          <p:nvPr/>
        </p:nvSpPr>
        <p:spPr>
          <a:xfrm>
            <a:off x="6666621" y="5938226"/>
            <a:ext cx="5502056" cy="80314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800" b="1" dirty="0">
                <a:solidFill>
                  <a:schemeClr val="accent6">
                    <a:lumMod val="50000"/>
                  </a:schemeClr>
                </a:solidFill>
                <a:latin typeface="微软雅黑" panose="020B0503020204020204" pitchFamily="34" charset="-122"/>
                <a:ea typeface="微软雅黑" panose="020B0503020204020204" pitchFamily="34" charset="-122"/>
              </a:rPr>
              <a:t>主</a:t>
            </a:r>
            <a:r>
              <a:rPr lang="zh-CN" altLang="en-US" sz="2800" b="1" dirty="0" smtClean="0">
                <a:solidFill>
                  <a:schemeClr val="accent6">
                    <a:lumMod val="50000"/>
                  </a:schemeClr>
                </a:solidFill>
                <a:latin typeface="微软雅黑" panose="020B0503020204020204" pitchFamily="34" charset="-122"/>
                <a:ea typeface="微软雅黑" panose="020B0503020204020204" pitchFamily="34" charset="-122"/>
              </a:rPr>
              <a:t>讲</a:t>
            </a:r>
            <a:r>
              <a:rPr lang="zh-CN" altLang="en-US" sz="2800" b="1" dirty="0" smtClean="0">
                <a:solidFill>
                  <a:schemeClr val="accent6">
                    <a:lumMod val="50000"/>
                  </a:schemeClr>
                </a:solidFill>
                <a:latin typeface="微软雅黑" panose="020B0503020204020204" pitchFamily="34" charset="-122"/>
                <a:ea typeface="微软雅黑" panose="020B0503020204020204" pitchFamily="34" charset="-122"/>
              </a:rPr>
              <a:t>者</a:t>
            </a:r>
            <a:r>
              <a:rPr lang="zh-CN" altLang="en-US" sz="2800" b="1" dirty="0" smtClean="0">
                <a:solidFill>
                  <a:schemeClr val="accent6">
                    <a:lumMod val="50000"/>
                  </a:schemeClr>
                </a:solidFill>
                <a:latin typeface="微软雅黑" panose="020B0503020204020204" pitchFamily="34" charset="-122"/>
                <a:ea typeface="微软雅黑" panose="020B0503020204020204" pitchFamily="34" charset="-122"/>
              </a:rPr>
              <a:t>：华     涛</a:t>
            </a:r>
            <a:endParaRPr lang="en-US" altLang="zh-CN" sz="2800" b="1" dirty="0">
              <a:solidFill>
                <a:schemeClr val="accent6">
                  <a:lumMod val="50000"/>
                </a:schemeClr>
              </a:solidFill>
              <a:latin typeface="微软雅黑" panose="020B0503020204020204" pitchFamily="34" charset="-122"/>
              <a:ea typeface="微软雅黑" panose="020B0503020204020204" pitchFamily="34" charset="-122"/>
            </a:endParaRPr>
          </a:p>
          <a:p>
            <a:pPr algn="l"/>
            <a:endParaRPr lang="en-US" altLang="zh-CN" sz="1800" b="1" dirty="0">
              <a:solidFill>
                <a:schemeClr val="accent6">
                  <a:lumMod val="50000"/>
                </a:schemeClr>
              </a:solidFill>
              <a:latin typeface="微软雅黑" panose="020B0503020204020204" pitchFamily="34" charset="-122"/>
              <a:ea typeface="微软雅黑" panose="020B0503020204020204" pitchFamily="34" charset="-122"/>
            </a:endParaRPr>
          </a:p>
        </p:txBody>
      </p:sp>
      <p:sp>
        <p:nvSpPr>
          <p:cNvPr id="75" name="Freeform 10"/>
          <p:cNvSpPr>
            <a:spLocks noEditPoints="1"/>
          </p:cNvSpPr>
          <p:nvPr/>
        </p:nvSpPr>
        <p:spPr bwMode="auto">
          <a:xfrm>
            <a:off x="6161712" y="6069104"/>
            <a:ext cx="295539" cy="296779"/>
          </a:xfrm>
          <a:custGeom>
            <a:avLst/>
            <a:gdLst>
              <a:gd name="T0" fmla="*/ 245 w 490"/>
              <a:gd name="T1" fmla="*/ 0 h 490"/>
              <a:gd name="T2" fmla="*/ 490 w 490"/>
              <a:gd name="T3" fmla="*/ 245 h 490"/>
              <a:gd name="T4" fmla="*/ 245 w 490"/>
              <a:gd name="T5" fmla="*/ 490 h 490"/>
              <a:gd name="T6" fmla="*/ 0 w 490"/>
              <a:gd name="T7" fmla="*/ 245 h 490"/>
              <a:gd name="T8" fmla="*/ 245 w 490"/>
              <a:gd name="T9" fmla="*/ 0 h 490"/>
              <a:gd name="T10" fmla="*/ 436 w 490"/>
              <a:gd name="T11" fmla="*/ 250 h 490"/>
              <a:gd name="T12" fmla="*/ 427 w 490"/>
              <a:gd name="T13" fmla="*/ 256 h 490"/>
              <a:gd name="T14" fmla="*/ 394 w 490"/>
              <a:gd name="T15" fmla="*/ 256 h 490"/>
              <a:gd name="T16" fmla="*/ 386 w 490"/>
              <a:gd name="T17" fmla="*/ 253 h 490"/>
              <a:gd name="T18" fmla="*/ 245 w 490"/>
              <a:gd name="T19" fmla="*/ 105 h 490"/>
              <a:gd name="T20" fmla="*/ 104 w 490"/>
              <a:gd name="T21" fmla="*/ 253 h 490"/>
              <a:gd name="T22" fmla="*/ 96 w 490"/>
              <a:gd name="T23" fmla="*/ 256 h 490"/>
              <a:gd name="T24" fmla="*/ 63 w 490"/>
              <a:gd name="T25" fmla="*/ 256 h 490"/>
              <a:gd name="T26" fmla="*/ 54 w 490"/>
              <a:gd name="T27" fmla="*/ 250 h 490"/>
              <a:gd name="T28" fmla="*/ 56 w 490"/>
              <a:gd name="T29" fmla="*/ 239 h 490"/>
              <a:gd name="T30" fmla="*/ 236 w 490"/>
              <a:gd name="T31" fmla="*/ 52 h 490"/>
              <a:gd name="T32" fmla="*/ 245 w 490"/>
              <a:gd name="T33" fmla="*/ 48 h 490"/>
              <a:gd name="T34" fmla="*/ 254 w 490"/>
              <a:gd name="T35" fmla="*/ 52 h 490"/>
              <a:gd name="T36" fmla="*/ 434 w 490"/>
              <a:gd name="T37" fmla="*/ 239 h 490"/>
              <a:gd name="T38" fmla="*/ 436 w 490"/>
              <a:gd name="T39" fmla="*/ 250 h 490"/>
              <a:gd name="T40" fmla="*/ 113 w 490"/>
              <a:gd name="T41" fmla="*/ 267 h 490"/>
              <a:gd name="T42" fmla="*/ 113 w 490"/>
              <a:gd name="T43" fmla="*/ 267 h 490"/>
              <a:gd name="T44" fmla="*/ 113 w 490"/>
              <a:gd name="T45" fmla="*/ 379 h 490"/>
              <a:gd name="T46" fmla="*/ 129 w 490"/>
              <a:gd name="T47" fmla="*/ 398 h 490"/>
              <a:gd name="T48" fmla="*/ 202 w 490"/>
              <a:gd name="T49" fmla="*/ 398 h 490"/>
              <a:gd name="T50" fmla="*/ 202 w 490"/>
              <a:gd name="T51" fmla="*/ 276 h 490"/>
              <a:gd name="T52" fmla="*/ 221 w 490"/>
              <a:gd name="T53" fmla="*/ 257 h 490"/>
              <a:gd name="T54" fmla="*/ 269 w 490"/>
              <a:gd name="T55" fmla="*/ 257 h 490"/>
              <a:gd name="T56" fmla="*/ 288 w 490"/>
              <a:gd name="T57" fmla="*/ 276 h 490"/>
              <a:gd name="T58" fmla="*/ 288 w 490"/>
              <a:gd name="T59" fmla="*/ 398 h 490"/>
              <a:gd name="T60" fmla="*/ 361 w 490"/>
              <a:gd name="T61" fmla="*/ 398 h 490"/>
              <a:gd name="T62" fmla="*/ 377 w 490"/>
              <a:gd name="T63" fmla="*/ 379 h 490"/>
              <a:gd name="T64" fmla="*/ 377 w 490"/>
              <a:gd name="T65" fmla="*/ 268 h 490"/>
              <a:gd name="T66" fmla="*/ 245 w 490"/>
              <a:gd name="T67" fmla="*/ 130 h 490"/>
              <a:gd name="T68" fmla="*/ 113 w 490"/>
              <a:gd name="T69" fmla="*/ 267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0" h="490">
                <a:moveTo>
                  <a:pt x="245" y="0"/>
                </a:moveTo>
                <a:cubicBezTo>
                  <a:pt x="380" y="0"/>
                  <a:pt x="490" y="110"/>
                  <a:pt x="490" y="245"/>
                </a:cubicBezTo>
                <a:cubicBezTo>
                  <a:pt x="490" y="381"/>
                  <a:pt x="380" y="490"/>
                  <a:pt x="245" y="490"/>
                </a:cubicBezTo>
                <a:cubicBezTo>
                  <a:pt x="110" y="490"/>
                  <a:pt x="0" y="381"/>
                  <a:pt x="0" y="245"/>
                </a:cubicBezTo>
                <a:cubicBezTo>
                  <a:pt x="0" y="110"/>
                  <a:pt x="110" y="0"/>
                  <a:pt x="245" y="0"/>
                </a:cubicBezTo>
                <a:close/>
                <a:moveTo>
                  <a:pt x="436" y="250"/>
                </a:moveTo>
                <a:cubicBezTo>
                  <a:pt x="435" y="254"/>
                  <a:pt x="431" y="256"/>
                  <a:pt x="427" y="256"/>
                </a:cubicBezTo>
                <a:lnTo>
                  <a:pt x="394" y="256"/>
                </a:lnTo>
                <a:cubicBezTo>
                  <a:pt x="391" y="256"/>
                  <a:pt x="388" y="255"/>
                  <a:pt x="386" y="253"/>
                </a:cubicBezTo>
                <a:lnTo>
                  <a:pt x="245" y="105"/>
                </a:lnTo>
                <a:lnTo>
                  <a:pt x="104" y="253"/>
                </a:lnTo>
                <a:cubicBezTo>
                  <a:pt x="102" y="255"/>
                  <a:pt x="99" y="256"/>
                  <a:pt x="96" y="256"/>
                </a:cubicBezTo>
                <a:lnTo>
                  <a:pt x="63" y="256"/>
                </a:lnTo>
                <a:cubicBezTo>
                  <a:pt x="59" y="256"/>
                  <a:pt x="55" y="254"/>
                  <a:pt x="54" y="250"/>
                </a:cubicBezTo>
                <a:cubicBezTo>
                  <a:pt x="52" y="246"/>
                  <a:pt x="53" y="242"/>
                  <a:pt x="56" y="239"/>
                </a:cubicBezTo>
                <a:lnTo>
                  <a:pt x="236" y="52"/>
                </a:lnTo>
                <a:cubicBezTo>
                  <a:pt x="238" y="49"/>
                  <a:pt x="242" y="48"/>
                  <a:pt x="245" y="48"/>
                </a:cubicBezTo>
                <a:cubicBezTo>
                  <a:pt x="248" y="48"/>
                  <a:pt x="252" y="49"/>
                  <a:pt x="254" y="52"/>
                </a:cubicBezTo>
                <a:lnTo>
                  <a:pt x="434" y="239"/>
                </a:lnTo>
                <a:cubicBezTo>
                  <a:pt x="437" y="242"/>
                  <a:pt x="438" y="246"/>
                  <a:pt x="436" y="250"/>
                </a:cubicBezTo>
                <a:close/>
                <a:moveTo>
                  <a:pt x="113" y="267"/>
                </a:moveTo>
                <a:lnTo>
                  <a:pt x="113" y="267"/>
                </a:lnTo>
                <a:lnTo>
                  <a:pt x="113" y="379"/>
                </a:lnTo>
                <a:cubicBezTo>
                  <a:pt x="113" y="389"/>
                  <a:pt x="120" y="398"/>
                  <a:pt x="129" y="398"/>
                </a:cubicBezTo>
                <a:lnTo>
                  <a:pt x="202" y="398"/>
                </a:lnTo>
                <a:lnTo>
                  <a:pt x="202" y="276"/>
                </a:lnTo>
                <a:cubicBezTo>
                  <a:pt x="202" y="266"/>
                  <a:pt x="211" y="257"/>
                  <a:pt x="221" y="257"/>
                </a:cubicBezTo>
                <a:lnTo>
                  <a:pt x="269" y="257"/>
                </a:lnTo>
                <a:cubicBezTo>
                  <a:pt x="279" y="257"/>
                  <a:pt x="288" y="266"/>
                  <a:pt x="288" y="276"/>
                </a:cubicBezTo>
                <a:lnTo>
                  <a:pt x="288" y="398"/>
                </a:lnTo>
                <a:lnTo>
                  <a:pt x="361" y="398"/>
                </a:lnTo>
                <a:cubicBezTo>
                  <a:pt x="370" y="398"/>
                  <a:pt x="377" y="389"/>
                  <a:pt x="377" y="379"/>
                </a:cubicBezTo>
                <a:lnTo>
                  <a:pt x="377" y="268"/>
                </a:lnTo>
                <a:lnTo>
                  <a:pt x="245" y="130"/>
                </a:lnTo>
                <a:lnTo>
                  <a:pt x="113" y="267"/>
                </a:lnTo>
                <a:close/>
              </a:path>
            </a:pathLst>
          </a:custGeom>
          <a:solidFill>
            <a:schemeClr val="accent6">
              <a:lumMod val="50000"/>
            </a:schemeClr>
          </a:solidFill>
          <a:ln>
            <a:noFill/>
          </a:ln>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2" name="矩形 31"/>
          <p:cNvSpPr/>
          <p:nvPr/>
        </p:nvSpPr>
        <p:spPr>
          <a:xfrm rot="2700000">
            <a:off x="1104326" y="6569968"/>
            <a:ext cx="576064" cy="576064"/>
          </a:xfrm>
          <a:prstGeom prst="rect">
            <a:avLst/>
          </a:prstGeom>
          <a:solidFill>
            <a:schemeClr val="accent6">
              <a:lumMod val="75000"/>
              <a:alpha val="411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rot="2700000">
            <a:off x="1919004" y="6572643"/>
            <a:ext cx="576064" cy="576064"/>
          </a:xfrm>
          <a:prstGeom prst="rect">
            <a:avLst/>
          </a:prstGeom>
          <a:solidFill>
            <a:schemeClr val="accent6">
              <a:lumMod val="50000"/>
              <a:alpha val="631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rot="2700000">
            <a:off x="2733680" y="6574788"/>
            <a:ext cx="576064" cy="576064"/>
          </a:xfrm>
          <a:prstGeom prst="rect">
            <a:avLst/>
          </a:prstGeom>
          <a:solidFill>
            <a:schemeClr val="accent6">
              <a:lumMod val="75000"/>
              <a:alpha val="5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rot="2700000">
            <a:off x="2326342" y="6167450"/>
            <a:ext cx="576064" cy="576064"/>
          </a:xfrm>
          <a:prstGeom prst="rect">
            <a:avLst/>
          </a:prstGeom>
          <a:solidFill>
            <a:schemeClr val="accent6">
              <a:lumMod val="75000"/>
              <a:alpha val="1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rot="2700000">
            <a:off x="3141019" y="6167450"/>
            <a:ext cx="576064" cy="576064"/>
          </a:xfrm>
          <a:prstGeom prst="rect">
            <a:avLst/>
          </a:prstGeom>
          <a:solidFill>
            <a:schemeClr val="accent6">
              <a:lumMod val="75000"/>
              <a:alpha val="1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Rectangle 5"/>
          <p:cNvSpPr>
            <a:spLocks noChangeArrowheads="1"/>
          </p:cNvSpPr>
          <p:nvPr/>
        </p:nvSpPr>
        <p:spPr bwMode="auto">
          <a:xfrm>
            <a:off x="-27324" y="4509120"/>
            <a:ext cx="7277040" cy="81520"/>
          </a:xfrm>
          <a:prstGeom prst="rect">
            <a:avLst/>
          </a:prstGeom>
          <a:solidFill>
            <a:schemeClr val="accent6">
              <a:lumMod val="5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8" name="Rectangle 7"/>
          <p:cNvSpPr>
            <a:spLocks noChangeArrowheads="1"/>
          </p:cNvSpPr>
          <p:nvPr/>
        </p:nvSpPr>
        <p:spPr bwMode="auto">
          <a:xfrm>
            <a:off x="8421268" y="4509120"/>
            <a:ext cx="1265144" cy="81520"/>
          </a:xfrm>
          <a:prstGeom prst="rect">
            <a:avLst/>
          </a:prstGeom>
          <a:solidFill>
            <a:schemeClr val="accent6">
              <a:lumMod val="5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9" name="Rectangle 8"/>
          <p:cNvSpPr>
            <a:spLocks noChangeArrowheads="1"/>
          </p:cNvSpPr>
          <p:nvPr/>
        </p:nvSpPr>
        <p:spPr bwMode="auto">
          <a:xfrm>
            <a:off x="9686412" y="4509120"/>
            <a:ext cx="1266711" cy="81520"/>
          </a:xfrm>
          <a:prstGeom prst="rect">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70" name="Rectangle 9"/>
          <p:cNvSpPr>
            <a:spLocks noChangeArrowheads="1"/>
          </p:cNvSpPr>
          <p:nvPr/>
        </p:nvSpPr>
        <p:spPr bwMode="auto">
          <a:xfrm>
            <a:off x="10953123" y="4509120"/>
            <a:ext cx="1265144" cy="81520"/>
          </a:xfrm>
          <a:prstGeom prst="rect">
            <a:avLst/>
          </a:pr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71" name="Rectangle 6"/>
          <p:cNvSpPr>
            <a:spLocks noChangeArrowheads="1"/>
          </p:cNvSpPr>
          <p:nvPr/>
        </p:nvSpPr>
        <p:spPr bwMode="auto">
          <a:xfrm>
            <a:off x="7207140" y="4509120"/>
            <a:ext cx="1266711" cy="81520"/>
          </a:xfrm>
          <a:prstGeom prst="rect">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2438" y="322412"/>
            <a:ext cx="699961" cy="682889"/>
          </a:xfrm>
          <a:prstGeom prst="rect">
            <a:avLst/>
          </a:prstGeom>
        </p:spPr>
      </p:pic>
      <p:sp>
        <p:nvSpPr>
          <p:cNvPr id="6" name="文本框 5"/>
          <p:cNvSpPr txBox="1"/>
          <p:nvPr/>
        </p:nvSpPr>
        <p:spPr>
          <a:xfrm>
            <a:off x="1475693" y="404664"/>
            <a:ext cx="3181734" cy="461665"/>
          </a:xfrm>
          <a:prstGeom prst="rect">
            <a:avLst/>
          </a:prstGeom>
          <a:noFill/>
        </p:spPr>
        <p:txBody>
          <a:bodyPr wrap="square" rtlCol="0">
            <a:spAutoFit/>
          </a:bodyPr>
          <a:lstStyle/>
          <a:p>
            <a:r>
              <a:rPr lang="zh-CN" altLang="en-US" sz="2400" dirty="0" smtClean="0">
                <a:solidFill>
                  <a:srgbClr val="984807"/>
                </a:solidFill>
                <a:latin typeface="微软雅黑" panose="020B0503020204020204" pitchFamily="34" charset="-122"/>
                <a:ea typeface="微软雅黑" panose="020B0503020204020204" pitchFamily="34" charset="-122"/>
              </a:rPr>
              <a:t>江阴市河塘中心小学</a:t>
            </a:r>
            <a:endParaRPr lang="zh-CN" altLang="en-US" sz="2400" dirty="0">
              <a:solidFill>
                <a:srgbClr val="984807"/>
              </a:solidFill>
              <a:latin typeface="微软雅黑" panose="020B0503020204020204" pitchFamily="34" charset="-122"/>
              <a:ea typeface="微软雅黑" panose="020B0503020204020204" pitchFamily="34" charset="-122"/>
            </a:endParaRPr>
          </a:p>
        </p:txBody>
      </p:sp>
      <p:graphicFrame>
        <p:nvGraphicFramePr>
          <p:cNvPr id="7" name="对象 6"/>
          <p:cNvGraphicFramePr>
            <a:graphicFrameLocks noChangeAspect="1"/>
          </p:cNvGraphicFramePr>
          <p:nvPr>
            <p:extLst>
              <p:ext uri="{D42A27DB-BD31-4B8C-83A1-F6EECF244321}">
                <p14:modId xmlns:p14="http://schemas.microsoft.com/office/powerpoint/2010/main" val="4076467463"/>
              </p:ext>
            </p:extLst>
          </p:nvPr>
        </p:nvGraphicFramePr>
        <p:xfrm>
          <a:off x="6095469" y="4726732"/>
          <a:ext cx="2899745" cy="463222"/>
        </p:xfrm>
        <a:graphic>
          <a:graphicData uri="http://schemas.openxmlformats.org/presentationml/2006/ole">
            <mc:AlternateContent xmlns:mc="http://schemas.openxmlformats.org/markup-compatibility/2006">
              <mc:Choice xmlns:v="urn:schemas-microsoft-com:vml" Requires="v">
                <p:oleObj spid="_x0000_s1047" name="Image" r:id="rId10" imgW="572760" imgH="97200" progId="Photoshop.Image.13">
                  <p:embed/>
                </p:oleObj>
              </mc:Choice>
              <mc:Fallback>
                <p:oleObj name="Image" r:id="rId10" imgW="572760" imgH="97200" progId="Photoshop.Image.13">
                  <p:embed/>
                  <p:pic>
                    <p:nvPicPr>
                      <p:cNvPr id="0" name=""/>
                      <p:cNvPicPr/>
                      <p:nvPr/>
                    </p:nvPicPr>
                    <p:blipFill>
                      <a:blip r:embed="rId11"/>
                      <a:stretch>
                        <a:fillRect/>
                      </a:stretch>
                    </p:blipFill>
                    <p:spPr>
                      <a:xfrm>
                        <a:off x="6095469" y="4726732"/>
                        <a:ext cx="2899745" cy="463222"/>
                      </a:xfrm>
                      <a:prstGeom prst="rect">
                        <a:avLst/>
                      </a:prstGeom>
                    </p:spPr>
                  </p:pic>
                </p:oleObj>
              </mc:Fallback>
            </mc:AlternateContent>
          </a:graphicData>
        </a:graphic>
      </p:graphicFrame>
    </p:spTree>
    <p:extLst>
      <p:ext uri="{BB962C8B-B14F-4D97-AF65-F5344CB8AC3E}">
        <p14:creationId xmlns:p14="http://schemas.microsoft.com/office/powerpoint/2010/main" val="98779632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2" presetClass="entr" presetSubtype="8" fill="hold" grpId="0" nodeType="withEffect">
                                  <p:stCondLst>
                                    <p:cond delay="0"/>
                                  </p:stCondLst>
                                  <p:childTnLst>
                                    <p:set>
                                      <p:cBhvr>
                                        <p:cTn id="8" dur="1" fill="hold">
                                          <p:stCondLst>
                                            <p:cond delay="0"/>
                                          </p:stCondLst>
                                        </p:cTn>
                                        <p:tgtEl>
                                          <p:spTgt spid="67"/>
                                        </p:tgtEl>
                                        <p:attrNameLst>
                                          <p:attrName>style.visibility</p:attrName>
                                        </p:attrNameLst>
                                      </p:cBhvr>
                                      <p:to>
                                        <p:strVal val="visible"/>
                                      </p:to>
                                    </p:set>
                                    <p:anim calcmode="lin" valueType="num">
                                      <p:cBhvr additive="base">
                                        <p:cTn id="9" dur="500" fill="hold"/>
                                        <p:tgtEl>
                                          <p:spTgt spid="67"/>
                                        </p:tgtEl>
                                        <p:attrNameLst>
                                          <p:attrName>ppt_x</p:attrName>
                                        </p:attrNameLst>
                                      </p:cBhvr>
                                      <p:tavLst>
                                        <p:tav tm="0">
                                          <p:val>
                                            <p:strVal val="0-#ppt_w/2"/>
                                          </p:val>
                                        </p:tav>
                                        <p:tav tm="100000">
                                          <p:val>
                                            <p:strVal val="#ppt_x"/>
                                          </p:val>
                                        </p:tav>
                                      </p:tavLst>
                                    </p:anim>
                                    <p:anim calcmode="lin" valueType="num">
                                      <p:cBhvr additive="base">
                                        <p:cTn id="10" dur="500" fill="hold"/>
                                        <p:tgtEl>
                                          <p:spTgt spid="67"/>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additive="base">
                                        <p:cTn id="13" dur="500" fill="hold"/>
                                        <p:tgtEl>
                                          <p:spTgt spid="68"/>
                                        </p:tgtEl>
                                        <p:attrNameLst>
                                          <p:attrName>ppt_x</p:attrName>
                                        </p:attrNameLst>
                                      </p:cBhvr>
                                      <p:tavLst>
                                        <p:tav tm="0">
                                          <p:val>
                                            <p:strVal val="0-#ppt_w/2"/>
                                          </p:val>
                                        </p:tav>
                                        <p:tav tm="100000">
                                          <p:val>
                                            <p:strVal val="#ppt_x"/>
                                          </p:val>
                                        </p:tav>
                                      </p:tavLst>
                                    </p:anim>
                                    <p:anim calcmode="lin" valueType="num">
                                      <p:cBhvr additive="base">
                                        <p:cTn id="14" dur="500" fill="hold"/>
                                        <p:tgtEl>
                                          <p:spTgt spid="68"/>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69"/>
                                        </p:tgtEl>
                                        <p:attrNameLst>
                                          <p:attrName>style.visibility</p:attrName>
                                        </p:attrNameLst>
                                      </p:cBhvr>
                                      <p:to>
                                        <p:strVal val="visible"/>
                                      </p:to>
                                    </p:set>
                                    <p:anim calcmode="lin" valueType="num">
                                      <p:cBhvr additive="base">
                                        <p:cTn id="17" dur="500" fill="hold"/>
                                        <p:tgtEl>
                                          <p:spTgt spid="69"/>
                                        </p:tgtEl>
                                        <p:attrNameLst>
                                          <p:attrName>ppt_x</p:attrName>
                                        </p:attrNameLst>
                                      </p:cBhvr>
                                      <p:tavLst>
                                        <p:tav tm="0">
                                          <p:val>
                                            <p:strVal val="0-#ppt_w/2"/>
                                          </p:val>
                                        </p:tav>
                                        <p:tav tm="100000">
                                          <p:val>
                                            <p:strVal val="#ppt_x"/>
                                          </p:val>
                                        </p:tav>
                                      </p:tavLst>
                                    </p:anim>
                                    <p:anim calcmode="lin" valueType="num">
                                      <p:cBhvr additive="base">
                                        <p:cTn id="18" dur="500" fill="hold"/>
                                        <p:tgtEl>
                                          <p:spTgt spid="69"/>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70"/>
                                        </p:tgtEl>
                                        <p:attrNameLst>
                                          <p:attrName>style.visibility</p:attrName>
                                        </p:attrNameLst>
                                      </p:cBhvr>
                                      <p:to>
                                        <p:strVal val="visible"/>
                                      </p:to>
                                    </p:set>
                                    <p:anim calcmode="lin" valueType="num">
                                      <p:cBhvr additive="base">
                                        <p:cTn id="21" dur="500" fill="hold"/>
                                        <p:tgtEl>
                                          <p:spTgt spid="70"/>
                                        </p:tgtEl>
                                        <p:attrNameLst>
                                          <p:attrName>ppt_x</p:attrName>
                                        </p:attrNameLst>
                                      </p:cBhvr>
                                      <p:tavLst>
                                        <p:tav tm="0">
                                          <p:val>
                                            <p:strVal val="0-#ppt_w/2"/>
                                          </p:val>
                                        </p:tav>
                                        <p:tav tm="100000">
                                          <p:val>
                                            <p:strVal val="#ppt_x"/>
                                          </p:val>
                                        </p:tav>
                                      </p:tavLst>
                                    </p:anim>
                                    <p:anim calcmode="lin" valueType="num">
                                      <p:cBhvr additive="base">
                                        <p:cTn id="22" dur="500" fill="hold"/>
                                        <p:tgtEl>
                                          <p:spTgt spid="70"/>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71"/>
                                        </p:tgtEl>
                                        <p:attrNameLst>
                                          <p:attrName>style.visibility</p:attrName>
                                        </p:attrNameLst>
                                      </p:cBhvr>
                                      <p:to>
                                        <p:strVal val="visible"/>
                                      </p:to>
                                    </p:set>
                                    <p:anim calcmode="lin" valueType="num">
                                      <p:cBhvr additive="base">
                                        <p:cTn id="25" dur="500" fill="hold"/>
                                        <p:tgtEl>
                                          <p:spTgt spid="71"/>
                                        </p:tgtEl>
                                        <p:attrNameLst>
                                          <p:attrName>ppt_x</p:attrName>
                                        </p:attrNameLst>
                                      </p:cBhvr>
                                      <p:tavLst>
                                        <p:tav tm="0">
                                          <p:val>
                                            <p:strVal val="0-#ppt_w/2"/>
                                          </p:val>
                                        </p:tav>
                                        <p:tav tm="100000">
                                          <p:val>
                                            <p:strVal val="#ppt_x"/>
                                          </p:val>
                                        </p:tav>
                                      </p:tavLst>
                                    </p:anim>
                                    <p:anim calcmode="lin" valueType="num">
                                      <p:cBhvr additive="base">
                                        <p:cTn id="26" dur="500" fill="hold"/>
                                        <p:tgtEl>
                                          <p:spTgt spid="71"/>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41" presetClass="entr" presetSubtype="0" fill="hold" grpId="0" nodeType="afterEffect" nodePh="1">
                                  <p:stCondLst>
                                    <p:cond delay="0"/>
                                  </p:stCondLst>
                                  <p:endCondLst>
                                    <p:cond evt="begin" delay="0">
                                      <p:tn val="28"/>
                                    </p:cond>
                                  </p:endCondLst>
                                  <p:iterate type="lt">
                                    <p:tmPct val="10000"/>
                                  </p:iterate>
                                  <p:childTnLst>
                                    <p:set>
                                      <p:cBhvr>
                                        <p:cTn id="29" dur="1" fill="hold">
                                          <p:stCondLst>
                                            <p:cond delay="0"/>
                                          </p:stCondLst>
                                        </p:cTn>
                                        <p:tgtEl>
                                          <p:spTgt spid="72"/>
                                        </p:tgtEl>
                                        <p:attrNameLst>
                                          <p:attrName>style.visibility</p:attrName>
                                        </p:attrNameLst>
                                      </p:cBhvr>
                                      <p:to>
                                        <p:strVal val="visible"/>
                                      </p:to>
                                    </p:set>
                                    <p:anim calcmode="lin" valueType="num">
                                      <p:cBhvr>
                                        <p:cTn id="30" dur="500" fill="hold"/>
                                        <p:tgtEl>
                                          <p:spTgt spid="72"/>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72"/>
                                        </p:tgtEl>
                                        <p:attrNameLst>
                                          <p:attrName>ppt_y</p:attrName>
                                        </p:attrNameLst>
                                      </p:cBhvr>
                                      <p:tavLst>
                                        <p:tav tm="0">
                                          <p:val>
                                            <p:strVal val="#ppt_y"/>
                                          </p:val>
                                        </p:tav>
                                        <p:tav tm="100000">
                                          <p:val>
                                            <p:strVal val="#ppt_y"/>
                                          </p:val>
                                        </p:tav>
                                      </p:tavLst>
                                    </p:anim>
                                    <p:anim calcmode="lin" valueType="num">
                                      <p:cBhvr>
                                        <p:cTn id="32" dur="500" fill="hold"/>
                                        <p:tgtEl>
                                          <p:spTgt spid="72"/>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72"/>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72"/>
                                        </p:tgtEl>
                                      </p:cBhvr>
                                    </p:animEffect>
                                  </p:childTnLst>
                                </p:cTn>
                              </p:par>
                            </p:childTnLst>
                          </p:cTn>
                        </p:par>
                        <p:par>
                          <p:cTn id="35" fill="hold">
                            <p:stCondLst>
                              <p:cond delay="1000"/>
                            </p:stCondLst>
                            <p:childTnLst>
                              <p:par>
                                <p:cTn id="36" presetID="41" presetClass="entr" presetSubtype="0" fill="hold" grpId="0" nodeType="afterEffect">
                                  <p:stCondLst>
                                    <p:cond delay="0"/>
                                  </p:stCondLst>
                                  <p:iterate type="lt">
                                    <p:tmPct val="10000"/>
                                  </p:iterate>
                                  <p:childTnLst>
                                    <p:set>
                                      <p:cBhvr>
                                        <p:cTn id="37" dur="1" fill="hold">
                                          <p:stCondLst>
                                            <p:cond delay="0"/>
                                          </p:stCondLst>
                                        </p:cTn>
                                        <p:tgtEl>
                                          <p:spTgt spid="73"/>
                                        </p:tgtEl>
                                        <p:attrNameLst>
                                          <p:attrName>style.visibility</p:attrName>
                                        </p:attrNameLst>
                                      </p:cBhvr>
                                      <p:to>
                                        <p:strVal val="visible"/>
                                      </p:to>
                                    </p:set>
                                    <p:anim calcmode="lin" valueType="num">
                                      <p:cBhvr>
                                        <p:cTn id="38" dur="500" fill="hold"/>
                                        <p:tgtEl>
                                          <p:spTgt spid="73"/>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73"/>
                                        </p:tgtEl>
                                        <p:attrNameLst>
                                          <p:attrName>ppt_y</p:attrName>
                                        </p:attrNameLst>
                                      </p:cBhvr>
                                      <p:tavLst>
                                        <p:tav tm="0">
                                          <p:val>
                                            <p:strVal val="#ppt_y"/>
                                          </p:val>
                                        </p:tav>
                                        <p:tav tm="100000">
                                          <p:val>
                                            <p:strVal val="#ppt_y"/>
                                          </p:val>
                                        </p:tav>
                                      </p:tavLst>
                                    </p:anim>
                                    <p:anim calcmode="lin" valueType="num">
                                      <p:cBhvr>
                                        <p:cTn id="40" dur="500" fill="hold"/>
                                        <p:tgtEl>
                                          <p:spTgt spid="73"/>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73"/>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73"/>
                                        </p:tgtEl>
                                      </p:cBhvr>
                                    </p:animEffect>
                                  </p:childTnLst>
                                </p:cTn>
                              </p:par>
                            </p:childTnLst>
                          </p:cTn>
                        </p:par>
                        <p:par>
                          <p:cTn id="43" fill="hold">
                            <p:stCondLst>
                              <p:cond delay="2450"/>
                            </p:stCondLst>
                            <p:childTnLst>
                              <p:par>
                                <p:cTn id="44" presetID="2" presetClass="entr" presetSubtype="6" fill="hold" grpId="0" nodeType="afterEffect">
                                  <p:stCondLst>
                                    <p:cond delay="0"/>
                                  </p:stCondLst>
                                  <p:childTnLst>
                                    <p:set>
                                      <p:cBhvr>
                                        <p:cTn id="45" dur="1" fill="hold">
                                          <p:stCondLst>
                                            <p:cond delay="0"/>
                                          </p:stCondLst>
                                        </p:cTn>
                                        <p:tgtEl>
                                          <p:spTgt spid="75"/>
                                        </p:tgtEl>
                                        <p:attrNameLst>
                                          <p:attrName>style.visibility</p:attrName>
                                        </p:attrNameLst>
                                      </p:cBhvr>
                                      <p:to>
                                        <p:strVal val="visible"/>
                                      </p:to>
                                    </p:set>
                                    <p:anim calcmode="lin" valueType="num">
                                      <p:cBhvr additive="base">
                                        <p:cTn id="46" dur="500" fill="hold"/>
                                        <p:tgtEl>
                                          <p:spTgt spid="75"/>
                                        </p:tgtEl>
                                        <p:attrNameLst>
                                          <p:attrName>ppt_x</p:attrName>
                                        </p:attrNameLst>
                                      </p:cBhvr>
                                      <p:tavLst>
                                        <p:tav tm="0">
                                          <p:val>
                                            <p:strVal val="1+#ppt_w/2"/>
                                          </p:val>
                                        </p:tav>
                                        <p:tav tm="100000">
                                          <p:val>
                                            <p:strVal val="#ppt_x"/>
                                          </p:val>
                                        </p:tav>
                                      </p:tavLst>
                                    </p:anim>
                                    <p:anim calcmode="lin" valueType="num">
                                      <p:cBhvr additive="base">
                                        <p:cTn id="47" dur="500" fill="hold"/>
                                        <p:tgtEl>
                                          <p:spTgt spid="75"/>
                                        </p:tgtEl>
                                        <p:attrNameLst>
                                          <p:attrName>ppt_y</p:attrName>
                                        </p:attrNameLst>
                                      </p:cBhvr>
                                      <p:tavLst>
                                        <p:tav tm="0">
                                          <p:val>
                                            <p:strVal val="1+#ppt_h/2"/>
                                          </p:val>
                                        </p:tav>
                                        <p:tav tm="100000">
                                          <p:val>
                                            <p:strVal val="#ppt_y"/>
                                          </p:val>
                                        </p:tav>
                                      </p:tavLst>
                                    </p:anim>
                                  </p:childTnLst>
                                </p:cTn>
                              </p:par>
                            </p:childTnLst>
                          </p:cTn>
                        </p:par>
                        <p:par>
                          <p:cTn id="48" fill="hold">
                            <p:stCondLst>
                              <p:cond delay="2950"/>
                            </p:stCondLst>
                            <p:childTnLst>
                              <p:par>
                                <p:cTn id="49" presetID="41" presetClass="entr" presetSubtype="0" fill="hold" grpId="0" nodeType="afterEffect">
                                  <p:stCondLst>
                                    <p:cond delay="0"/>
                                  </p:stCondLst>
                                  <p:iterate type="lt">
                                    <p:tmPct val="10000"/>
                                  </p:iterate>
                                  <p:childTnLst>
                                    <p:set>
                                      <p:cBhvr>
                                        <p:cTn id="50" dur="1" fill="hold">
                                          <p:stCondLst>
                                            <p:cond delay="0"/>
                                          </p:stCondLst>
                                        </p:cTn>
                                        <p:tgtEl>
                                          <p:spTgt spid="74"/>
                                        </p:tgtEl>
                                        <p:attrNameLst>
                                          <p:attrName>style.visibility</p:attrName>
                                        </p:attrNameLst>
                                      </p:cBhvr>
                                      <p:to>
                                        <p:strVal val="visible"/>
                                      </p:to>
                                    </p:set>
                                    <p:anim calcmode="lin" valueType="num">
                                      <p:cBhvr>
                                        <p:cTn id="51" dur="500" fill="hold"/>
                                        <p:tgtEl>
                                          <p:spTgt spid="74"/>
                                        </p:tgtEl>
                                        <p:attrNameLst>
                                          <p:attrName>ppt_x</p:attrName>
                                        </p:attrNameLst>
                                      </p:cBhvr>
                                      <p:tavLst>
                                        <p:tav tm="0">
                                          <p:val>
                                            <p:strVal val="#ppt_x"/>
                                          </p:val>
                                        </p:tav>
                                        <p:tav tm="50000">
                                          <p:val>
                                            <p:strVal val="#ppt_x+.1"/>
                                          </p:val>
                                        </p:tav>
                                        <p:tav tm="100000">
                                          <p:val>
                                            <p:strVal val="#ppt_x"/>
                                          </p:val>
                                        </p:tav>
                                      </p:tavLst>
                                    </p:anim>
                                    <p:anim calcmode="lin" valueType="num">
                                      <p:cBhvr>
                                        <p:cTn id="52" dur="500" fill="hold"/>
                                        <p:tgtEl>
                                          <p:spTgt spid="74"/>
                                        </p:tgtEl>
                                        <p:attrNameLst>
                                          <p:attrName>ppt_y</p:attrName>
                                        </p:attrNameLst>
                                      </p:cBhvr>
                                      <p:tavLst>
                                        <p:tav tm="0">
                                          <p:val>
                                            <p:strVal val="#ppt_y"/>
                                          </p:val>
                                        </p:tav>
                                        <p:tav tm="100000">
                                          <p:val>
                                            <p:strVal val="#ppt_y"/>
                                          </p:val>
                                        </p:tav>
                                      </p:tavLst>
                                    </p:anim>
                                    <p:anim calcmode="lin" valueType="num">
                                      <p:cBhvr>
                                        <p:cTn id="53" dur="500" fill="hold"/>
                                        <p:tgtEl>
                                          <p:spTgt spid="74"/>
                                        </p:tgtEl>
                                        <p:attrNameLst>
                                          <p:attrName>ppt_h</p:attrName>
                                        </p:attrNameLst>
                                      </p:cBhvr>
                                      <p:tavLst>
                                        <p:tav tm="0">
                                          <p:val>
                                            <p:strVal val="#ppt_h/10"/>
                                          </p:val>
                                        </p:tav>
                                        <p:tav tm="50000">
                                          <p:val>
                                            <p:strVal val="#ppt_h+.01"/>
                                          </p:val>
                                        </p:tav>
                                        <p:tav tm="100000">
                                          <p:val>
                                            <p:strVal val="#ppt_h"/>
                                          </p:val>
                                        </p:tav>
                                      </p:tavLst>
                                    </p:anim>
                                    <p:anim calcmode="lin" valueType="num">
                                      <p:cBhvr>
                                        <p:cTn id="54" dur="500" fill="hold"/>
                                        <p:tgtEl>
                                          <p:spTgt spid="74"/>
                                        </p:tgtEl>
                                        <p:attrNameLst>
                                          <p:attrName>ppt_w</p:attrName>
                                        </p:attrNameLst>
                                      </p:cBhvr>
                                      <p:tavLst>
                                        <p:tav tm="0">
                                          <p:val>
                                            <p:strVal val="#ppt_w/10"/>
                                          </p:val>
                                        </p:tav>
                                        <p:tav tm="50000">
                                          <p:val>
                                            <p:strVal val="#ppt_w+.01"/>
                                          </p:val>
                                        </p:tav>
                                        <p:tav tm="100000">
                                          <p:val>
                                            <p:strVal val="#ppt_w"/>
                                          </p:val>
                                        </p:tav>
                                      </p:tavLst>
                                    </p:anim>
                                    <p:animEffect transition="in" filter="fade">
                                      <p:cBhvr>
                                        <p:cTn id="55" dur="500" tmFilter="0,0; .5, 1; 1, 1"/>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6" repeatCount="indefinite" fill="remove" display="0">
                  <p:stCondLst>
                    <p:cond delay="indefinite"/>
                  </p:stCondLst>
                  <p:endCondLst>
                    <p:cond evt="onStopAudio" delay="0">
                      <p:tgtEl>
                        <p:sldTgt/>
                      </p:tgtEl>
                    </p:cond>
                  </p:endCondLst>
                </p:cTn>
                <p:tgtEl>
                  <p:spTgt spid="4"/>
                </p:tgtEl>
              </p:cMediaNode>
            </p:audio>
          </p:childTnLst>
        </p:cTn>
      </p:par>
    </p:tnLst>
    <p:bldLst>
      <p:bldP spid="72" grpId="0"/>
      <p:bldP spid="73" grpId="0"/>
      <p:bldP spid="74" grpId="0"/>
      <p:bldP spid="75" grpId="0" animBg="1"/>
      <p:bldP spid="67" grpId="0" animBg="1"/>
      <p:bldP spid="68" grpId="0" animBg="1"/>
      <p:bldP spid="69" grpId="0" animBg="1"/>
      <p:bldP spid="70" grpId="0" animBg="1"/>
      <p:bldP spid="7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22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7" name="矩形 46"/>
          <p:cNvSpPr/>
          <p:nvPr/>
        </p:nvSpPr>
        <p:spPr>
          <a:xfrm>
            <a:off x="0" y="0"/>
            <a:ext cx="12195175" cy="6858000"/>
          </a:xfrm>
          <a:prstGeom prst="rect">
            <a:avLst/>
          </a:prstGeom>
          <a:solidFill>
            <a:schemeClr val="accent6">
              <a:lumMod val="40000"/>
              <a:lumOff val="60000"/>
              <a:alpha val="1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1" y="-27384"/>
            <a:ext cx="12195175" cy="6867731"/>
            <a:chOff x="-1" y="-9730"/>
            <a:chExt cx="12195175" cy="6867731"/>
          </a:xfrm>
        </p:grpSpPr>
        <p:pic>
          <p:nvPicPr>
            <p:cNvPr id="46" name="Picture 2" descr="C:\Users\Administrator\Desktop\1.jp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000" contrast="27000"/>
                      </a14:imgEffect>
                    </a14:imgLayer>
                  </a14:imgProps>
                </a:ext>
                <a:ext uri="{28A0092B-C50C-407E-A947-70E740481C1C}">
                  <a14:useLocalDpi xmlns:a14="http://schemas.microsoft.com/office/drawing/2010/main" val="0"/>
                </a:ext>
              </a:extLst>
            </a:blip>
            <a:srcRect/>
            <a:stretch>
              <a:fillRect/>
            </a:stretch>
          </p:blipFill>
          <p:spPr bwMode="auto">
            <a:xfrm>
              <a:off x="-1" y="0"/>
              <a:ext cx="12195175"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 descr="C:\Users\Administrator\Desktop\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7264" y="-9730"/>
              <a:ext cx="6238875" cy="685641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椭圆 1"/>
          <p:cNvSpPr/>
          <p:nvPr/>
        </p:nvSpPr>
        <p:spPr>
          <a:xfrm>
            <a:off x="2879" y="1195919"/>
            <a:ext cx="5545449" cy="5545449"/>
          </a:xfrm>
          <a:prstGeom prst="ellipse">
            <a:avLst/>
          </a:prstGeom>
          <a:solidFill>
            <a:schemeClr val="accent6">
              <a:lumMod val="50000"/>
              <a:alpha val="2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椭圆 86"/>
          <p:cNvSpPr/>
          <p:nvPr/>
        </p:nvSpPr>
        <p:spPr>
          <a:xfrm>
            <a:off x="597243" y="1790283"/>
            <a:ext cx="4356720" cy="435672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Oval 4"/>
          <p:cNvSpPr/>
          <p:nvPr/>
        </p:nvSpPr>
        <p:spPr>
          <a:xfrm>
            <a:off x="4369395" y="2536687"/>
            <a:ext cx="626458" cy="62923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95000"/>
                </a:schemeClr>
              </a:solidFill>
            </a:endParaRPr>
          </a:p>
        </p:txBody>
      </p:sp>
      <p:sp>
        <p:nvSpPr>
          <p:cNvPr id="91" name="标题 4"/>
          <p:cNvSpPr txBox="1">
            <a:spLocks/>
          </p:cNvSpPr>
          <p:nvPr/>
        </p:nvSpPr>
        <p:spPr>
          <a:xfrm>
            <a:off x="1230978" y="2740497"/>
            <a:ext cx="3789617"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4000" b="1" dirty="0" smtClean="0">
                <a:solidFill>
                  <a:schemeClr val="bg1"/>
                </a:solidFill>
                <a:latin typeface="微软雅黑" panose="020B0503020204020204" pitchFamily="34" charset="-122"/>
                <a:ea typeface="微软雅黑" panose="020B0503020204020204" pitchFamily="34" charset="-122"/>
              </a:rPr>
              <a:t>畅言智慧课堂</a:t>
            </a:r>
            <a:endParaRPr lang="zh-CN" altLang="en-US" sz="4000" b="1" dirty="0" smtClean="0">
              <a:solidFill>
                <a:schemeClr val="bg1"/>
              </a:solidFill>
              <a:latin typeface="微软雅黑" panose="020B0503020204020204" pitchFamily="34" charset="-122"/>
              <a:ea typeface="微软雅黑" panose="020B0503020204020204" pitchFamily="34" charset="-122"/>
            </a:endParaRPr>
          </a:p>
        </p:txBody>
      </p:sp>
      <p:cxnSp>
        <p:nvCxnSpPr>
          <p:cNvPr id="168" name="直接连接符 167"/>
          <p:cNvCxnSpPr/>
          <p:nvPr/>
        </p:nvCxnSpPr>
        <p:spPr>
          <a:xfrm>
            <a:off x="1037645" y="3429000"/>
            <a:ext cx="3644978" cy="0"/>
          </a:xfrm>
          <a:prstGeom prst="line">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5" name="KSO_Shape"/>
          <p:cNvSpPr>
            <a:spLocks/>
          </p:cNvSpPr>
          <p:nvPr/>
        </p:nvSpPr>
        <p:spPr bwMode="auto">
          <a:xfrm>
            <a:off x="4480635" y="2679612"/>
            <a:ext cx="403977" cy="343379"/>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1C666E"/>
              </a:solidFill>
              <a:ea typeface="宋体" panose="02010600030101010101" pitchFamily="2" charset="-122"/>
            </a:endParaRPr>
          </a:p>
        </p:txBody>
      </p:sp>
      <p:sp>
        <p:nvSpPr>
          <p:cNvPr id="49" name="矩形 48"/>
          <p:cNvSpPr/>
          <p:nvPr/>
        </p:nvSpPr>
        <p:spPr>
          <a:xfrm rot="2700000">
            <a:off x="8642576" y="6569968"/>
            <a:ext cx="576064" cy="576064"/>
          </a:xfrm>
          <a:prstGeom prst="rect">
            <a:avLst/>
          </a:prstGeom>
          <a:solidFill>
            <a:schemeClr val="accent6">
              <a:lumMod val="75000"/>
              <a:alpha val="411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rot="2700000">
            <a:off x="9457254" y="6572643"/>
            <a:ext cx="576064" cy="576064"/>
          </a:xfrm>
          <a:prstGeom prst="rect">
            <a:avLst/>
          </a:prstGeom>
          <a:solidFill>
            <a:schemeClr val="accent6">
              <a:lumMod val="50000"/>
              <a:alpha val="631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rot="2700000">
            <a:off x="10271930" y="6574788"/>
            <a:ext cx="576064" cy="576064"/>
          </a:xfrm>
          <a:prstGeom prst="rect">
            <a:avLst/>
          </a:prstGeom>
          <a:solidFill>
            <a:schemeClr val="accent6">
              <a:lumMod val="75000"/>
              <a:alpha val="5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rot="2700000">
            <a:off x="9864592" y="6167450"/>
            <a:ext cx="576064" cy="576064"/>
          </a:xfrm>
          <a:prstGeom prst="rect">
            <a:avLst/>
          </a:prstGeom>
          <a:solidFill>
            <a:schemeClr val="accent6">
              <a:lumMod val="75000"/>
              <a:alpha val="1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2"/>
          <p:cNvSpPr/>
          <p:nvPr/>
        </p:nvSpPr>
        <p:spPr>
          <a:xfrm rot="2700000">
            <a:off x="10679269" y="6167450"/>
            <a:ext cx="576064" cy="576064"/>
          </a:xfrm>
          <a:prstGeom prst="rect">
            <a:avLst/>
          </a:prstGeom>
          <a:solidFill>
            <a:schemeClr val="accent6">
              <a:lumMod val="75000"/>
              <a:alpha val="1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TextBox 36"/>
          <p:cNvSpPr txBox="1"/>
          <p:nvPr/>
        </p:nvSpPr>
        <p:spPr>
          <a:xfrm>
            <a:off x="7103551" y="1943598"/>
            <a:ext cx="2593979" cy="707886"/>
          </a:xfrm>
          <a:prstGeom prst="rect">
            <a:avLst/>
          </a:prstGeom>
          <a:noFill/>
          <a:effectLst/>
        </p:spPr>
        <p:txBody>
          <a:bodyPr wrap="none" rtlCol="0">
            <a:spAutoFit/>
          </a:bodyPr>
          <a:lstStyle/>
          <a:p>
            <a:pPr algn="ctr"/>
            <a:r>
              <a:rPr lang="en-US" altLang="zh-CN" sz="4000" dirty="0" smtClean="0">
                <a:solidFill>
                  <a:schemeClr val="accent6">
                    <a:lumMod val="50000"/>
                  </a:schemeClr>
                </a:solidFill>
                <a:latin typeface="Impact MT Std" pitchFamily="34" charset="0"/>
                <a:ea typeface="微软雅黑" panose="020B0503020204020204" pitchFamily="34" charset="-122"/>
              </a:rPr>
              <a:t>THANK   YOU</a:t>
            </a:r>
            <a:endParaRPr lang="en-US" altLang="zh-CN" sz="4000" dirty="0">
              <a:solidFill>
                <a:schemeClr val="accent6">
                  <a:lumMod val="50000"/>
                </a:schemeClr>
              </a:solidFill>
              <a:latin typeface="Impact MT Std" pitchFamily="34" charset="0"/>
              <a:ea typeface="微软雅黑" panose="020B0503020204020204" pitchFamily="34" charset="-122"/>
            </a:endParaRPr>
          </a:p>
        </p:txBody>
      </p:sp>
      <p:sp>
        <p:nvSpPr>
          <p:cNvPr id="55" name="TextBox 37"/>
          <p:cNvSpPr txBox="1"/>
          <p:nvPr/>
        </p:nvSpPr>
        <p:spPr>
          <a:xfrm>
            <a:off x="4547267" y="2705206"/>
            <a:ext cx="5112568" cy="830997"/>
          </a:xfrm>
          <a:prstGeom prst="rect">
            <a:avLst/>
          </a:prstGeom>
          <a:noFill/>
        </p:spPr>
        <p:txBody>
          <a:bodyPr wrap="square" rtlCol="0">
            <a:spAutoFit/>
          </a:bodyPr>
          <a:lstStyle/>
          <a:p>
            <a:pPr algn="r"/>
            <a:r>
              <a:rPr lang="zh-CN" altLang="en-US" sz="4800" b="1" dirty="0" smtClean="0">
                <a:solidFill>
                  <a:schemeClr val="accent6">
                    <a:lumMod val="50000"/>
                  </a:schemeClr>
                </a:solidFill>
                <a:latin typeface="微软雅黑" panose="020B0503020204020204" pitchFamily="34" charset="-122"/>
                <a:ea typeface="微软雅黑" panose="020B0503020204020204" pitchFamily="34" charset="-122"/>
              </a:rPr>
              <a:t>谢谢大家！</a:t>
            </a:r>
            <a:endParaRPr lang="zh-CN" altLang="en-US" sz="8000" b="1" dirty="0">
              <a:solidFill>
                <a:schemeClr val="accent6">
                  <a:lumMod val="50000"/>
                </a:schemeClr>
              </a:solidFill>
              <a:latin typeface="微软雅黑" panose="020B0503020204020204" pitchFamily="34" charset="-122"/>
              <a:ea typeface="微软雅黑" panose="020B0503020204020204" pitchFamily="34" charset="-122"/>
            </a:endParaRPr>
          </a:p>
        </p:txBody>
      </p:sp>
      <p:sp>
        <p:nvSpPr>
          <p:cNvPr id="9" name="对角圆角矩形 8"/>
          <p:cNvSpPr/>
          <p:nvPr/>
        </p:nvSpPr>
        <p:spPr>
          <a:xfrm>
            <a:off x="1345059" y="3596095"/>
            <a:ext cx="2887840" cy="1739483"/>
          </a:xfrm>
          <a:prstGeom prst="round2DiagRect">
            <a:avLst/>
          </a:prstGeom>
          <a:blipFill dpi="0" rotWithShape="1">
            <a:blip r:embed="rId8">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6" name="图片 5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44853" y="188640"/>
            <a:ext cx="1444896" cy="1409654"/>
          </a:xfrm>
          <a:prstGeom prst="rect">
            <a:avLst/>
          </a:prstGeom>
        </p:spPr>
      </p:pic>
    </p:spTree>
    <p:extLst>
      <p:ext uri="{BB962C8B-B14F-4D97-AF65-F5344CB8AC3E}">
        <p14:creationId xmlns:p14="http://schemas.microsoft.com/office/powerpoint/2010/main" val="297777807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p:cTn id="7" dur="500" fill="hold"/>
                                        <p:tgtEl>
                                          <p:spTgt spid="87"/>
                                        </p:tgtEl>
                                        <p:attrNameLst>
                                          <p:attrName>ppt_w</p:attrName>
                                        </p:attrNameLst>
                                      </p:cBhvr>
                                      <p:tavLst>
                                        <p:tav tm="0">
                                          <p:val>
                                            <p:fltVal val="0"/>
                                          </p:val>
                                        </p:tav>
                                        <p:tav tm="100000">
                                          <p:val>
                                            <p:strVal val="#ppt_w"/>
                                          </p:val>
                                        </p:tav>
                                      </p:tavLst>
                                    </p:anim>
                                    <p:anim calcmode="lin" valueType="num">
                                      <p:cBhvr>
                                        <p:cTn id="8" dur="500" fill="hold"/>
                                        <p:tgtEl>
                                          <p:spTgt spid="87"/>
                                        </p:tgtEl>
                                        <p:attrNameLst>
                                          <p:attrName>ppt_h</p:attrName>
                                        </p:attrNameLst>
                                      </p:cBhvr>
                                      <p:tavLst>
                                        <p:tav tm="0">
                                          <p:val>
                                            <p:fltVal val="0"/>
                                          </p:val>
                                        </p:tav>
                                        <p:tav tm="100000">
                                          <p:val>
                                            <p:strVal val="#ppt_h"/>
                                          </p:val>
                                        </p:tav>
                                      </p:tavLst>
                                    </p:anim>
                                    <p:animEffect transition="in" filter="fade">
                                      <p:cBhvr>
                                        <p:cTn id="9" dur="500"/>
                                        <p:tgtEl>
                                          <p:spTgt spid="8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par>
                                <p:cTn id="16" presetID="21" presetClass="entr" presetSubtype="1" fill="hold" grpId="0" nodeType="withEffect">
                                  <p:stCondLst>
                                    <p:cond delay="500"/>
                                  </p:stCondLst>
                                  <p:childTnLst>
                                    <p:set>
                                      <p:cBhvr>
                                        <p:cTn id="17" dur="1" fill="hold">
                                          <p:stCondLst>
                                            <p:cond delay="0"/>
                                          </p:stCondLst>
                                        </p:cTn>
                                        <p:tgtEl>
                                          <p:spTgt spid="89"/>
                                        </p:tgtEl>
                                        <p:attrNameLst>
                                          <p:attrName>style.visibility</p:attrName>
                                        </p:attrNameLst>
                                      </p:cBhvr>
                                      <p:to>
                                        <p:strVal val="visible"/>
                                      </p:to>
                                    </p:set>
                                    <p:animEffect transition="in" filter="wheel(1)">
                                      <p:cBhvr>
                                        <p:cTn id="18" dur="400"/>
                                        <p:tgtEl>
                                          <p:spTgt spid="89"/>
                                        </p:tgtEl>
                                      </p:cBhvr>
                                    </p:animEffect>
                                  </p:childTnLst>
                                </p:cTn>
                              </p:par>
                              <p:par>
                                <p:cTn id="19" presetID="53" presetClass="entr" presetSubtype="16" fill="hold" grpId="0" nodeType="withEffect">
                                  <p:stCondLst>
                                    <p:cond delay="500"/>
                                  </p:stCondLst>
                                  <p:childTnLst>
                                    <p:set>
                                      <p:cBhvr>
                                        <p:cTn id="20" dur="1" fill="hold">
                                          <p:stCondLst>
                                            <p:cond delay="0"/>
                                          </p:stCondLst>
                                        </p:cTn>
                                        <p:tgtEl>
                                          <p:spTgt spid="91"/>
                                        </p:tgtEl>
                                        <p:attrNameLst>
                                          <p:attrName>style.visibility</p:attrName>
                                        </p:attrNameLst>
                                      </p:cBhvr>
                                      <p:to>
                                        <p:strVal val="visible"/>
                                      </p:to>
                                    </p:set>
                                    <p:anim calcmode="lin" valueType="num">
                                      <p:cBhvr>
                                        <p:cTn id="21" dur="500" fill="hold"/>
                                        <p:tgtEl>
                                          <p:spTgt spid="91"/>
                                        </p:tgtEl>
                                        <p:attrNameLst>
                                          <p:attrName>ppt_w</p:attrName>
                                        </p:attrNameLst>
                                      </p:cBhvr>
                                      <p:tavLst>
                                        <p:tav tm="0">
                                          <p:val>
                                            <p:fltVal val="0"/>
                                          </p:val>
                                        </p:tav>
                                        <p:tav tm="100000">
                                          <p:val>
                                            <p:strVal val="#ppt_w"/>
                                          </p:val>
                                        </p:tav>
                                      </p:tavLst>
                                    </p:anim>
                                    <p:anim calcmode="lin" valueType="num">
                                      <p:cBhvr>
                                        <p:cTn id="22" dur="500" fill="hold"/>
                                        <p:tgtEl>
                                          <p:spTgt spid="91"/>
                                        </p:tgtEl>
                                        <p:attrNameLst>
                                          <p:attrName>ppt_h</p:attrName>
                                        </p:attrNameLst>
                                      </p:cBhvr>
                                      <p:tavLst>
                                        <p:tav tm="0">
                                          <p:val>
                                            <p:fltVal val="0"/>
                                          </p:val>
                                        </p:tav>
                                        <p:tav tm="100000">
                                          <p:val>
                                            <p:strVal val="#ppt_h"/>
                                          </p:val>
                                        </p:tav>
                                      </p:tavLst>
                                    </p:anim>
                                    <p:animEffect transition="in" filter="fade">
                                      <p:cBhvr>
                                        <p:cTn id="23" dur="500"/>
                                        <p:tgtEl>
                                          <p:spTgt spid="91"/>
                                        </p:tgtEl>
                                      </p:cBhvr>
                                    </p:animEffect>
                                  </p:childTnLst>
                                </p:cTn>
                              </p:par>
                              <p:par>
                                <p:cTn id="24" presetID="42" presetClass="entr" presetSubtype="0" fill="hold" grpId="0" nodeType="withEffect">
                                  <p:stCondLst>
                                    <p:cond delay="50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1000"/>
                                        <p:tgtEl>
                                          <p:spTgt spid="45"/>
                                        </p:tgtEl>
                                      </p:cBhvr>
                                    </p:animEffect>
                                    <p:anim calcmode="lin" valueType="num">
                                      <p:cBhvr>
                                        <p:cTn id="27" dur="1000" fill="hold"/>
                                        <p:tgtEl>
                                          <p:spTgt spid="45"/>
                                        </p:tgtEl>
                                        <p:attrNameLst>
                                          <p:attrName>ppt_x</p:attrName>
                                        </p:attrNameLst>
                                      </p:cBhvr>
                                      <p:tavLst>
                                        <p:tav tm="0">
                                          <p:val>
                                            <p:strVal val="#ppt_x"/>
                                          </p:val>
                                        </p:tav>
                                        <p:tav tm="100000">
                                          <p:val>
                                            <p:strVal val="#ppt_x"/>
                                          </p:val>
                                        </p:tav>
                                      </p:tavLst>
                                    </p:anim>
                                    <p:anim calcmode="lin" valueType="num">
                                      <p:cBhvr>
                                        <p:cTn id="28" dur="1000" fill="hold"/>
                                        <p:tgtEl>
                                          <p:spTgt spid="45"/>
                                        </p:tgtEl>
                                        <p:attrNameLst>
                                          <p:attrName>ppt_y</p:attrName>
                                        </p:attrNameLst>
                                      </p:cBhvr>
                                      <p:tavLst>
                                        <p:tav tm="0">
                                          <p:val>
                                            <p:strVal val="#ppt_y+.1"/>
                                          </p:val>
                                        </p:tav>
                                        <p:tav tm="100000">
                                          <p:val>
                                            <p:strVal val="#ppt_y"/>
                                          </p:val>
                                        </p:tav>
                                      </p:tavLst>
                                    </p:anim>
                                  </p:childTnLst>
                                </p:cTn>
                              </p:par>
                              <p:par>
                                <p:cTn id="29" presetID="53" presetClass="entr" presetSubtype="16" fill="hold" nodeType="withEffect">
                                  <p:stCondLst>
                                    <p:cond delay="500"/>
                                  </p:stCondLst>
                                  <p:childTnLst>
                                    <p:set>
                                      <p:cBhvr>
                                        <p:cTn id="30" dur="1" fill="hold">
                                          <p:stCondLst>
                                            <p:cond delay="0"/>
                                          </p:stCondLst>
                                        </p:cTn>
                                        <p:tgtEl>
                                          <p:spTgt spid="168"/>
                                        </p:tgtEl>
                                        <p:attrNameLst>
                                          <p:attrName>style.visibility</p:attrName>
                                        </p:attrNameLst>
                                      </p:cBhvr>
                                      <p:to>
                                        <p:strVal val="visible"/>
                                      </p:to>
                                    </p:set>
                                    <p:anim calcmode="lin" valueType="num">
                                      <p:cBhvr>
                                        <p:cTn id="31" dur="500" fill="hold"/>
                                        <p:tgtEl>
                                          <p:spTgt spid="168"/>
                                        </p:tgtEl>
                                        <p:attrNameLst>
                                          <p:attrName>ppt_w</p:attrName>
                                        </p:attrNameLst>
                                      </p:cBhvr>
                                      <p:tavLst>
                                        <p:tav tm="0">
                                          <p:val>
                                            <p:fltVal val="0"/>
                                          </p:val>
                                        </p:tav>
                                        <p:tav tm="100000">
                                          <p:val>
                                            <p:strVal val="#ppt_w"/>
                                          </p:val>
                                        </p:tav>
                                      </p:tavLst>
                                    </p:anim>
                                    <p:anim calcmode="lin" valueType="num">
                                      <p:cBhvr>
                                        <p:cTn id="32" dur="500" fill="hold"/>
                                        <p:tgtEl>
                                          <p:spTgt spid="168"/>
                                        </p:tgtEl>
                                        <p:attrNameLst>
                                          <p:attrName>ppt_h</p:attrName>
                                        </p:attrNameLst>
                                      </p:cBhvr>
                                      <p:tavLst>
                                        <p:tav tm="0">
                                          <p:val>
                                            <p:fltVal val="0"/>
                                          </p:val>
                                        </p:tav>
                                        <p:tav tm="100000">
                                          <p:val>
                                            <p:strVal val="#ppt_h"/>
                                          </p:val>
                                        </p:tav>
                                      </p:tavLst>
                                    </p:anim>
                                    <p:animEffect transition="in" filter="fade">
                                      <p:cBhvr>
                                        <p:cTn id="33" dur="500"/>
                                        <p:tgtEl>
                                          <p:spTgt spid="168"/>
                                        </p:tgtEl>
                                      </p:cBhvr>
                                    </p:animEffect>
                                  </p:childTnLst>
                                </p:cTn>
                              </p:par>
                              <p:par>
                                <p:cTn id="34" presetID="49" presetClass="entr" presetSubtype="0" decel="100000" fill="hold" grpId="0" nodeType="withEffect">
                                  <p:stCondLst>
                                    <p:cond delay="500"/>
                                  </p:stCondLst>
                                  <p:iterate type="lt">
                                    <p:tmPct val="0"/>
                                  </p:iterate>
                                  <p:childTnLst>
                                    <p:set>
                                      <p:cBhvr>
                                        <p:cTn id="35" dur="1" fill="hold">
                                          <p:stCondLst>
                                            <p:cond delay="0"/>
                                          </p:stCondLst>
                                        </p:cTn>
                                        <p:tgtEl>
                                          <p:spTgt spid="54"/>
                                        </p:tgtEl>
                                        <p:attrNameLst>
                                          <p:attrName>style.visibility</p:attrName>
                                        </p:attrNameLst>
                                      </p:cBhvr>
                                      <p:to>
                                        <p:strVal val="visible"/>
                                      </p:to>
                                    </p:set>
                                    <p:anim calcmode="lin" valueType="num">
                                      <p:cBhvr>
                                        <p:cTn id="36" dur="500" fill="hold"/>
                                        <p:tgtEl>
                                          <p:spTgt spid="54"/>
                                        </p:tgtEl>
                                        <p:attrNameLst>
                                          <p:attrName>ppt_w</p:attrName>
                                        </p:attrNameLst>
                                      </p:cBhvr>
                                      <p:tavLst>
                                        <p:tav tm="0">
                                          <p:val>
                                            <p:fltVal val="0"/>
                                          </p:val>
                                        </p:tav>
                                        <p:tav tm="100000">
                                          <p:val>
                                            <p:strVal val="#ppt_w"/>
                                          </p:val>
                                        </p:tav>
                                      </p:tavLst>
                                    </p:anim>
                                    <p:anim calcmode="lin" valueType="num">
                                      <p:cBhvr>
                                        <p:cTn id="37" dur="500" fill="hold"/>
                                        <p:tgtEl>
                                          <p:spTgt spid="54"/>
                                        </p:tgtEl>
                                        <p:attrNameLst>
                                          <p:attrName>ppt_h</p:attrName>
                                        </p:attrNameLst>
                                      </p:cBhvr>
                                      <p:tavLst>
                                        <p:tav tm="0">
                                          <p:val>
                                            <p:fltVal val="0"/>
                                          </p:val>
                                        </p:tav>
                                        <p:tav tm="100000">
                                          <p:val>
                                            <p:strVal val="#ppt_h"/>
                                          </p:val>
                                        </p:tav>
                                      </p:tavLst>
                                    </p:anim>
                                    <p:anim calcmode="lin" valueType="num">
                                      <p:cBhvr>
                                        <p:cTn id="38" dur="500" fill="hold"/>
                                        <p:tgtEl>
                                          <p:spTgt spid="54"/>
                                        </p:tgtEl>
                                        <p:attrNameLst>
                                          <p:attrName>style.rotation</p:attrName>
                                        </p:attrNameLst>
                                      </p:cBhvr>
                                      <p:tavLst>
                                        <p:tav tm="0">
                                          <p:val>
                                            <p:fltVal val="360"/>
                                          </p:val>
                                        </p:tav>
                                        <p:tav tm="100000">
                                          <p:val>
                                            <p:fltVal val="0"/>
                                          </p:val>
                                        </p:tav>
                                      </p:tavLst>
                                    </p:anim>
                                    <p:animEffect transition="in" filter="fade">
                                      <p:cBhvr>
                                        <p:cTn id="39" dur="500"/>
                                        <p:tgtEl>
                                          <p:spTgt spid="54"/>
                                        </p:tgtEl>
                                      </p:cBhvr>
                                    </p:animEffect>
                                  </p:childTnLst>
                                </p:cTn>
                              </p:par>
                              <p:par>
                                <p:cTn id="40" presetID="41" presetClass="entr" presetSubtype="0" fill="hold" grpId="0" nodeType="withEffect">
                                  <p:stCondLst>
                                    <p:cond delay="500"/>
                                  </p:stCondLst>
                                  <p:iterate type="lt">
                                    <p:tmPct val="10000"/>
                                  </p:iterate>
                                  <p:childTnLst>
                                    <p:set>
                                      <p:cBhvr>
                                        <p:cTn id="41" dur="1" fill="hold">
                                          <p:stCondLst>
                                            <p:cond delay="0"/>
                                          </p:stCondLst>
                                        </p:cTn>
                                        <p:tgtEl>
                                          <p:spTgt spid="55"/>
                                        </p:tgtEl>
                                        <p:attrNameLst>
                                          <p:attrName>style.visibility</p:attrName>
                                        </p:attrNameLst>
                                      </p:cBhvr>
                                      <p:to>
                                        <p:strVal val="visible"/>
                                      </p:to>
                                    </p:set>
                                    <p:anim calcmode="lin" valueType="num">
                                      <p:cBhvr>
                                        <p:cTn id="42" dur="500" fill="hold"/>
                                        <p:tgtEl>
                                          <p:spTgt spid="55"/>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55"/>
                                        </p:tgtEl>
                                        <p:attrNameLst>
                                          <p:attrName>ppt_y</p:attrName>
                                        </p:attrNameLst>
                                      </p:cBhvr>
                                      <p:tavLst>
                                        <p:tav tm="0">
                                          <p:val>
                                            <p:strVal val="#ppt_y"/>
                                          </p:val>
                                        </p:tav>
                                        <p:tav tm="100000">
                                          <p:val>
                                            <p:strVal val="#ppt_y"/>
                                          </p:val>
                                        </p:tav>
                                      </p:tavLst>
                                    </p:anim>
                                    <p:anim calcmode="lin" valueType="num">
                                      <p:cBhvr>
                                        <p:cTn id="44" dur="500" fill="hold"/>
                                        <p:tgtEl>
                                          <p:spTgt spid="55"/>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55"/>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7" grpId="0" animBg="1"/>
      <p:bldP spid="89" grpId="0" animBg="1"/>
      <p:bldP spid="91" grpId="0"/>
      <p:bldP spid="45" grpId="0" animBg="1"/>
      <p:bldP spid="54" grpId="0"/>
      <p:bldP spid="5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1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3" name="矩形 2"/>
          <p:cNvSpPr/>
          <p:nvPr/>
        </p:nvSpPr>
        <p:spPr>
          <a:xfrm>
            <a:off x="0" y="0"/>
            <a:ext cx="12195175" cy="6858000"/>
          </a:xfrm>
          <a:prstGeom prst="rect">
            <a:avLst/>
          </a:prstGeom>
          <a:solidFill>
            <a:schemeClr val="accent6">
              <a:lumMod val="40000"/>
              <a:lumOff val="60000"/>
              <a:alpha val="1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椭圆 1"/>
          <p:cNvSpPr/>
          <p:nvPr/>
        </p:nvSpPr>
        <p:spPr>
          <a:xfrm>
            <a:off x="2879" y="0"/>
            <a:ext cx="5545449" cy="5545449"/>
          </a:xfrm>
          <a:prstGeom prst="ellipse">
            <a:avLst/>
          </a:prstGeom>
          <a:solidFill>
            <a:schemeClr val="accent6">
              <a:lumMod val="50000"/>
              <a:alpha val="2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椭圆 86"/>
          <p:cNvSpPr/>
          <p:nvPr/>
        </p:nvSpPr>
        <p:spPr>
          <a:xfrm>
            <a:off x="597243" y="594364"/>
            <a:ext cx="4356720" cy="435672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标题 4"/>
          <p:cNvSpPr txBox="1">
            <a:spLocks/>
          </p:cNvSpPr>
          <p:nvPr/>
        </p:nvSpPr>
        <p:spPr>
          <a:xfrm>
            <a:off x="1161554" y="1844728"/>
            <a:ext cx="3384376"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4000" b="1" dirty="0" smtClean="0">
                <a:solidFill>
                  <a:schemeClr val="bg1"/>
                </a:solidFill>
                <a:latin typeface="微软雅黑" panose="020B0503020204020204" pitchFamily="34" charset="-122"/>
                <a:ea typeface="微软雅黑" panose="020B0503020204020204" pitchFamily="34" charset="-122"/>
              </a:rPr>
              <a:t>河塘中心小学</a:t>
            </a:r>
            <a:endParaRPr lang="zh-CN" altLang="en-US" sz="4000" b="1" dirty="0" smtClean="0">
              <a:solidFill>
                <a:schemeClr val="bg1"/>
              </a:solidFill>
              <a:latin typeface="微软雅黑" panose="020B0503020204020204" pitchFamily="34" charset="-122"/>
              <a:ea typeface="微软雅黑" panose="020B0503020204020204" pitchFamily="34" charset="-122"/>
            </a:endParaRPr>
          </a:p>
        </p:txBody>
      </p:sp>
      <p:sp>
        <p:nvSpPr>
          <p:cNvPr id="92" name="标题 4"/>
          <p:cNvSpPr txBox="1">
            <a:spLocks/>
          </p:cNvSpPr>
          <p:nvPr/>
        </p:nvSpPr>
        <p:spPr>
          <a:xfrm>
            <a:off x="1345059" y="2379452"/>
            <a:ext cx="2232248"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zh-CN" altLang="en-US" sz="2400" b="1" dirty="0" smtClean="0">
              <a:solidFill>
                <a:schemeClr val="bg1"/>
              </a:solidFill>
              <a:latin typeface="微软雅黑" panose="020B0503020204020204" pitchFamily="34" charset="-122"/>
              <a:ea typeface="微软雅黑" panose="020B0503020204020204" pitchFamily="34" charset="-122"/>
            </a:endParaRPr>
          </a:p>
        </p:txBody>
      </p:sp>
      <p:cxnSp>
        <p:nvCxnSpPr>
          <p:cNvPr id="168" name="直接连接符 167"/>
          <p:cNvCxnSpPr/>
          <p:nvPr/>
        </p:nvCxnSpPr>
        <p:spPr>
          <a:xfrm>
            <a:off x="1345059" y="2492896"/>
            <a:ext cx="3024336" cy="0"/>
          </a:xfrm>
          <a:prstGeom prst="line">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5" name="矩形 54"/>
          <p:cNvSpPr/>
          <p:nvPr/>
        </p:nvSpPr>
        <p:spPr>
          <a:xfrm rot="2700000">
            <a:off x="8642576" y="6569968"/>
            <a:ext cx="576064" cy="576064"/>
          </a:xfrm>
          <a:prstGeom prst="rect">
            <a:avLst/>
          </a:prstGeom>
          <a:solidFill>
            <a:schemeClr val="accent6">
              <a:lumMod val="75000"/>
              <a:alpha val="411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矩形 55"/>
          <p:cNvSpPr/>
          <p:nvPr/>
        </p:nvSpPr>
        <p:spPr>
          <a:xfrm rot="2700000">
            <a:off x="9457254" y="6572643"/>
            <a:ext cx="576064" cy="576064"/>
          </a:xfrm>
          <a:prstGeom prst="rect">
            <a:avLst/>
          </a:prstGeom>
          <a:solidFill>
            <a:schemeClr val="accent6">
              <a:lumMod val="50000"/>
              <a:alpha val="631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Oval 4"/>
          <p:cNvSpPr/>
          <p:nvPr/>
        </p:nvSpPr>
        <p:spPr>
          <a:xfrm>
            <a:off x="2356389" y="939107"/>
            <a:ext cx="899835" cy="894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95000"/>
                </a:schemeClr>
              </a:solidFill>
            </a:endParaRPr>
          </a:p>
        </p:txBody>
      </p:sp>
      <p:sp>
        <p:nvSpPr>
          <p:cNvPr id="57" name="矩形 56"/>
          <p:cNvSpPr/>
          <p:nvPr/>
        </p:nvSpPr>
        <p:spPr>
          <a:xfrm rot="2700000">
            <a:off x="10271930" y="6574788"/>
            <a:ext cx="576064" cy="576064"/>
          </a:xfrm>
          <a:prstGeom prst="rect">
            <a:avLst/>
          </a:prstGeom>
          <a:solidFill>
            <a:schemeClr val="accent6">
              <a:lumMod val="75000"/>
              <a:alpha val="5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57"/>
          <p:cNvSpPr/>
          <p:nvPr/>
        </p:nvSpPr>
        <p:spPr>
          <a:xfrm rot="2700000">
            <a:off x="9864592" y="6167450"/>
            <a:ext cx="576064" cy="576064"/>
          </a:xfrm>
          <a:prstGeom prst="rect">
            <a:avLst/>
          </a:prstGeom>
          <a:solidFill>
            <a:schemeClr val="accent6">
              <a:lumMod val="75000"/>
              <a:alpha val="1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58"/>
          <p:cNvSpPr/>
          <p:nvPr/>
        </p:nvSpPr>
        <p:spPr>
          <a:xfrm rot="2700000">
            <a:off x="10679269" y="6167450"/>
            <a:ext cx="576064" cy="576064"/>
          </a:xfrm>
          <a:prstGeom prst="rect">
            <a:avLst/>
          </a:prstGeom>
          <a:solidFill>
            <a:schemeClr val="accent6">
              <a:lumMod val="75000"/>
              <a:alpha val="1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rotWithShape="1">
          <a:blip r:embed="rId5">
            <a:extLst>
              <a:ext uri="{28A0092B-C50C-407E-A947-70E740481C1C}">
                <a14:useLocalDpi xmlns:a14="http://schemas.microsoft.com/office/drawing/2010/main" val="0"/>
              </a:ext>
            </a:extLst>
          </a:blip>
          <a:srcRect l="1363" t="12000" r="7374" b="17296"/>
          <a:stretch/>
        </p:blipFill>
        <p:spPr>
          <a:xfrm>
            <a:off x="1161554" y="2642024"/>
            <a:ext cx="3294560" cy="1337483"/>
          </a:xfrm>
          <a:prstGeom prst="rect">
            <a:avLst/>
          </a:prstGeom>
          <a:solidFill>
            <a:schemeClr val="accent6"/>
          </a:solidFill>
          <a:ln w="12700">
            <a:solidFill>
              <a:schemeClr val="accent6"/>
            </a:solidFill>
          </a:ln>
        </p:spPr>
      </p:pic>
      <p:sp>
        <p:nvSpPr>
          <p:cNvPr id="7" name="矩形 6"/>
          <p:cNvSpPr/>
          <p:nvPr/>
        </p:nvSpPr>
        <p:spPr>
          <a:xfrm>
            <a:off x="4334762" y="3979507"/>
            <a:ext cx="7560840" cy="2221941"/>
          </a:xfrm>
          <a:prstGeom prst="rect">
            <a:avLst/>
          </a:prstGeom>
          <a:solidFill>
            <a:srgbClr val="FFFFFF">
              <a:alpha val="72941"/>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dirty="0" smtClean="0">
                <a:solidFill>
                  <a:srgbClr val="E46C0A"/>
                </a:solidFill>
                <a:latin typeface="微软雅黑" panose="020B0503020204020204" pitchFamily="34" charset="-122"/>
                <a:ea typeface="微软雅黑" panose="020B0503020204020204" pitchFamily="34" charset="-122"/>
              </a:rPr>
              <a:t>       </a:t>
            </a:r>
          </a:p>
          <a:p>
            <a:r>
              <a:rPr lang="en-US" altLang="zh-CN" sz="2000" dirty="0">
                <a:solidFill>
                  <a:srgbClr val="E46C0A"/>
                </a:solidFill>
                <a:latin typeface="微软雅黑" panose="020B0503020204020204" pitchFamily="34" charset="-122"/>
                <a:ea typeface="微软雅黑" panose="020B0503020204020204" pitchFamily="34" charset="-122"/>
              </a:rPr>
              <a:t> </a:t>
            </a:r>
            <a:r>
              <a:rPr lang="en-US" altLang="zh-CN" sz="2000" dirty="0" smtClean="0">
                <a:solidFill>
                  <a:srgbClr val="E46C0A"/>
                </a:solidFill>
                <a:latin typeface="微软雅黑" panose="020B0503020204020204" pitchFamily="34" charset="-122"/>
                <a:ea typeface="微软雅黑" panose="020B0503020204020204" pitchFamily="34" charset="-122"/>
              </a:rPr>
              <a:t>      </a:t>
            </a:r>
            <a:r>
              <a:rPr lang="zh-CN" altLang="zh-CN" sz="2000" dirty="0" smtClean="0">
                <a:solidFill>
                  <a:srgbClr val="984807"/>
                </a:solidFill>
                <a:latin typeface="微软雅黑" panose="020B0503020204020204" pitchFamily="34" charset="-122"/>
                <a:ea typeface="微软雅黑" panose="020B0503020204020204" pitchFamily="34" charset="-122"/>
              </a:rPr>
              <a:t>我们</a:t>
            </a:r>
            <a:r>
              <a:rPr lang="zh-CN" altLang="zh-CN" sz="2000" dirty="0">
                <a:solidFill>
                  <a:srgbClr val="984807"/>
                </a:solidFill>
                <a:latin typeface="微软雅黑" panose="020B0503020204020204" pitchFamily="34" charset="-122"/>
                <a:ea typeface="微软雅黑" panose="020B0503020204020204" pitchFamily="34" charset="-122"/>
              </a:rPr>
              <a:t>河塘中心小学是一所地处偏僻的农村小学，这次能列入市智慧课堂试点学校行列，得到教育局在信息技术设备上的较大投入，深感荣耀，倍加珍惜，积极实验，在智慧课堂平台、资源、路径的运用和开发上做了一些有益的尝试。</a:t>
            </a:r>
          </a:p>
          <a:p>
            <a:pPr algn="ctr"/>
            <a:endParaRPr lang="zh-CN" altLang="en-US" dirty="0"/>
          </a:p>
        </p:txBody>
      </p:sp>
      <p:sp>
        <p:nvSpPr>
          <p:cNvPr id="89" name="Oval 4"/>
          <p:cNvSpPr/>
          <p:nvPr/>
        </p:nvSpPr>
        <p:spPr>
          <a:xfrm>
            <a:off x="2358916" y="934127"/>
            <a:ext cx="899835" cy="894700"/>
          </a:xfrm>
          <a:prstGeom prst="ellipse">
            <a:avLst/>
          </a:prstGeom>
          <a:blipFill dpi="0" rotWithShape="1">
            <a:blip r:embed="rId6">
              <a:extLst>
                <a:ext uri="{BEBA8EAE-BF5A-486C-A8C5-ECC9F3942E4B}">
                  <a14:imgProps xmlns:a14="http://schemas.microsoft.com/office/drawing/2010/main">
                    <a14:imgLayer r:embed="rId7">
                      <a14:imgEffect>
                        <a14:colorTemperature colorTemp="59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95000"/>
                </a:schemeClr>
              </a:solidFill>
            </a:endParaRPr>
          </a:p>
        </p:txBody>
      </p:sp>
    </p:spTree>
    <p:extLst>
      <p:ext uri="{BB962C8B-B14F-4D97-AF65-F5344CB8AC3E}">
        <p14:creationId xmlns:p14="http://schemas.microsoft.com/office/powerpoint/2010/main" val="207008902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p:cTn id="7" dur="500" fill="hold"/>
                                        <p:tgtEl>
                                          <p:spTgt spid="87"/>
                                        </p:tgtEl>
                                        <p:attrNameLst>
                                          <p:attrName>ppt_w</p:attrName>
                                        </p:attrNameLst>
                                      </p:cBhvr>
                                      <p:tavLst>
                                        <p:tav tm="0">
                                          <p:val>
                                            <p:fltVal val="0"/>
                                          </p:val>
                                        </p:tav>
                                        <p:tav tm="100000">
                                          <p:val>
                                            <p:strVal val="#ppt_w"/>
                                          </p:val>
                                        </p:tav>
                                      </p:tavLst>
                                    </p:anim>
                                    <p:anim calcmode="lin" valueType="num">
                                      <p:cBhvr>
                                        <p:cTn id="8" dur="500" fill="hold"/>
                                        <p:tgtEl>
                                          <p:spTgt spid="87"/>
                                        </p:tgtEl>
                                        <p:attrNameLst>
                                          <p:attrName>ppt_h</p:attrName>
                                        </p:attrNameLst>
                                      </p:cBhvr>
                                      <p:tavLst>
                                        <p:tav tm="0">
                                          <p:val>
                                            <p:fltVal val="0"/>
                                          </p:val>
                                        </p:tav>
                                        <p:tav tm="100000">
                                          <p:val>
                                            <p:strVal val="#ppt_h"/>
                                          </p:val>
                                        </p:tav>
                                      </p:tavLst>
                                    </p:anim>
                                    <p:animEffect transition="in" filter="fade">
                                      <p:cBhvr>
                                        <p:cTn id="9" dur="500"/>
                                        <p:tgtEl>
                                          <p:spTgt spid="8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par>
                                <p:cTn id="16" presetID="21" presetClass="entr" presetSubtype="1" fill="hold" grpId="0" nodeType="withEffect">
                                  <p:stCondLst>
                                    <p:cond delay="500"/>
                                  </p:stCondLst>
                                  <p:childTnLst>
                                    <p:set>
                                      <p:cBhvr>
                                        <p:cTn id="17" dur="1" fill="hold">
                                          <p:stCondLst>
                                            <p:cond delay="0"/>
                                          </p:stCondLst>
                                        </p:cTn>
                                        <p:tgtEl>
                                          <p:spTgt spid="89"/>
                                        </p:tgtEl>
                                        <p:attrNameLst>
                                          <p:attrName>style.visibility</p:attrName>
                                        </p:attrNameLst>
                                      </p:cBhvr>
                                      <p:to>
                                        <p:strVal val="visible"/>
                                      </p:to>
                                    </p:set>
                                    <p:animEffect transition="in" filter="wheel(1)">
                                      <p:cBhvr>
                                        <p:cTn id="18" dur="400"/>
                                        <p:tgtEl>
                                          <p:spTgt spid="89"/>
                                        </p:tgtEl>
                                      </p:cBhvr>
                                    </p:animEffect>
                                  </p:childTnLst>
                                </p:cTn>
                              </p:par>
                              <p:par>
                                <p:cTn id="19" presetID="53" presetClass="entr" presetSubtype="16" fill="hold" grpId="0" nodeType="withEffect">
                                  <p:stCondLst>
                                    <p:cond delay="500"/>
                                  </p:stCondLst>
                                  <p:childTnLst>
                                    <p:set>
                                      <p:cBhvr>
                                        <p:cTn id="20" dur="1" fill="hold">
                                          <p:stCondLst>
                                            <p:cond delay="0"/>
                                          </p:stCondLst>
                                        </p:cTn>
                                        <p:tgtEl>
                                          <p:spTgt spid="91"/>
                                        </p:tgtEl>
                                        <p:attrNameLst>
                                          <p:attrName>style.visibility</p:attrName>
                                        </p:attrNameLst>
                                      </p:cBhvr>
                                      <p:to>
                                        <p:strVal val="visible"/>
                                      </p:to>
                                    </p:set>
                                    <p:anim calcmode="lin" valueType="num">
                                      <p:cBhvr>
                                        <p:cTn id="21" dur="500" fill="hold"/>
                                        <p:tgtEl>
                                          <p:spTgt spid="91"/>
                                        </p:tgtEl>
                                        <p:attrNameLst>
                                          <p:attrName>ppt_w</p:attrName>
                                        </p:attrNameLst>
                                      </p:cBhvr>
                                      <p:tavLst>
                                        <p:tav tm="0">
                                          <p:val>
                                            <p:fltVal val="0"/>
                                          </p:val>
                                        </p:tav>
                                        <p:tav tm="100000">
                                          <p:val>
                                            <p:strVal val="#ppt_w"/>
                                          </p:val>
                                        </p:tav>
                                      </p:tavLst>
                                    </p:anim>
                                    <p:anim calcmode="lin" valueType="num">
                                      <p:cBhvr>
                                        <p:cTn id="22" dur="500" fill="hold"/>
                                        <p:tgtEl>
                                          <p:spTgt spid="91"/>
                                        </p:tgtEl>
                                        <p:attrNameLst>
                                          <p:attrName>ppt_h</p:attrName>
                                        </p:attrNameLst>
                                      </p:cBhvr>
                                      <p:tavLst>
                                        <p:tav tm="0">
                                          <p:val>
                                            <p:fltVal val="0"/>
                                          </p:val>
                                        </p:tav>
                                        <p:tav tm="100000">
                                          <p:val>
                                            <p:strVal val="#ppt_h"/>
                                          </p:val>
                                        </p:tav>
                                      </p:tavLst>
                                    </p:anim>
                                    <p:animEffect transition="in" filter="fade">
                                      <p:cBhvr>
                                        <p:cTn id="23" dur="500"/>
                                        <p:tgtEl>
                                          <p:spTgt spid="91"/>
                                        </p:tgtEl>
                                      </p:cBhvr>
                                    </p:animEffect>
                                  </p:childTnLst>
                                </p:cTn>
                              </p:par>
                              <p:par>
                                <p:cTn id="24" presetID="53" presetClass="entr" presetSubtype="16" fill="hold" grpId="0" nodeType="withEffect" nodePh="1">
                                  <p:stCondLst>
                                    <p:cond delay="500"/>
                                  </p:stCondLst>
                                  <p:endCondLst>
                                    <p:cond evt="begin" delay="0">
                                      <p:tn val="24"/>
                                    </p:cond>
                                  </p:endCondLst>
                                  <p:childTnLst>
                                    <p:set>
                                      <p:cBhvr>
                                        <p:cTn id="25" dur="1" fill="hold">
                                          <p:stCondLst>
                                            <p:cond delay="0"/>
                                          </p:stCondLst>
                                        </p:cTn>
                                        <p:tgtEl>
                                          <p:spTgt spid="92"/>
                                        </p:tgtEl>
                                        <p:attrNameLst>
                                          <p:attrName>style.visibility</p:attrName>
                                        </p:attrNameLst>
                                      </p:cBhvr>
                                      <p:to>
                                        <p:strVal val="visible"/>
                                      </p:to>
                                    </p:set>
                                    <p:anim calcmode="lin" valueType="num">
                                      <p:cBhvr>
                                        <p:cTn id="26" dur="500" fill="hold"/>
                                        <p:tgtEl>
                                          <p:spTgt spid="92"/>
                                        </p:tgtEl>
                                        <p:attrNameLst>
                                          <p:attrName>ppt_w</p:attrName>
                                        </p:attrNameLst>
                                      </p:cBhvr>
                                      <p:tavLst>
                                        <p:tav tm="0">
                                          <p:val>
                                            <p:fltVal val="0"/>
                                          </p:val>
                                        </p:tav>
                                        <p:tav tm="100000">
                                          <p:val>
                                            <p:strVal val="#ppt_w"/>
                                          </p:val>
                                        </p:tav>
                                      </p:tavLst>
                                    </p:anim>
                                    <p:anim calcmode="lin" valueType="num">
                                      <p:cBhvr>
                                        <p:cTn id="27" dur="500" fill="hold"/>
                                        <p:tgtEl>
                                          <p:spTgt spid="92"/>
                                        </p:tgtEl>
                                        <p:attrNameLst>
                                          <p:attrName>ppt_h</p:attrName>
                                        </p:attrNameLst>
                                      </p:cBhvr>
                                      <p:tavLst>
                                        <p:tav tm="0">
                                          <p:val>
                                            <p:fltVal val="0"/>
                                          </p:val>
                                        </p:tav>
                                        <p:tav tm="100000">
                                          <p:val>
                                            <p:strVal val="#ppt_h"/>
                                          </p:val>
                                        </p:tav>
                                      </p:tavLst>
                                    </p:anim>
                                    <p:animEffect transition="in" filter="fade">
                                      <p:cBhvr>
                                        <p:cTn id="28" dur="500"/>
                                        <p:tgtEl>
                                          <p:spTgt spid="92"/>
                                        </p:tgtEl>
                                      </p:cBhvr>
                                    </p:animEffect>
                                  </p:childTnLst>
                                </p:cTn>
                              </p:par>
                              <p:par>
                                <p:cTn id="29" presetID="53" presetClass="entr" presetSubtype="16" fill="hold" nodeType="withEffect">
                                  <p:stCondLst>
                                    <p:cond delay="500"/>
                                  </p:stCondLst>
                                  <p:childTnLst>
                                    <p:set>
                                      <p:cBhvr>
                                        <p:cTn id="30" dur="1" fill="hold">
                                          <p:stCondLst>
                                            <p:cond delay="0"/>
                                          </p:stCondLst>
                                        </p:cTn>
                                        <p:tgtEl>
                                          <p:spTgt spid="168"/>
                                        </p:tgtEl>
                                        <p:attrNameLst>
                                          <p:attrName>style.visibility</p:attrName>
                                        </p:attrNameLst>
                                      </p:cBhvr>
                                      <p:to>
                                        <p:strVal val="visible"/>
                                      </p:to>
                                    </p:set>
                                    <p:anim calcmode="lin" valueType="num">
                                      <p:cBhvr>
                                        <p:cTn id="31" dur="500" fill="hold"/>
                                        <p:tgtEl>
                                          <p:spTgt spid="168"/>
                                        </p:tgtEl>
                                        <p:attrNameLst>
                                          <p:attrName>ppt_w</p:attrName>
                                        </p:attrNameLst>
                                      </p:cBhvr>
                                      <p:tavLst>
                                        <p:tav tm="0">
                                          <p:val>
                                            <p:fltVal val="0"/>
                                          </p:val>
                                        </p:tav>
                                        <p:tav tm="100000">
                                          <p:val>
                                            <p:strVal val="#ppt_w"/>
                                          </p:val>
                                        </p:tav>
                                      </p:tavLst>
                                    </p:anim>
                                    <p:anim calcmode="lin" valueType="num">
                                      <p:cBhvr>
                                        <p:cTn id="32" dur="500" fill="hold"/>
                                        <p:tgtEl>
                                          <p:spTgt spid="168"/>
                                        </p:tgtEl>
                                        <p:attrNameLst>
                                          <p:attrName>ppt_h</p:attrName>
                                        </p:attrNameLst>
                                      </p:cBhvr>
                                      <p:tavLst>
                                        <p:tav tm="0">
                                          <p:val>
                                            <p:fltVal val="0"/>
                                          </p:val>
                                        </p:tav>
                                        <p:tav tm="100000">
                                          <p:val>
                                            <p:strVal val="#ppt_h"/>
                                          </p:val>
                                        </p:tav>
                                      </p:tavLst>
                                    </p:anim>
                                    <p:animEffect transition="in" filter="fade">
                                      <p:cBhvr>
                                        <p:cTn id="33" dur="500"/>
                                        <p:tgtEl>
                                          <p:spTgt spid="168"/>
                                        </p:tgtEl>
                                      </p:cBhvr>
                                    </p:animEffect>
                                  </p:childTnLst>
                                </p:cTn>
                              </p:par>
                            </p:childTnLst>
                          </p:cTn>
                        </p:par>
                        <p:par>
                          <p:cTn id="34" fill="hold">
                            <p:stCondLst>
                              <p:cond delay="1500"/>
                            </p:stCondLst>
                            <p:childTnLst>
                              <p:par>
                                <p:cTn id="35" presetID="42" presetClass="entr" presetSubtype="0"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1" presetClass="entr" presetSubtype="1" fill="hold" grpId="0" nodeType="withEffect">
                                  <p:stCondLst>
                                    <p:cond delay="500"/>
                                  </p:stCondLst>
                                  <p:childTnLst>
                                    <p:set>
                                      <p:cBhvr>
                                        <p:cTn id="41" dur="1" fill="hold">
                                          <p:stCondLst>
                                            <p:cond delay="0"/>
                                          </p:stCondLst>
                                        </p:cTn>
                                        <p:tgtEl>
                                          <p:spTgt spid="60"/>
                                        </p:tgtEl>
                                        <p:attrNameLst>
                                          <p:attrName>style.visibility</p:attrName>
                                        </p:attrNameLst>
                                      </p:cBhvr>
                                      <p:to>
                                        <p:strVal val="visible"/>
                                      </p:to>
                                    </p:set>
                                    <p:animEffect transition="in" filter="wheel(1)">
                                      <p:cBhvr>
                                        <p:cTn id="42" dur="400"/>
                                        <p:tgtEl>
                                          <p:spTgt spid="60"/>
                                        </p:tgtEl>
                                      </p:cBhvr>
                                    </p:animEffect>
                                  </p:childTnLst>
                                </p:cTn>
                              </p:par>
                            </p:childTnLst>
                          </p:cTn>
                        </p:par>
                        <p:par>
                          <p:cTn id="43" fill="hold">
                            <p:stCondLst>
                              <p:cond delay="2500"/>
                            </p:stCondLst>
                            <p:childTnLst>
                              <p:par>
                                <p:cTn id="44" presetID="42" presetClass="entr" presetSubtype="0"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7" grpId="0" animBg="1"/>
      <p:bldP spid="91" grpId="0"/>
      <p:bldP spid="92" grpId="0"/>
      <p:bldP spid="60" grpId="0" animBg="1"/>
      <p:bldP spid="7" grpId="0" animBg="1"/>
      <p:bldP spid="8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接连接符 8"/>
          <p:cNvCxnSpPr/>
          <p:nvPr/>
        </p:nvCxnSpPr>
        <p:spPr>
          <a:xfrm>
            <a:off x="6131111" y="1881488"/>
            <a:ext cx="0" cy="827432"/>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6131111" y="3356992"/>
            <a:ext cx="0" cy="806578"/>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43" name="组合 42"/>
          <p:cNvGrpSpPr/>
          <p:nvPr/>
        </p:nvGrpSpPr>
        <p:grpSpPr>
          <a:xfrm>
            <a:off x="480963" y="2708919"/>
            <a:ext cx="6241574" cy="1796705"/>
            <a:chOff x="5567956" y="287200"/>
            <a:chExt cx="3857290" cy="790365"/>
          </a:xfrm>
        </p:grpSpPr>
        <p:pic>
          <p:nvPicPr>
            <p:cNvPr id="44" name="图片 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307485" y="296365"/>
              <a:ext cx="2680840" cy="781200"/>
            </a:xfrm>
            <a:prstGeom prst="rect">
              <a:avLst/>
            </a:prstGeom>
          </p:spPr>
        </p:pic>
        <p:grpSp>
          <p:nvGrpSpPr>
            <p:cNvPr id="45" name="组合 44"/>
            <p:cNvGrpSpPr/>
            <p:nvPr/>
          </p:nvGrpSpPr>
          <p:grpSpPr>
            <a:xfrm flipH="1">
              <a:off x="5567956" y="287200"/>
              <a:ext cx="3857290" cy="558112"/>
              <a:chOff x="7995986" y="760883"/>
              <a:chExt cx="3737919" cy="540840"/>
            </a:xfrm>
          </p:grpSpPr>
          <p:sp>
            <p:nvSpPr>
              <p:cNvPr id="46" name="Freeform 56"/>
              <p:cNvSpPr>
                <a:spLocks/>
              </p:cNvSpPr>
              <p:nvPr/>
            </p:nvSpPr>
            <p:spPr bwMode="auto">
              <a:xfrm>
                <a:off x="9009785" y="760883"/>
                <a:ext cx="2724120" cy="430899"/>
              </a:xfrm>
              <a:custGeom>
                <a:avLst/>
                <a:gdLst>
                  <a:gd name="T0" fmla="*/ 2353 w 2385"/>
                  <a:gd name="T1" fmla="*/ 0 h 425"/>
                  <a:gd name="T2" fmla="*/ 0 w 2385"/>
                  <a:gd name="T3" fmla="*/ 0 h 425"/>
                  <a:gd name="T4" fmla="*/ 0 w 2385"/>
                  <a:gd name="T5" fmla="*/ 425 h 425"/>
                  <a:gd name="T6" fmla="*/ 2353 w 2385"/>
                  <a:gd name="T7" fmla="*/ 425 h 425"/>
                  <a:gd name="T8" fmla="*/ 2385 w 2385"/>
                  <a:gd name="T9" fmla="*/ 393 h 425"/>
                  <a:gd name="T10" fmla="*/ 2385 w 2385"/>
                  <a:gd name="T11" fmla="*/ 32 h 425"/>
                  <a:gd name="T12" fmla="*/ 2353 w 2385"/>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2385" h="425">
                    <a:moveTo>
                      <a:pt x="2353" y="0"/>
                    </a:moveTo>
                    <a:cubicBezTo>
                      <a:pt x="0" y="0"/>
                      <a:pt x="0" y="0"/>
                      <a:pt x="0" y="0"/>
                    </a:cubicBezTo>
                    <a:cubicBezTo>
                      <a:pt x="0" y="425"/>
                      <a:pt x="0" y="425"/>
                      <a:pt x="0" y="425"/>
                    </a:cubicBezTo>
                    <a:cubicBezTo>
                      <a:pt x="2353" y="425"/>
                      <a:pt x="2353" y="425"/>
                      <a:pt x="2353" y="425"/>
                    </a:cubicBezTo>
                    <a:cubicBezTo>
                      <a:pt x="2370" y="425"/>
                      <a:pt x="2385" y="411"/>
                      <a:pt x="2385" y="393"/>
                    </a:cubicBezTo>
                    <a:cubicBezTo>
                      <a:pt x="2385" y="32"/>
                      <a:pt x="2385" y="32"/>
                      <a:pt x="2385" y="32"/>
                    </a:cubicBezTo>
                    <a:cubicBezTo>
                      <a:pt x="2385" y="15"/>
                      <a:pt x="2370" y="0"/>
                      <a:pt x="2353"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47" name="Freeform 57"/>
              <p:cNvSpPr>
                <a:spLocks/>
              </p:cNvSpPr>
              <p:nvPr/>
            </p:nvSpPr>
            <p:spPr bwMode="auto">
              <a:xfrm>
                <a:off x="7995986" y="760883"/>
                <a:ext cx="1013801" cy="430899"/>
              </a:xfrm>
              <a:custGeom>
                <a:avLst/>
                <a:gdLst>
                  <a:gd name="T0" fmla="*/ 32 w 734"/>
                  <a:gd name="T1" fmla="*/ 0 h 425"/>
                  <a:gd name="T2" fmla="*/ 0 w 734"/>
                  <a:gd name="T3" fmla="*/ 32 h 425"/>
                  <a:gd name="T4" fmla="*/ 0 w 734"/>
                  <a:gd name="T5" fmla="*/ 393 h 425"/>
                  <a:gd name="T6" fmla="*/ 32 w 734"/>
                  <a:gd name="T7" fmla="*/ 425 h 425"/>
                  <a:gd name="T8" fmla="*/ 734 w 734"/>
                  <a:gd name="T9" fmla="*/ 425 h 425"/>
                  <a:gd name="T10" fmla="*/ 734 w 734"/>
                  <a:gd name="T11" fmla="*/ 0 h 425"/>
                  <a:gd name="T12" fmla="*/ 32 w 734"/>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734" h="425">
                    <a:moveTo>
                      <a:pt x="32" y="0"/>
                    </a:moveTo>
                    <a:cubicBezTo>
                      <a:pt x="14" y="0"/>
                      <a:pt x="0" y="15"/>
                      <a:pt x="0" y="32"/>
                    </a:cubicBezTo>
                    <a:cubicBezTo>
                      <a:pt x="0" y="393"/>
                      <a:pt x="0" y="393"/>
                      <a:pt x="0" y="393"/>
                    </a:cubicBezTo>
                    <a:cubicBezTo>
                      <a:pt x="0" y="411"/>
                      <a:pt x="14" y="425"/>
                      <a:pt x="32" y="425"/>
                    </a:cubicBezTo>
                    <a:cubicBezTo>
                      <a:pt x="734" y="425"/>
                      <a:pt x="734" y="425"/>
                      <a:pt x="734" y="425"/>
                    </a:cubicBezTo>
                    <a:cubicBezTo>
                      <a:pt x="734" y="0"/>
                      <a:pt x="734" y="0"/>
                      <a:pt x="734" y="0"/>
                    </a:cubicBezTo>
                    <a:lnTo>
                      <a:pt x="32"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48" name="Freeform 58"/>
              <p:cNvSpPr>
                <a:spLocks/>
              </p:cNvSpPr>
              <p:nvPr/>
            </p:nvSpPr>
            <p:spPr bwMode="auto">
              <a:xfrm>
                <a:off x="8337616" y="1044602"/>
                <a:ext cx="255347" cy="257121"/>
              </a:xfrm>
              <a:custGeom>
                <a:avLst/>
                <a:gdLst>
                  <a:gd name="T0" fmla="*/ 72 w 144"/>
                  <a:gd name="T1" fmla="*/ 145 h 145"/>
                  <a:gd name="T2" fmla="*/ 0 w 144"/>
                  <a:gd name="T3" fmla="*/ 73 h 145"/>
                  <a:gd name="T4" fmla="*/ 72 w 144"/>
                  <a:gd name="T5" fmla="*/ 0 h 145"/>
                  <a:gd name="T6" fmla="*/ 144 w 144"/>
                  <a:gd name="T7" fmla="*/ 73 h 145"/>
                  <a:gd name="T8" fmla="*/ 72 w 144"/>
                  <a:gd name="T9" fmla="*/ 145 h 145"/>
                </a:gdLst>
                <a:ahLst/>
                <a:cxnLst>
                  <a:cxn ang="0">
                    <a:pos x="T0" y="T1"/>
                  </a:cxn>
                  <a:cxn ang="0">
                    <a:pos x="T2" y="T3"/>
                  </a:cxn>
                  <a:cxn ang="0">
                    <a:pos x="T4" y="T5"/>
                  </a:cxn>
                  <a:cxn ang="0">
                    <a:pos x="T6" y="T7"/>
                  </a:cxn>
                  <a:cxn ang="0">
                    <a:pos x="T8" y="T9"/>
                  </a:cxn>
                </a:cxnLst>
                <a:rect l="0" t="0" r="r" b="b"/>
                <a:pathLst>
                  <a:path w="144" h="145">
                    <a:moveTo>
                      <a:pt x="72" y="145"/>
                    </a:moveTo>
                    <a:lnTo>
                      <a:pt x="0" y="73"/>
                    </a:lnTo>
                    <a:lnTo>
                      <a:pt x="72" y="0"/>
                    </a:lnTo>
                    <a:lnTo>
                      <a:pt x="144" y="73"/>
                    </a:lnTo>
                    <a:lnTo>
                      <a:pt x="72" y="145"/>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grpSp>
      </p:grpSp>
      <p:sp>
        <p:nvSpPr>
          <p:cNvPr id="49" name="文本框 8"/>
          <p:cNvSpPr txBox="1"/>
          <p:nvPr/>
        </p:nvSpPr>
        <p:spPr>
          <a:xfrm>
            <a:off x="5415085" y="2810576"/>
            <a:ext cx="1283129" cy="400110"/>
          </a:xfrm>
          <a:prstGeom prst="rect">
            <a:avLst/>
          </a:prstGeom>
          <a:noFill/>
        </p:spPr>
        <p:txBody>
          <a:bodyPr wrap="square" rtlCol="0">
            <a:spAutoFit/>
          </a:bodyPr>
          <a:lstStyle/>
          <a:p>
            <a:pPr algn="ctr"/>
            <a:r>
              <a:rPr lang="zh-CN" altLang="en-US" sz="2000" b="1" dirty="0" smtClean="0">
                <a:solidFill>
                  <a:schemeClr val="accent6">
                    <a:lumMod val="50000"/>
                  </a:schemeClr>
                </a:solidFill>
                <a:latin typeface="Impact MT Std" pitchFamily="34" charset="0"/>
                <a:ea typeface="微软雅黑" panose="020B0503020204020204" pitchFamily="34" charset="-122"/>
                <a:cs typeface="Arial Unicode MS" panose="020B0604020202020204" pitchFamily="34" charset="-122"/>
              </a:rPr>
              <a:t>第一</a:t>
            </a:r>
            <a:r>
              <a:rPr lang="zh-CN" altLang="en-US" sz="2000" b="1" dirty="0" smtClean="0">
                <a:solidFill>
                  <a:schemeClr val="accent6">
                    <a:lumMod val="50000"/>
                  </a:schemeClr>
                </a:solidFill>
                <a:latin typeface="Impact MT Std" pitchFamily="34" charset="0"/>
                <a:ea typeface="微软雅黑" panose="020B0503020204020204" pitchFamily="34" charset="-122"/>
                <a:cs typeface="Arial Unicode MS" panose="020B0604020202020204" pitchFamily="34" charset="-122"/>
              </a:rPr>
              <a:t>部分</a:t>
            </a:r>
            <a:endParaRPr lang="zh-CN" altLang="en-US" sz="2000" b="1" dirty="0">
              <a:solidFill>
                <a:schemeClr val="accent6">
                  <a:lumMod val="50000"/>
                </a:schemeClr>
              </a:solidFill>
              <a:latin typeface="Impact MT Std" pitchFamily="34" charset="0"/>
              <a:ea typeface="微软雅黑" panose="020B0503020204020204" pitchFamily="34" charset="-122"/>
              <a:cs typeface="Arial Unicode MS" panose="020B0604020202020204" pitchFamily="34" charset="-122"/>
            </a:endParaRPr>
          </a:p>
        </p:txBody>
      </p:sp>
      <p:sp>
        <p:nvSpPr>
          <p:cNvPr id="50" name="文本框 23"/>
          <p:cNvSpPr txBox="1"/>
          <p:nvPr/>
        </p:nvSpPr>
        <p:spPr>
          <a:xfrm>
            <a:off x="963583" y="2810576"/>
            <a:ext cx="3771533" cy="707886"/>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提高教师信息素养，确保具有使用设备平台的</a:t>
            </a:r>
            <a:r>
              <a:rPr lang="zh-CN" altLang="en-US" sz="2000" b="1" dirty="0" smtClean="0">
                <a:solidFill>
                  <a:schemeClr val="bg1"/>
                </a:solidFill>
                <a:latin typeface="微软雅黑" panose="020B0503020204020204" pitchFamily="34" charset="-122"/>
                <a:ea typeface="微软雅黑" panose="020B0503020204020204" pitchFamily="34" charset="-122"/>
              </a:rPr>
              <a:t>能力。</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cxnSp>
        <p:nvCxnSpPr>
          <p:cNvPr id="102" name="直接连接符 101"/>
          <p:cNvCxnSpPr/>
          <p:nvPr/>
        </p:nvCxnSpPr>
        <p:spPr>
          <a:xfrm>
            <a:off x="6131111" y="4730854"/>
            <a:ext cx="0" cy="827432"/>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1" name="直接连接符 110"/>
          <p:cNvCxnSpPr/>
          <p:nvPr/>
        </p:nvCxnSpPr>
        <p:spPr>
          <a:xfrm>
            <a:off x="6131111" y="6093296"/>
            <a:ext cx="0" cy="827432"/>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03" name="组合 102"/>
          <p:cNvGrpSpPr/>
          <p:nvPr/>
        </p:nvGrpSpPr>
        <p:grpSpPr>
          <a:xfrm>
            <a:off x="480963" y="5558286"/>
            <a:ext cx="6264697" cy="1759146"/>
            <a:chOff x="4305184" y="287200"/>
            <a:chExt cx="5120062" cy="790365"/>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307485" y="296365"/>
              <a:ext cx="2680840" cy="781200"/>
            </a:xfrm>
            <a:prstGeom prst="rect">
              <a:avLst/>
            </a:prstGeom>
          </p:spPr>
        </p:pic>
        <p:grpSp>
          <p:nvGrpSpPr>
            <p:cNvPr id="105" name="组合 104"/>
            <p:cNvGrpSpPr/>
            <p:nvPr/>
          </p:nvGrpSpPr>
          <p:grpSpPr>
            <a:xfrm flipH="1">
              <a:off x="4305184" y="287200"/>
              <a:ext cx="5120062" cy="558112"/>
              <a:chOff x="7995986" y="760883"/>
              <a:chExt cx="4961612" cy="540840"/>
            </a:xfrm>
          </p:grpSpPr>
          <p:sp>
            <p:nvSpPr>
              <p:cNvPr id="106" name="Freeform 56"/>
              <p:cNvSpPr>
                <a:spLocks/>
              </p:cNvSpPr>
              <p:nvPr/>
            </p:nvSpPr>
            <p:spPr bwMode="auto">
              <a:xfrm>
                <a:off x="9009785" y="760883"/>
                <a:ext cx="3947813" cy="430899"/>
              </a:xfrm>
              <a:custGeom>
                <a:avLst/>
                <a:gdLst>
                  <a:gd name="T0" fmla="*/ 2353 w 2385"/>
                  <a:gd name="T1" fmla="*/ 0 h 425"/>
                  <a:gd name="T2" fmla="*/ 0 w 2385"/>
                  <a:gd name="T3" fmla="*/ 0 h 425"/>
                  <a:gd name="T4" fmla="*/ 0 w 2385"/>
                  <a:gd name="T5" fmla="*/ 425 h 425"/>
                  <a:gd name="T6" fmla="*/ 2353 w 2385"/>
                  <a:gd name="T7" fmla="*/ 425 h 425"/>
                  <a:gd name="T8" fmla="*/ 2385 w 2385"/>
                  <a:gd name="T9" fmla="*/ 393 h 425"/>
                  <a:gd name="T10" fmla="*/ 2385 w 2385"/>
                  <a:gd name="T11" fmla="*/ 32 h 425"/>
                  <a:gd name="T12" fmla="*/ 2353 w 2385"/>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2385" h="425">
                    <a:moveTo>
                      <a:pt x="2353" y="0"/>
                    </a:moveTo>
                    <a:cubicBezTo>
                      <a:pt x="0" y="0"/>
                      <a:pt x="0" y="0"/>
                      <a:pt x="0" y="0"/>
                    </a:cubicBezTo>
                    <a:cubicBezTo>
                      <a:pt x="0" y="425"/>
                      <a:pt x="0" y="425"/>
                      <a:pt x="0" y="425"/>
                    </a:cubicBezTo>
                    <a:cubicBezTo>
                      <a:pt x="2353" y="425"/>
                      <a:pt x="2353" y="425"/>
                      <a:pt x="2353" y="425"/>
                    </a:cubicBezTo>
                    <a:cubicBezTo>
                      <a:pt x="2370" y="425"/>
                      <a:pt x="2385" y="411"/>
                      <a:pt x="2385" y="393"/>
                    </a:cubicBezTo>
                    <a:cubicBezTo>
                      <a:pt x="2385" y="32"/>
                      <a:pt x="2385" y="32"/>
                      <a:pt x="2385" y="32"/>
                    </a:cubicBezTo>
                    <a:cubicBezTo>
                      <a:pt x="2385" y="15"/>
                      <a:pt x="2370" y="0"/>
                      <a:pt x="2353"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107" name="Freeform 57"/>
              <p:cNvSpPr>
                <a:spLocks/>
              </p:cNvSpPr>
              <p:nvPr/>
            </p:nvSpPr>
            <p:spPr bwMode="auto">
              <a:xfrm>
                <a:off x="7995986" y="760883"/>
                <a:ext cx="1013801" cy="430899"/>
              </a:xfrm>
              <a:custGeom>
                <a:avLst/>
                <a:gdLst>
                  <a:gd name="T0" fmla="*/ 32 w 734"/>
                  <a:gd name="T1" fmla="*/ 0 h 425"/>
                  <a:gd name="T2" fmla="*/ 0 w 734"/>
                  <a:gd name="T3" fmla="*/ 32 h 425"/>
                  <a:gd name="T4" fmla="*/ 0 w 734"/>
                  <a:gd name="T5" fmla="*/ 393 h 425"/>
                  <a:gd name="T6" fmla="*/ 32 w 734"/>
                  <a:gd name="T7" fmla="*/ 425 h 425"/>
                  <a:gd name="T8" fmla="*/ 734 w 734"/>
                  <a:gd name="T9" fmla="*/ 425 h 425"/>
                  <a:gd name="T10" fmla="*/ 734 w 734"/>
                  <a:gd name="T11" fmla="*/ 0 h 425"/>
                  <a:gd name="T12" fmla="*/ 32 w 734"/>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734" h="425">
                    <a:moveTo>
                      <a:pt x="32" y="0"/>
                    </a:moveTo>
                    <a:cubicBezTo>
                      <a:pt x="14" y="0"/>
                      <a:pt x="0" y="15"/>
                      <a:pt x="0" y="32"/>
                    </a:cubicBezTo>
                    <a:cubicBezTo>
                      <a:pt x="0" y="393"/>
                      <a:pt x="0" y="393"/>
                      <a:pt x="0" y="393"/>
                    </a:cubicBezTo>
                    <a:cubicBezTo>
                      <a:pt x="0" y="411"/>
                      <a:pt x="14" y="425"/>
                      <a:pt x="32" y="425"/>
                    </a:cubicBezTo>
                    <a:cubicBezTo>
                      <a:pt x="734" y="425"/>
                      <a:pt x="734" y="425"/>
                      <a:pt x="734" y="425"/>
                    </a:cubicBezTo>
                    <a:cubicBezTo>
                      <a:pt x="734" y="0"/>
                      <a:pt x="734" y="0"/>
                      <a:pt x="734" y="0"/>
                    </a:cubicBezTo>
                    <a:lnTo>
                      <a:pt x="32"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108" name="Freeform 58"/>
              <p:cNvSpPr>
                <a:spLocks/>
              </p:cNvSpPr>
              <p:nvPr/>
            </p:nvSpPr>
            <p:spPr bwMode="auto">
              <a:xfrm>
                <a:off x="8337616" y="1044602"/>
                <a:ext cx="255347" cy="257121"/>
              </a:xfrm>
              <a:custGeom>
                <a:avLst/>
                <a:gdLst>
                  <a:gd name="T0" fmla="*/ 72 w 144"/>
                  <a:gd name="T1" fmla="*/ 145 h 145"/>
                  <a:gd name="T2" fmla="*/ 0 w 144"/>
                  <a:gd name="T3" fmla="*/ 73 h 145"/>
                  <a:gd name="T4" fmla="*/ 72 w 144"/>
                  <a:gd name="T5" fmla="*/ 0 h 145"/>
                  <a:gd name="T6" fmla="*/ 144 w 144"/>
                  <a:gd name="T7" fmla="*/ 73 h 145"/>
                  <a:gd name="T8" fmla="*/ 72 w 144"/>
                  <a:gd name="T9" fmla="*/ 145 h 145"/>
                </a:gdLst>
                <a:ahLst/>
                <a:cxnLst>
                  <a:cxn ang="0">
                    <a:pos x="T0" y="T1"/>
                  </a:cxn>
                  <a:cxn ang="0">
                    <a:pos x="T2" y="T3"/>
                  </a:cxn>
                  <a:cxn ang="0">
                    <a:pos x="T4" y="T5"/>
                  </a:cxn>
                  <a:cxn ang="0">
                    <a:pos x="T6" y="T7"/>
                  </a:cxn>
                  <a:cxn ang="0">
                    <a:pos x="T8" y="T9"/>
                  </a:cxn>
                </a:cxnLst>
                <a:rect l="0" t="0" r="r" b="b"/>
                <a:pathLst>
                  <a:path w="144" h="145">
                    <a:moveTo>
                      <a:pt x="72" y="145"/>
                    </a:moveTo>
                    <a:lnTo>
                      <a:pt x="0" y="73"/>
                    </a:lnTo>
                    <a:lnTo>
                      <a:pt x="72" y="0"/>
                    </a:lnTo>
                    <a:lnTo>
                      <a:pt x="144" y="73"/>
                    </a:lnTo>
                    <a:lnTo>
                      <a:pt x="72" y="145"/>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grpSp>
      </p:grpSp>
      <p:sp>
        <p:nvSpPr>
          <p:cNvPr id="109" name="文本框 8"/>
          <p:cNvSpPr txBox="1"/>
          <p:nvPr/>
        </p:nvSpPr>
        <p:spPr>
          <a:xfrm>
            <a:off x="5415085" y="5659942"/>
            <a:ext cx="1283129" cy="400110"/>
          </a:xfrm>
          <a:prstGeom prst="rect">
            <a:avLst/>
          </a:prstGeom>
          <a:noFill/>
        </p:spPr>
        <p:txBody>
          <a:bodyPr wrap="square" rtlCol="0">
            <a:spAutoFit/>
          </a:bodyPr>
          <a:lstStyle/>
          <a:p>
            <a:pPr algn="ctr"/>
            <a:r>
              <a:rPr lang="zh-CN" altLang="en-US" sz="2000" b="1" dirty="0" smtClean="0">
                <a:solidFill>
                  <a:schemeClr val="accent6">
                    <a:lumMod val="50000"/>
                  </a:schemeClr>
                </a:solidFill>
                <a:latin typeface="Impact MT Std" pitchFamily="34" charset="0"/>
                <a:ea typeface="微软雅黑" panose="020B0503020204020204" pitchFamily="34" charset="-122"/>
                <a:cs typeface="Arial Unicode MS" panose="020B0604020202020204" pitchFamily="34" charset="-122"/>
              </a:rPr>
              <a:t>第三部分</a:t>
            </a:r>
            <a:endParaRPr lang="zh-CN" altLang="en-US" sz="2000" b="1" dirty="0">
              <a:solidFill>
                <a:schemeClr val="accent6">
                  <a:lumMod val="50000"/>
                </a:schemeClr>
              </a:solidFill>
              <a:latin typeface="Impact MT Std" pitchFamily="34" charset="0"/>
              <a:ea typeface="微软雅黑" panose="020B0503020204020204" pitchFamily="34" charset="-122"/>
              <a:cs typeface="Arial Unicode MS" panose="020B0604020202020204" pitchFamily="34" charset="-122"/>
            </a:endParaRPr>
          </a:p>
        </p:txBody>
      </p:sp>
      <p:sp>
        <p:nvSpPr>
          <p:cNvPr id="110" name="文本框 23"/>
          <p:cNvSpPr txBox="1"/>
          <p:nvPr/>
        </p:nvSpPr>
        <p:spPr>
          <a:xfrm>
            <a:off x="768995" y="5659942"/>
            <a:ext cx="3989242" cy="707886"/>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学习借鉴已有路径，狠抓关键点创新点重点突破。</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nvGrpSpPr>
          <p:cNvPr id="61" name="组合 60"/>
          <p:cNvGrpSpPr/>
          <p:nvPr/>
        </p:nvGrpSpPr>
        <p:grpSpPr>
          <a:xfrm flipH="1">
            <a:off x="5449516" y="4200234"/>
            <a:ext cx="6048672" cy="1709094"/>
            <a:chOff x="4481738" y="287200"/>
            <a:chExt cx="4943508" cy="790365"/>
          </a:xfrm>
        </p:grpSpPr>
        <p:pic>
          <p:nvPicPr>
            <p:cNvPr id="62" name="图片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307485" y="296365"/>
              <a:ext cx="2680840" cy="781200"/>
            </a:xfrm>
            <a:prstGeom prst="rect">
              <a:avLst/>
            </a:prstGeom>
          </p:spPr>
        </p:pic>
        <p:grpSp>
          <p:nvGrpSpPr>
            <p:cNvPr id="87" name="组合 86"/>
            <p:cNvGrpSpPr/>
            <p:nvPr/>
          </p:nvGrpSpPr>
          <p:grpSpPr>
            <a:xfrm flipH="1">
              <a:off x="4481738" y="287200"/>
              <a:ext cx="4943508" cy="558112"/>
              <a:chOff x="7995986" y="760883"/>
              <a:chExt cx="4790522" cy="540840"/>
            </a:xfrm>
          </p:grpSpPr>
          <p:sp>
            <p:nvSpPr>
              <p:cNvPr id="88" name="Freeform 56"/>
              <p:cNvSpPr>
                <a:spLocks/>
              </p:cNvSpPr>
              <p:nvPr/>
            </p:nvSpPr>
            <p:spPr bwMode="auto">
              <a:xfrm>
                <a:off x="9009785" y="760883"/>
                <a:ext cx="3776723" cy="430899"/>
              </a:xfrm>
              <a:custGeom>
                <a:avLst/>
                <a:gdLst>
                  <a:gd name="T0" fmla="*/ 2353 w 2385"/>
                  <a:gd name="T1" fmla="*/ 0 h 425"/>
                  <a:gd name="T2" fmla="*/ 0 w 2385"/>
                  <a:gd name="T3" fmla="*/ 0 h 425"/>
                  <a:gd name="T4" fmla="*/ 0 w 2385"/>
                  <a:gd name="T5" fmla="*/ 425 h 425"/>
                  <a:gd name="T6" fmla="*/ 2353 w 2385"/>
                  <a:gd name="T7" fmla="*/ 425 h 425"/>
                  <a:gd name="T8" fmla="*/ 2385 w 2385"/>
                  <a:gd name="T9" fmla="*/ 393 h 425"/>
                  <a:gd name="T10" fmla="*/ 2385 w 2385"/>
                  <a:gd name="T11" fmla="*/ 32 h 425"/>
                  <a:gd name="T12" fmla="*/ 2353 w 2385"/>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2385" h="425">
                    <a:moveTo>
                      <a:pt x="2353" y="0"/>
                    </a:moveTo>
                    <a:cubicBezTo>
                      <a:pt x="0" y="0"/>
                      <a:pt x="0" y="0"/>
                      <a:pt x="0" y="0"/>
                    </a:cubicBezTo>
                    <a:cubicBezTo>
                      <a:pt x="0" y="425"/>
                      <a:pt x="0" y="425"/>
                      <a:pt x="0" y="425"/>
                    </a:cubicBezTo>
                    <a:cubicBezTo>
                      <a:pt x="2353" y="425"/>
                      <a:pt x="2353" y="425"/>
                      <a:pt x="2353" y="425"/>
                    </a:cubicBezTo>
                    <a:cubicBezTo>
                      <a:pt x="2370" y="425"/>
                      <a:pt x="2385" y="411"/>
                      <a:pt x="2385" y="393"/>
                    </a:cubicBezTo>
                    <a:cubicBezTo>
                      <a:pt x="2385" y="32"/>
                      <a:pt x="2385" y="32"/>
                      <a:pt x="2385" y="32"/>
                    </a:cubicBezTo>
                    <a:cubicBezTo>
                      <a:pt x="2385" y="15"/>
                      <a:pt x="2370" y="0"/>
                      <a:pt x="2353"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89" name="Freeform 57"/>
              <p:cNvSpPr>
                <a:spLocks/>
              </p:cNvSpPr>
              <p:nvPr/>
            </p:nvSpPr>
            <p:spPr bwMode="auto">
              <a:xfrm>
                <a:off x="7995986" y="760883"/>
                <a:ext cx="1013801" cy="430899"/>
              </a:xfrm>
              <a:custGeom>
                <a:avLst/>
                <a:gdLst>
                  <a:gd name="T0" fmla="*/ 32 w 734"/>
                  <a:gd name="T1" fmla="*/ 0 h 425"/>
                  <a:gd name="T2" fmla="*/ 0 w 734"/>
                  <a:gd name="T3" fmla="*/ 32 h 425"/>
                  <a:gd name="T4" fmla="*/ 0 w 734"/>
                  <a:gd name="T5" fmla="*/ 393 h 425"/>
                  <a:gd name="T6" fmla="*/ 32 w 734"/>
                  <a:gd name="T7" fmla="*/ 425 h 425"/>
                  <a:gd name="T8" fmla="*/ 734 w 734"/>
                  <a:gd name="T9" fmla="*/ 425 h 425"/>
                  <a:gd name="T10" fmla="*/ 734 w 734"/>
                  <a:gd name="T11" fmla="*/ 0 h 425"/>
                  <a:gd name="T12" fmla="*/ 32 w 734"/>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734" h="425">
                    <a:moveTo>
                      <a:pt x="32" y="0"/>
                    </a:moveTo>
                    <a:cubicBezTo>
                      <a:pt x="14" y="0"/>
                      <a:pt x="0" y="15"/>
                      <a:pt x="0" y="32"/>
                    </a:cubicBezTo>
                    <a:cubicBezTo>
                      <a:pt x="0" y="393"/>
                      <a:pt x="0" y="393"/>
                      <a:pt x="0" y="393"/>
                    </a:cubicBezTo>
                    <a:cubicBezTo>
                      <a:pt x="0" y="411"/>
                      <a:pt x="14" y="425"/>
                      <a:pt x="32" y="425"/>
                    </a:cubicBezTo>
                    <a:cubicBezTo>
                      <a:pt x="734" y="425"/>
                      <a:pt x="734" y="425"/>
                      <a:pt x="734" y="425"/>
                    </a:cubicBezTo>
                    <a:cubicBezTo>
                      <a:pt x="734" y="0"/>
                      <a:pt x="734" y="0"/>
                      <a:pt x="734" y="0"/>
                    </a:cubicBezTo>
                    <a:lnTo>
                      <a:pt x="32"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90" name="Freeform 58"/>
              <p:cNvSpPr>
                <a:spLocks/>
              </p:cNvSpPr>
              <p:nvPr/>
            </p:nvSpPr>
            <p:spPr bwMode="auto">
              <a:xfrm>
                <a:off x="8395196" y="1044602"/>
                <a:ext cx="255347" cy="257121"/>
              </a:xfrm>
              <a:custGeom>
                <a:avLst/>
                <a:gdLst>
                  <a:gd name="T0" fmla="*/ 72 w 144"/>
                  <a:gd name="T1" fmla="*/ 145 h 145"/>
                  <a:gd name="T2" fmla="*/ 0 w 144"/>
                  <a:gd name="T3" fmla="*/ 73 h 145"/>
                  <a:gd name="T4" fmla="*/ 72 w 144"/>
                  <a:gd name="T5" fmla="*/ 0 h 145"/>
                  <a:gd name="T6" fmla="*/ 144 w 144"/>
                  <a:gd name="T7" fmla="*/ 73 h 145"/>
                  <a:gd name="T8" fmla="*/ 72 w 144"/>
                  <a:gd name="T9" fmla="*/ 145 h 145"/>
                </a:gdLst>
                <a:ahLst/>
                <a:cxnLst>
                  <a:cxn ang="0">
                    <a:pos x="T0" y="T1"/>
                  </a:cxn>
                  <a:cxn ang="0">
                    <a:pos x="T2" y="T3"/>
                  </a:cxn>
                  <a:cxn ang="0">
                    <a:pos x="T4" y="T5"/>
                  </a:cxn>
                  <a:cxn ang="0">
                    <a:pos x="T6" y="T7"/>
                  </a:cxn>
                  <a:cxn ang="0">
                    <a:pos x="T8" y="T9"/>
                  </a:cxn>
                </a:cxnLst>
                <a:rect l="0" t="0" r="r" b="b"/>
                <a:pathLst>
                  <a:path w="144" h="145">
                    <a:moveTo>
                      <a:pt x="72" y="145"/>
                    </a:moveTo>
                    <a:lnTo>
                      <a:pt x="0" y="73"/>
                    </a:lnTo>
                    <a:lnTo>
                      <a:pt x="72" y="0"/>
                    </a:lnTo>
                    <a:lnTo>
                      <a:pt x="144" y="73"/>
                    </a:lnTo>
                    <a:lnTo>
                      <a:pt x="72" y="145"/>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grpSp>
      </p:grpSp>
      <p:sp>
        <p:nvSpPr>
          <p:cNvPr id="91" name="文本框 22"/>
          <p:cNvSpPr txBox="1"/>
          <p:nvPr/>
        </p:nvSpPr>
        <p:spPr>
          <a:xfrm>
            <a:off x="5415085" y="4291350"/>
            <a:ext cx="1295307" cy="400110"/>
          </a:xfrm>
          <a:prstGeom prst="rect">
            <a:avLst/>
          </a:prstGeom>
          <a:noFill/>
        </p:spPr>
        <p:txBody>
          <a:bodyPr wrap="square" rtlCol="0">
            <a:spAutoFit/>
          </a:bodyPr>
          <a:lstStyle/>
          <a:p>
            <a:pPr algn="ctr"/>
            <a:r>
              <a:rPr lang="zh-CN" altLang="en-US" sz="2000" b="1" dirty="0" smtClean="0">
                <a:solidFill>
                  <a:schemeClr val="accent6">
                    <a:lumMod val="50000"/>
                  </a:schemeClr>
                </a:solidFill>
                <a:latin typeface="Impact MT Std" pitchFamily="34" charset="0"/>
                <a:ea typeface="微软雅黑" panose="020B0503020204020204" pitchFamily="34" charset="-122"/>
                <a:cs typeface="Arial Unicode MS" panose="020B0604020202020204" pitchFamily="34" charset="-122"/>
              </a:rPr>
              <a:t>第二部分</a:t>
            </a:r>
            <a:endParaRPr lang="zh-CN" altLang="en-US" sz="2000" b="1" dirty="0">
              <a:solidFill>
                <a:schemeClr val="accent6">
                  <a:lumMod val="50000"/>
                </a:schemeClr>
              </a:solidFill>
              <a:latin typeface="Impact MT Std" pitchFamily="34" charset="0"/>
              <a:ea typeface="微软雅黑" panose="020B0503020204020204" pitchFamily="34" charset="-122"/>
              <a:cs typeface="Arial Unicode MS" panose="020B0604020202020204" pitchFamily="34" charset="-122"/>
            </a:endParaRPr>
          </a:p>
        </p:txBody>
      </p:sp>
      <p:sp>
        <p:nvSpPr>
          <p:cNvPr id="92" name="文本框 25"/>
          <p:cNvSpPr txBox="1"/>
          <p:nvPr/>
        </p:nvSpPr>
        <p:spPr>
          <a:xfrm>
            <a:off x="6978963" y="4296512"/>
            <a:ext cx="4303200" cy="707886"/>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用足用好网络平台资源，根据校情开发校本资源。</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22" name="等腰三角形 121"/>
          <p:cNvSpPr/>
          <p:nvPr/>
        </p:nvSpPr>
        <p:spPr>
          <a:xfrm rot="10800000">
            <a:off x="-455141" y="-27383"/>
            <a:ext cx="13126262" cy="1908871"/>
          </a:xfrm>
          <a:prstGeom prst="triangle">
            <a:avLst/>
          </a:prstGeom>
          <a:solidFill>
            <a:schemeClr val="bg1">
              <a:lumMod val="75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等腰三角形 122"/>
          <p:cNvSpPr/>
          <p:nvPr/>
        </p:nvSpPr>
        <p:spPr>
          <a:xfrm rot="10800000">
            <a:off x="0" y="-423"/>
            <a:ext cx="12193588" cy="1773238"/>
          </a:xfrm>
          <a:prstGeom prst="triangle">
            <a:avLst/>
          </a:prstGeom>
          <a:blipFill>
            <a:blip r:embed="rId4"/>
            <a:stretch>
              <a:fillRect t="-67119" b="-6711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等腰三角形 38"/>
          <p:cNvSpPr/>
          <p:nvPr/>
        </p:nvSpPr>
        <p:spPr>
          <a:xfrm rot="10800000">
            <a:off x="48915" y="-423"/>
            <a:ext cx="12193588" cy="1773238"/>
          </a:xfrm>
          <a:prstGeom prst="triangle">
            <a:avLst/>
          </a:prstGeom>
          <a:solidFill>
            <a:srgbClr val="FDEADA">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Rectangle 45"/>
          <p:cNvSpPr>
            <a:spLocks/>
          </p:cNvSpPr>
          <p:nvPr/>
        </p:nvSpPr>
        <p:spPr bwMode="auto">
          <a:xfrm>
            <a:off x="5089475" y="332656"/>
            <a:ext cx="2016224" cy="594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fontAlgn="base">
              <a:lnSpc>
                <a:spcPct val="70000"/>
              </a:lnSpc>
              <a:spcBef>
                <a:spcPct val="0"/>
              </a:spcBef>
              <a:spcAft>
                <a:spcPct val="0"/>
              </a:spcAft>
            </a:pPr>
            <a:r>
              <a:rPr lang="zh-CN" altLang="en-US" sz="3600" b="1" dirty="0" smtClean="0">
                <a:solidFill>
                  <a:schemeClr val="accent6">
                    <a:lumMod val="50000"/>
                  </a:schemeClr>
                </a:solidFill>
                <a:latin typeface="微软雅黑"/>
                <a:ea typeface="微软雅黑"/>
                <a:cs typeface="Bebas Neue" charset="0"/>
                <a:sym typeface="Bebas Neue" charset="0"/>
              </a:rPr>
              <a:t>目     录</a:t>
            </a:r>
            <a:endParaRPr lang="en-US" altLang="zh-CN" sz="3600" b="1" dirty="0">
              <a:solidFill>
                <a:schemeClr val="accent6">
                  <a:lumMod val="50000"/>
                </a:schemeClr>
              </a:solidFill>
              <a:latin typeface="微软雅黑"/>
              <a:ea typeface="微软雅黑"/>
              <a:cs typeface="Bebas Neue" charset="0"/>
              <a:sym typeface="Bebas Neue" charset="0"/>
            </a:endParaRPr>
          </a:p>
        </p:txBody>
      </p:sp>
      <p:sp>
        <p:nvSpPr>
          <p:cNvPr id="125" name="Rectangle 14"/>
          <p:cNvSpPr>
            <a:spLocks/>
          </p:cNvSpPr>
          <p:nvPr/>
        </p:nvSpPr>
        <p:spPr bwMode="auto">
          <a:xfrm>
            <a:off x="3577307" y="959170"/>
            <a:ext cx="5089978" cy="453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ctr" fontAlgn="base">
              <a:lnSpc>
                <a:spcPct val="125000"/>
              </a:lnSpc>
              <a:spcBef>
                <a:spcPct val="0"/>
              </a:spcBef>
              <a:spcAft>
                <a:spcPct val="0"/>
              </a:spcAft>
            </a:pPr>
            <a:endParaRPr lang="en-US" sz="1200" dirty="0">
              <a:solidFill>
                <a:schemeClr val="accent6">
                  <a:lumMod val="50000"/>
                </a:schemeClr>
              </a:solidFill>
              <a:latin typeface="微软雅黑"/>
              <a:ea typeface="微软雅黑"/>
              <a:cs typeface="Lato Light" charset="0"/>
              <a:sym typeface="Lato Light" charset="0"/>
            </a:endParaRPr>
          </a:p>
        </p:txBody>
      </p:sp>
      <p:sp>
        <p:nvSpPr>
          <p:cNvPr id="40" name="矩形 39"/>
          <p:cNvSpPr/>
          <p:nvPr/>
        </p:nvSpPr>
        <p:spPr>
          <a:xfrm rot="2700000">
            <a:off x="8642576" y="6569968"/>
            <a:ext cx="576064" cy="576064"/>
          </a:xfrm>
          <a:prstGeom prst="rect">
            <a:avLst/>
          </a:prstGeom>
          <a:solidFill>
            <a:schemeClr val="accent6">
              <a:lumMod val="75000"/>
              <a:alpha val="411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rot="2700000">
            <a:off x="9457254" y="6572643"/>
            <a:ext cx="576064" cy="576064"/>
          </a:xfrm>
          <a:prstGeom prst="rect">
            <a:avLst/>
          </a:prstGeom>
          <a:solidFill>
            <a:schemeClr val="accent6">
              <a:lumMod val="50000"/>
              <a:alpha val="631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rot="2700000">
            <a:off x="10271930" y="6574788"/>
            <a:ext cx="576064" cy="576064"/>
          </a:xfrm>
          <a:prstGeom prst="rect">
            <a:avLst/>
          </a:prstGeom>
          <a:solidFill>
            <a:schemeClr val="accent6">
              <a:lumMod val="75000"/>
              <a:alpha val="5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rot="2700000">
            <a:off x="9864592" y="6167450"/>
            <a:ext cx="576064" cy="576064"/>
          </a:xfrm>
          <a:prstGeom prst="rect">
            <a:avLst/>
          </a:prstGeom>
          <a:solidFill>
            <a:schemeClr val="accent6">
              <a:lumMod val="75000"/>
              <a:alpha val="1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rot="2700000">
            <a:off x="10679269" y="6167450"/>
            <a:ext cx="576064" cy="576064"/>
          </a:xfrm>
          <a:prstGeom prst="rect">
            <a:avLst/>
          </a:prstGeom>
          <a:solidFill>
            <a:schemeClr val="accent6">
              <a:lumMod val="75000"/>
              <a:alpha val="1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5539" y="764704"/>
            <a:ext cx="875938" cy="826031"/>
          </a:xfrm>
          <a:prstGeom prst="rect">
            <a:avLst/>
          </a:prstGeom>
        </p:spPr>
      </p:pic>
    </p:spTree>
    <p:extLst>
      <p:ext uri="{BB962C8B-B14F-4D97-AF65-F5344CB8AC3E}">
        <p14:creationId xmlns:p14="http://schemas.microsoft.com/office/powerpoint/2010/main" val="27996409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barn(outVertical)">
                                      <p:cBhvr>
                                        <p:cTn id="7" dur="500"/>
                                        <p:tgtEl>
                                          <p:spTgt spid="124"/>
                                        </p:tgtEl>
                                      </p:cBhvr>
                                    </p:animEffect>
                                  </p:childTnLst>
                                </p:cTn>
                              </p:par>
                              <p:par>
                                <p:cTn id="8" presetID="16" presetClass="entr" presetSubtype="37" fill="hold" grpId="0" nodeType="withEffect" nodePh="1">
                                  <p:stCondLst>
                                    <p:cond delay="0"/>
                                  </p:stCondLst>
                                  <p:endCondLst>
                                    <p:cond evt="begin" delay="0">
                                      <p:tn val="8"/>
                                    </p:cond>
                                  </p:endCondLst>
                                  <p:childTnLst>
                                    <p:set>
                                      <p:cBhvr>
                                        <p:cTn id="9" dur="1" fill="hold">
                                          <p:stCondLst>
                                            <p:cond delay="0"/>
                                          </p:stCondLst>
                                        </p:cTn>
                                        <p:tgtEl>
                                          <p:spTgt spid="125"/>
                                        </p:tgtEl>
                                        <p:attrNameLst>
                                          <p:attrName>style.visibility</p:attrName>
                                        </p:attrNameLst>
                                      </p:cBhvr>
                                      <p:to>
                                        <p:strVal val="visible"/>
                                      </p:to>
                                    </p:set>
                                    <p:animEffect transition="in" filter="barn(outVertical)">
                                      <p:cBhvr>
                                        <p:cTn id="10" dur="500"/>
                                        <p:tgtEl>
                                          <p:spTgt spid="125"/>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par>
                          <p:cTn id="15" fill="hold">
                            <p:stCondLst>
                              <p:cond delay="1000"/>
                            </p:stCondLst>
                            <p:childTnLst>
                              <p:par>
                                <p:cTn id="16" presetID="22" presetClass="entr" presetSubtype="2" fill="hold" nodeType="after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wipe(right)">
                                      <p:cBhvr>
                                        <p:cTn id="18" dur="500"/>
                                        <p:tgtEl>
                                          <p:spTgt spid="43"/>
                                        </p:tgtEl>
                                      </p:cBhvr>
                                    </p:animEffect>
                                  </p:childTnLst>
                                </p:cTn>
                              </p:par>
                            </p:childTnLst>
                          </p:cTn>
                        </p:par>
                        <p:par>
                          <p:cTn id="19" fill="hold">
                            <p:stCondLst>
                              <p:cond delay="1500"/>
                            </p:stCondLst>
                            <p:childTnLst>
                              <p:par>
                                <p:cTn id="20" presetID="9" presetClass="entr" presetSubtype="0" fill="hold" grpId="0" nodeType="after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dissolve">
                                      <p:cBhvr>
                                        <p:cTn id="22" dur="500"/>
                                        <p:tgtEl>
                                          <p:spTgt spid="49"/>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dissolve">
                                      <p:cBhvr>
                                        <p:cTn id="25" dur="500"/>
                                        <p:tgtEl>
                                          <p:spTgt spid="50"/>
                                        </p:tgtEl>
                                      </p:cBhvr>
                                    </p:animEffect>
                                  </p:childTnLst>
                                </p:cTn>
                              </p:par>
                            </p:childTnLst>
                          </p:cTn>
                        </p:par>
                        <p:par>
                          <p:cTn id="26" fill="hold">
                            <p:stCondLst>
                              <p:cond delay="2000"/>
                            </p:stCondLst>
                            <p:childTnLst>
                              <p:par>
                                <p:cTn id="27" presetID="22" presetClass="entr" presetSubtype="1" fill="hold" nodeType="after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wipe(up)">
                                      <p:cBhvr>
                                        <p:cTn id="29" dur="500"/>
                                        <p:tgtEl>
                                          <p:spTgt spid="54"/>
                                        </p:tgtEl>
                                      </p:cBhvr>
                                    </p:animEffect>
                                  </p:childTnLst>
                                </p:cTn>
                              </p:par>
                            </p:childTnLst>
                          </p:cTn>
                        </p:par>
                        <p:par>
                          <p:cTn id="30" fill="hold">
                            <p:stCondLst>
                              <p:cond delay="2500"/>
                            </p:stCondLst>
                            <p:childTnLst>
                              <p:par>
                                <p:cTn id="31" presetID="22" presetClass="entr" presetSubtype="8" fill="hold" nodeType="after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wipe(left)">
                                      <p:cBhvr>
                                        <p:cTn id="33" dur="500"/>
                                        <p:tgtEl>
                                          <p:spTgt spid="61"/>
                                        </p:tgtEl>
                                      </p:cBhvr>
                                    </p:animEffect>
                                  </p:childTnLst>
                                </p:cTn>
                              </p:par>
                            </p:childTnLst>
                          </p:cTn>
                        </p:par>
                        <p:par>
                          <p:cTn id="34" fill="hold">
                            <p:stCondLst>
                              <p:cond delay="3000"/>
                            </p:stCondLst>
                            <p:childTnLst>
                              <p:par>
                                <p:cTn id="35" presetID="9" presetClass="entr" presetSubtype="0" fill="hold" grpId="0" nodeType="afterEffect">
                                  <p:stCondLst>
                                    <p:cond delay="0"/>
                                  </p:stCondLst>
                                  <p:childTnLst>
                                    <p:set>
                                      <p:cBhvr>
                                        <p:cTn id="36" dur="1" fill="hold">
                                          <p:stCondLst>
                                            <p:cond delay="0"/>
                                          </p:stCondLst>
                                        </p:cTn>
                                        <p:tgtEl>
                                          <p:spTgt spid="91"/>
                                        </p:tgtEl>
                                        <p:attrNameLst>
                                          <p:attrName>style.visibility</p:attrName>
                                        </p:attrNameLst>
                                      </p:cBhvr>
                                      <p:to>
                                        <p:strVal val="visible"/>
                                      </p:to>
                                    </p:set>
                                    <p:animEffect transition="in" filter="dissolve">
                                      <p:cBhvr>
                                        <p:cTn id="37" dur="500"/>
                                        <p:tgtEl>
                                          <p:spTgt spid="91"/>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92"/>
                                        </p:tgtEl>
                                        <p:attrNameLst>
                                          <p:attrName>style.visibility</p:attrName>
                                        </p:attrNameLst>
                                      </p:cBhvr>
                                      <p:to>
                                        <p:strVal val="visible"/>
                                      </p:to>
                                    </p:set>
                                    <p:animEffect transition="in" filter="dissolve">
                                      <p:cBhvr>
                                        <p:cTn id="40" dur="500"/>
                                        <p:tgtEl>
                                          <p:spTgt spid="92"/>
                                        </p:tgtEl>
                                      </p:cBhvr>
                                    </p:animEffect>
                                  </p:childTnLst>
                                </p:cTn>
                              </p:par>
                            </p:childTnLst>
                          </p:cTn>
                        </p:par>
                        <p:par>
                          <p:cTn id="41" fill="hold">
                            <p:stCondLst>
                              <p:cond delay="3500"/>
                            </p:stCondLst>
                            <p:childTnLst>
                              <p:par>
                                <p:cTn id="42" presetID="22" presetClass="entr" presetSubtype="1" fill="hold" nodeType="afterEffect">
                                  <p:stCondLst>
                                    <p:cond delay="0"/>
                                  </p:stCondLst>
                                  <p:childTnLst>
                                    <p:set>
                                      <p:cBhvr>
                                        <p:cTn id="43" dur="1" fill="hold">
                                          <p:stCondLst>
                                            <p:cond delay="0"/>
                                          </p:stCondLst>
                                        </p:cTn>
                                        <p:tgtEl>
                                          <p:spTgt spid="102"/>
                                        </p:tgtEl>
                                        <p:attrNameLst>
                                          <p:attrName>style.visibility</p:attrName>
                                        </p:attrNameLst>
                                      </p:cBhvr>
                                      <p:to>
                                        <p:strVal val="visible"/>
                                      </p:to>
                                    </p:set>
                                    <p:animEffect transition="in" filter="wipe(up)">
                                      <p:cBhvr>
                                        <p:cTn id="44" dur="500"/>
                                        <p:tgtEl>
                                          <p:spTgt spid="102"/>
                                        </p:tgtEl>
                                      </p:cBhvr>
                                    </p:animEffect>
                                  </p:childTnLst>
                                </p:cTn>
                              </p:par>
                            </p:childTnLst>
                          </p:cTn>
                        </p:par>
                        <p:par>
                          <p:cTn id="45" fill="hold">
                            <p:stCondLst>
                              <p:cond delay="4000"/>
                            </p:stCondLst>
                            <p:childTnLst>
                              <p:par>
                                <p:cTn id="46" presetID="22" presetClass="entr" presetSubtype="2" fill="hold" nodeType="afterEffect">
                                  <p:stCondLst>
                                    <p:cond delay="0"/>
                                  </p:stCondLst>
                                  <p:childTnLst>
                                    <p:set>
                                      <p:cBhvr>
                                        <p:cTn id="47" dur="1" fill="hold">
                                          <p:stCondLst>
                                            <p:cond delay="0"/>
                                          </p:stCondLst>
                                        </p:cTn>
                                        <p:tgtEl>
                                          <p:spTgt spid="103"/>
                                        </p:tgtEl>
                                        <p:attrNameLst>
                                          <p:attrName>style.visibility</p:attrName>
                                        </p:attrNameLst>
                                      </p:cBhvr>
                                      <p:to>
                                        <p:strVal val="visible"/>
                                      </p:to>
                                    </p:set>
                                    <p:animEffect transition="in" filter="wipe(right)">
                                      <p:cBhvr>
                                        <p:cTn id="48" dur="500"/>
                                        <p:tgtEl>
                                          <p:spTgt spid="103"/>
                                        </p:tgtEl>
                                      </p:cBhvr>
                                    </p:animEffect>
                                  </p:childTnLst>
                                </p:cTn>
                              </p:par>
                            </p:childTnLst>
                          </p:cTn>
                        </p:par>
                        <p:par>
                          <p:cTn id="49" fill="hold">
                            <p:stCondLst>
                              <p:cond delay="4500"/>
                            </p:stCondLst>
                            <p:childTnLst>
                              <p:par>
                                <p:cTn id="50" presetID="9" presetClass="entr" presetSubtype="0" fill="hold" grpId="0" nodeType="afterEffect">
                                  <p:stCondLst>
                                    <p:cond delay="0"/>
                                  </p:stCondLst>
                                  <p:childTnLst>
                                    <p:set>
                                      <p:cBhvr>
                                        <p:cTn id="51" dur="1" fill="hold">
                                          <p:stCondLst>
                                            <p:cond delay="0"/>
                                          </p:stCondLst>
                                        </p:cTn>
                                        <p:tgtEl>
                                          <p:spTgt spid="109"/>
                                        </p:tgtEl>
                                        <p:attrNameLst>
                                          <p:attrName>style.visibility</p:attrName>
                                        </p:attrNameLst>
                                      </p:cBhvr>
                                      <p:to>
                                        <p:strVal val="visible"/>
                                      </p:to>
                                    </p:set>
                                    <p:animEffect transition="in" filter="dissolve">
                                      <p:cBhvr>
                                        <p:cTn id="52" dur="500"/>
                                        <p:tgtEl>
                                          <p:spTgt spid="109"/>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110"/>
                                        </p:tgtEl>
                                        <p:attrNameLst>
                                          <p:attrName>style.visibility</p:attrName>
                                        </p:attrNameLst>
                                      </p:cBhvr>
                                      <p:to>
                                        <p:strVal val="visible"/>
                                      </p:to>
                                    </p:set>
                                    <p:animEffect transition="in" filter="dissolve">
                                      <p:cBhvr>
                                        <p:cTn id="55" dur="500"/>
                                        <p:tgtEl>
                                          <p:spTgt spid="110"/>
                                        </p:tgtEl>
                                      </p:cBhvr>
                                    </p:animEffect>
                                  </p:childTnLst>
                                </p:cTn>
                              </p:par>
                            </p:childTnLst>
                          </p:cTn>
                        </p:par>
                        <p:par>
                          <p:cTn id="56" fill="hold">
                            <p:stCondLst>
                              <p:cond delay="5000"/>
                            </p:stCondLst>
                            <p:childTnLst>
                              <p:par>
                                <p:cTn id="57" presetID="22" presetClass="entr" presetSubtype="1" fill="hold" nodeType="afterEffect">
                                  <p:stCondLst>
                                    <p:cond delay="0"/>
                                  </p:stCondLst>
                                  <p:childTnLst>
                                    <p:set>
                                      <p:cBhvr>
                                        <p:cTn id="58" dur="1" fill="hold">
                                          <p:stCondLst>
                                            <p:cond delay="0"/>
                                          </p:stCondLst>
                                        </p:cTn>
                                        <p:tgtEl>
                                          <p:spTgt spid="111"/>
                                        </p:tgtEl>
                                        <p:attrNameLst>
                                          <p:attrName>style.visibility</p:attrName>
                                        </p:attrNameLst>
                                      </p:cBhvr>
                                      <p:to>
                                        <p:strVal val="visible"/>
                                      </p:to>
                                    </p:set>
                                    <p:animEffect transition="in" filter="wipe(up)">
                                      <p:cBhvr>
                                        <p:cTn id="59"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109" grpId="0"/>
      <p:bldP spid="110" grpId="0"/>
      <p:bldP spid="91" grpId="0"/>
      <p:bldP spid="92" grpId="0"/>
      <p:bldP spid="124" grpId="0"/>
      <p:bldP spid="1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文本框 9"/>
          <p:cNvSpPr txBox="1"/>
          <p:nvPr/>
        </p:nvSpPr>
        <p:spPr>
          <a:xfrm>
            <a:off x="985019" y="188640"/>
            <a:ext cx="4863842" cy="346249"/>
          </a:xfrm>
          <a:prstGeom prst="rect">
            <a:avLst/>
          </a:prstGeom>
          <a:noFill/>
        </p:spPr>
        <p:txBody>
          <a:bodyPr wrap="square" lIns="68580" tIns="34290" rIns="68580" bIns="34290" rtlCol="0">
            <a:spAutoFit/>
          </a:bodyPr>
          <a:lstStyle/>
          <a:p>
            <a:pPr marL="0" lvl="1"/>
            <a:r>
              <a:rPr lang="zh-CN" altLang="en-US" dirty="0">
                <a:solidFill>
                  <a:schemeClr val="tx1">
                    <a:lumMod val="65000"/>
                    <a:lumOff val="35000"/>
                  </a:schemeClr>
                </a:solidFill>
                <a:latin typeface="微软雅黑" pitchFamily="34" charset="-122"/>
                <a:ea typeface="微软雅黑" pitchFamily="34" charset="-122"/>
              </a:rPr>
              <a:t>畅言智慧课堂平台、资源、路径的应用和开发</a:t>
            </a:r>
            <a:endParaRPr lang="zh-CN" altLang="en-US" dirty="0">
              <a:solidFill>
                <a:schemeClr val="tx1">
                  <a:lumMod val="65000"/>
                  <a:lumOff val="35000"/>
                </a:schemeClr>
              </a:solidFill>
              <a:latin typeface="微软雅黑" pitchFamily="34" charset="-122"/>
              <a:ea typeface="微软雅黑" pitchFamily="34" charset="-122"/>
            </a:endParaRPr>
          </a:p>
        </p:txBody>
      </p:sp>
      <p:cxnSp>
        <p:nvCxnSpPr>
          <p:cNvPr id="4" name="直接连接符 3"/>
          <p:cNvCxnSpPr/>
          <p:nvPr/>
        </p:nvCxnSpPr>
        <p:spPr>
          <a:xfrm>
            <a:off x="841003" y="505764"/>
            <a:ext cx="8571840"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9412843" y="188639"/>
            <a:ext cx="933216" cy="334417"/>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69" name="矩形 68"/>
          <p:cNvSpPr/>
          <p:nvPr/>
        </p:nvSpPr>
        <p:spPr>
          <a:xfrm>
            <a:off x="10347503" y="187549"/>
            <a:ext cx="1582732" cy="334417"/>
          </a:xfrm>
          <a:prstGeom prst="rect">
            <a:avLst/>
          </a:prstGeom>
          <a:solidFill>
            <a:schemeClr val="accent6">
              <a:lumMod val="75000"/>
              <a:alpha val="7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65" name="六边形 64"/>
          <p:cNvSpPr/>
          <p:nvPr/>
        </p:nvSpPr>
        <p:spPr>
          <a:xfrm>
            <a:off x="624979" y="392472"/>
            <a:ext cx="261790" cy="225682"/>
          </a:xfrm>
          <a:prstGeom prst="hexagon">
            <a:avLst/>
          </a:prstGeom>
          <a:solidFill>
            <a:schemeClr val="accent6">
              <a:lumMod val="5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文本框 9"/>
          <p:cNvSpPr txBox="1"/>
          <p:nvPr/>
        </p:nvSpPr>
        <p:spPr>
          <a:xfrm>
            <a:off x="9412843" y="221071"/>
            <a:ext cx="933216" cy="284693"/>
          </a:xfrm>
          <a:prstGeom prst="rect">
            <a:avLst/>
          </a:prstGeom>
          <a:noFill/>
        </p:spPr>
        <p:txBody>
          <a:bodyPr wrap="square" lIns="68580" tIns="34290" rIns="68580" bIns="34290" rtlCol="0">
            <a:spAutoFit/>
          </a:bodyPr>
          <a:lstStyle/>
          <a:p>
            <a:pPr marL="0" lvl="1" algn="ctr"/>
            <a:r>
              <a:rPr lang="zh-CN" altLang="en-US" sz="1400" dirty="0" smtClean="0">
                <a:solidFill>
                  <a:schemeClr val="bg1"/>
                </a:solidFill>
                <a:latin typeface="微软雅黑" pitchFamily="34" charset="-122"/>
                <a:ea typeface="微软雅黑" pitchFamily="34" charset="-122"/>
              </a:rPr>
              <a:t>第一部分</a:t>
            </a:r>
            <a:endParaRPr lang="zh-CN" altLang="en-US" sz="1400" dirty="0">
              <a:solidFill>
                <a:schemeClr val="bg1"/>
              </a:solidFill>
              <a:latin typeface="微软雅黑" pitchFamily="34" charset="-122"/>
              <a:ea typeface="微软雅黑" pitchFamily="34" charset="-122"/>
            </a:endParaRPr>
          </a:p>
        </p:txBody>
      </p:sp>
      <p:sp>
        <p:nvSpPr>
          <p:cNvPr id="72" name="文本框 9"/>
          <p:cNvSpPr txBox="1"/>
          <p:nvPr/>
        </p:nvSpPr>
        <p:spPr>
          <a:xfrm>
            <a:off x="10338630" y="213500"/>
            <a:ext cx="1584176" cy="284693"/>
          </a:xfrm>
          <a:prstGeom prst="rect">
            <a:avLst/>
          </a:prstGeom>
          <a:noFill/>
        </p:spPr>
        <p:txBody>
          <a:bodyPr wrap="square" lIns="68580" tIns="34290" rIns="68580" bIns="34290" rtlCol="0">
            <a:spAutoFit/>
          </a:bodyPr>
          <a:lstStyle/>
          <a:p>
            <a:pPr marL="0" lvl="1" algn="ctr"/>
            <a:r>
              <a:rPr lang="zh-CN" altLang="en-US" sz="1400" dirty="0" smtClean="0">
                <a:solidFill>
                  <a:schemeClr val="bg1"/>
                </a:solidFill>
                <a:latin typeface="微软雅黑" pitchFamily="34" charset="-122"/>
                <a:ea typeface="微软雅黑" pitchFamily="34" charset="-122"/>
              </a:rPr>
              <a:t>素养与能力</a:t>
            </a:r>
            <a:endParaRPr lang="zh-CN" altLang="en-US" sz="1400" dirty="0">
              <a:solidFill>
                <a:schemeClr val="bg1"/>
              </a:solidFill>
              <a:latin typeface="微软雅黑" pitchFamily="34" charset="-122"/>
              <a:ea typeface="微软雅黑" pitchFamily="34" charset="-122"/>
            </a:endParaRPr>
          </a:p>
        </p:txBody>
      </p:sp>
      <p:sp>
        <p:nvSpPr>
          <p:cNvPr id="87" name="Rectangle 4"/>
          <p:cNvSpPr txBox="1">
            <a:spLocks noChangeArrowheads="1"/>
          </p:cNvSpPr>
          <p:nvPr/>
        </p:nvSpPr>
        <p:spPr bwMode="auto">
          <a:xfrm>
            <a:off x="3505299" y="1142684"/>
            <a:ext cx="5235536" cy="34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zh-CN" altLang="en-US" sz="2400" b="0" dirty="0" smtClean="0">
                <a:solidFill>
                  <a:schemeClr val="tx1">
                    <a:lumMod val="50000"/>
                    <a:lumOff val="50000"/>
                  </a:schemeClr>
                </a:solidFill>
                <a:latin typeface="微软雅黑" panose="020B0503020204020204" pitchFamily="34" charset="-122"/>
                <a:ea typeface="微软雅黑" panose="020B0503020204020204" pitchFamily="34" charset="-122"/>
              </a:rPr>
              <a:t>江阴市河塘中心小学</a:t>
            </a:r>
            <a:endParaRPr lang="zh-CN" sz="2400" b="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8" name="Rectangle 2"/>
          <p:cNvSpPr/>
          <p:nvPr/>
        </p:nvSpPr>
        <p:spPr>
          <a:xfrm>
            <a:off x="6097587" y="1740272"/>
            <a:ext cx="4883150" cy="2332788"/>
          </a:xfrm>
          <a:prstGeom prst="rect">
            <a:avLst/>
          </a:prstGeom>
          <a:blipFill>
            <a:blip r:embed="rId3" cstate="print">
              <a:extLst>
                <a:ext uri="{28A0092B-C50C-407E-A947-70E740481C1C}">
                  <a14:useLocalDpi xmlns:a14="http://schemas.microsoft.com/office/drawing/2010/main"/>
                </a:ext>
              </a:extLst>
            </a:blip>
            <a:srcRect/>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lumMod val="95000"/>
                </a:schemeClr>
              </a:solidFill>
            </a:endParaRPr>
          </a:p>
        </p:txBody>
      </p:sp>
      <p:sp>
        <p:nvSpPr>
          <p:cNvPr id="89" name="Rectangle 2"/>
          <p:cNvSpPr/>
          <p:nvPr/>
        </p:nvSpPr>
        <p:spPr>
          <a:xfrm>
            <a:off x="1286445" y="1740272"/>
            <a:ext cx="4883150" cy="2332788"/>
          </a:xfrm>
          <a:prstGeom prst="rect">
            <a:avLst/>
          </a:prstGeom>
          <a:blipFill>
            <a:blip r:embed="rId3" cstate="print">
              <a:extLst>
                <a:ext uri="{28A0092B-C50C-407E-A947-70E740481C1C}">
                  <a14:useLocalDpi xmlns:a14="http://schemas.microsoft.com/office/drawing/2010/main"/>
                </a:ext>
              </a:extLst>
            </a:blip>
            <a:srcRect/>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lumMod val="95000"/>
                </a:schemeClr>
              </a:solidFill>
            </a:endParaRPr>
          </a:p>
        </p:txBody>
      </p:sp>
      <p:sp>
        <p:nvSpPr>
          <p:cNvPr id="90" name="Rectangle 2"/>
          <p:cNvSpPr/>
          <p:nvPr/>
        </p:nvSpPr>
        <p:spPr>
          <a:xfrm>
            <a:off x="1286445" y="1740272"/>
            <a:ext cx="4883150" cy="2332788"/>
          </a:xfrm>
          <a:prstGeom prst="rect">
            <a:avLst/>
          </a:prstGeom>
          <a:solidFill>
            <a:schemeClr val="accent6">
              <a:lumMod val="75000"/>
              <a:alpha val="72941"/>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lumMod val="95000"/>
                </a:schemeClr>
              </a:solidFill>
            </a:endParaRPr>
          </a:p>
        </p:txBody>
      </p:sp>
      <p:sp>
        <p:nvSpPr>
          <p:cNvPr id="91" name="矩形 90"/>
          <p:cNvSpPr/>
          <p:nvPr/>
        </p:nvSpPr>
        <p:spPr>
          <a:xfrm>
            <a:off x="1608509" y="2204864"/>
            <a:ext cx="4127830" cy="769433"/>
          </a:xfrm>
          <a:prstGeom prst="rect">
            <a:avLst/>
          </a:prstGeom>
          <a:effectLst>
            <a:outerShdw blurRad="50800" dist="38100" dir="2700000" algn="tl" rotWithShape="0">
              <a:prstClr val="black">
                <a:alpha val="40000"/>
              </a:prstClr>
            </a:outerShdw>
          </a:effectLst>
        </p:spPr>
        <p:txBody>
          <a:bodyPr wrap="square" lIns="91431" tIns="45716" rIns="91431" bIns="45716">
            <a:spAutoFit/>
          </a:bodyPr>
          <a:lstStyle/>
          <a:p>
            <a:r>
              <a:rPr lang="en-US" altLang="zh-CN" sz="2200" b="1" dirty="0">
                <a:solidFill>
                  <a:schemeClr val="bg1">
                    <a:lumMod val="95000"/>
                  </a:schemeClr>
                </a:solidFill>
                <a:latin typeface="微软雅黑" pitchFamily="34" charset="-122"/>
                <a:ea typeface="微软雅黑" pitchFamily="34" charset="-122"/>
              </a:rPr>
              <a:t>1</a:t>
            </a:r>
            <a:r>
              <a:rPr lang="zh-CN" altLang="en-US" sz="2200" b="1" dirty="0">
                <a:solidFill>
                  <a:schemeClr val="bg1">
                    <a:lumMod val="95000"/>
                  </a:schemeClr>
                </a:solidFill>
                <a:latin typeface="微软雅黑" pitchFamily="34" charset="-122"/>
                <a:ea typeface="微软雅黑" pitchFamily="34" charset="-122"/>
              </a:rPr>
              <a:t>、积极主动联系科大讯飞技术人员，进行通识培训。</a:t>
            </a:r>
            <a:endParaRPr lang="en-US" altLang="zh-CN" sz="2200" b="1" dirty="0">
              <a:solidFill>
                <a:schemeClr val="bg1">
                  <a:lumMod val="95000"/>
                </a:schemeClr>
              </a:solidFill>
              <a:latin typeface="微软雅黑" pitchFamily="34" charset="-122"/>
              <a:ea typeface="微软雅黑" pitchFamily="34" charset="-122"/>
            </a:endParaRPr>
          </a:p>
        </p:txBody>
      </p:sp>
      <p:sp>
        <p:nvSpPr>
          <p:cNvPr id="93" name="Freeform 12"/>
          <p:cNvSpPr>
            <a:spLocks/>
          </p:cNvSpPr>
          <p:nvPr/>
        </p:nvSpPr>
        <p:spPr bwMode="auto">
          <a:xfrm>
            <a:off x="1608509" y="4509120"/>
            <a:ext cx="528638"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chemeClr val="accent6">
              <a:lumMod val="50000"/>
            </a:schemeClr>
          </a:solidFill>
          <a:ln>
            <a:noFill/>
          </a:ln>
          <a:extLst/>
        </p:spPr>
        <p:txBody>
          <a:bodyPr/>
          <a:lstStyle/>
          <a:p>
            <a:endParaRPr lang="zh-CN" altLang="en-US">
              <a:solidFill>
                <a:schemeClr val="tx1">
                  <a:lumMod val="50000"/>
                  <a:lumOff val="50000"/>
                </a:schemeClr>
              </a:solidFill>
            </a:endParaRPr>
          </a:p>
        </p:txBody>
      </p:sp>
      <p:sp>
        <p:nvSpPr>
          <p:cNvPr id="94" name="Freeform 12"/>
          <p:cNvSpPr>
            <a:spLocks/>
          </p:cNvSpPr>
          <p:nvPr/>
        </p:nvSpPr>
        <p:spPr bwMode="auto">
          <a:xfrm flipH="1" flipV="1">
            <a:off x="10202043" y="5425554"/>
            <a:ext cx="528638"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chemeClr val="accent6">
              <a:lumMod val="50000"/>
            </a:schemeClr>
          </a:solidFill>
          <a:ln>
            <a:noFill/>
          </a:ln>
          <a:extLst/>
        </p:spPr>
        <p:txBody>
          <a:bodyPr/>
          <a:lstStyle/>
          <a:p>
            <a:endParaRPr lang="zh-CN" altLang="en-US">
              <a:solidFill>
                <a:schemeClr val="tx1">
                  <a:lumMod val="50000"/>
                  <a:lumOff val="50000"/>
                </a:schemeClr>
              </a:solidFill>
            </a:endParaRPr>
          </a:p>
        </p:txBody>
      </p:sp>
      <p:sp>
        <p:nvSpPr>
          <p:cNvPr id="95" name="TextBox 94"/>
          <p:cNvSpPr txBox="1"/>
          <p:nvPr/>
        </p:nvSpPr>
        <p:spPr>
          <a:xfrm>
            <a:off x="1968549" y="4823321"/>
            <a:ext cx="8545239" cy="1212640"/>
          </a:xfrm>
          <a:prstGeom prst="rect">
            <a:avLst/>
          </a:prstGeom>
          <a:noFill/>
        </p:spPr>
        <p:txBody>
          <a:bodyPr wrap="square" rtlCol="0">
            <a:spAutoFit/>
          </a:bodyPr>
          <a:lstStyle/>
          <a:p>
            <a:pPr>
              <a:lnSpc>
                <a:spcPct val="130000"/>
              </a:lnSpc>
              <a:spcBef>
                <a:spcPct val="0"/>
              </a:spcBef>
            </a:pP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培训</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旨在使智慧课堂试点教师、学生对智慧课堂的理论、技术、应用有清晰的了解，并能熟练管理和使用智慧课堂设备，实现智慧教学，智慧学习。培训工作由科大讯飞股份有限公司实施，培训师为参加培训老师和学生介绍了智慧课堂的实际操作，并逐一演示了平台教师端与学生端的各项功能，如课堂互动，作业布置、智能批改等。这样的培训，近半年来从教师到学生，已进行了很多次。</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endParaRPr>
          </a:p>
        </p:txBody>
      </p:sp>
      <p:sp>
        <p:nvSpPr>
          <p:cNvPr id="96" name="弧形 95"/>
          <p:cNvSpPr/>
          <p:nvPr/>
        </p:nvSpPr>
        <p:spPr>
          <a:xfrm>
            <a:off x="3793331" y="1052736"/>
            <a:ext cx="504056" cy="504056"/>
          </a:xfrm>
          <a:prstGeom prst="arc">
            <a:avLst>
              <a:gd name="adj1" fmla="val 18916496"/>
              <a:gd name="adj2" fmla="val 2632855"/>
            </a:avLst>
          </a:prstGeom>
          <a:ln>
            <a:solidFill>
              <a:srgbClr val="984807"/>
            </a:solidFill>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6" name="矩形 25"/>
          <p:cNvSpPr/>
          <p:nvPr/>
        </p:nvSpPr>
        <p:spPr>
          <a:xfrm rot="2700000">
            <a:off x="8642576" y="6569968"/>
            <a:ext cx="576064" cy="576064"/>
          </a:xfrm>
          <a:prstGeom prst="rect">
            <a:avLst/>
          </a:prstGeom>
          <a:solidFill>
            <a:schemeClr val="accent6">
              <a:lumMod val="75000"/>
              <a:alpha val="411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rot="2700000">
            <a:off x="9457254" y="6572643"/>
            <a:ext cx="576064" cy="576064"/>
          </a:xfrm>
          <a:prstGeom prst="rect">
            <a:avLst/>
          </a:prstGeom>
          <a:solidFill>
            <a:schemeClr val="accent6">
              <a:lumMod val="50000"/>
              <a:alpha val="631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rot="2700000">
            <a:off x="10271930" y="6574788"/>
            <a:ext cx="576064" cy="576064"/>
          </a:xfrm>
          <a:prstGeom prst="rect">
            <a:avLst/>
          </a:prstGeom>
          <a:solidFill>
            <a:schemeClr val="accent6">
              <a:lumMod val="75000"/>
              <a:alpha val="5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rot="2700000">
            <a:off x="9864592" y="6167450"/>
            <a:ext cx="576064" cy="576064"/>
          </a:xfrm>
          <a:prstGeom prst="rect">
            <a:avLst/>
          </a:prstGeom>
          <a:solidFill>
            <a:schemeClr val="accent6">
              <a:lumMod val="75000"/>
              <a:alpha val="1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rot="2700000">
            <a:off x="10679269" y="6167450"/>
            <a:ext cx="576064" cy="576064"/>
          </a:xfrm>
          <a:prstGeom prst="rect">
            <a:avLst/>
          </a:prstGeom>
          <a:solidFill>
            <a:schemeClr val="accent6">
              <a:lumMod val="75000"/>
              <a:alpha val="1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195" y="187549"/>
            <a:ext cx="554558" cy="541032"/>
          </a:xfrm>
          <a:prstGeom prst="rect">
            <a:avLst/>
          </a:prstGeom>
        </p:spPr>
      </p:pic>
    </p:spTree>
    <p:extLst>
      <p:ext uri="{BB962C8B-B14F-4D97-AF65-F5344CB8AC3E}">
        <p14:creationId xmlns:p14="http://schemas.microsoft.com/office/powerpoint/2010/main" val="130923170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wipe(down)">
                                      <p:cBhvr>
                                        <p:cTn id="7" dur="500"/>
                                        <p:tgtEl>
                                          <p:spTgt spid="9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7"/>
                                        </p:tgtEl>
                                        <p:attrNameLst>
                                          <p:attrName>style.visibility</p:attrName>
                                        </p:attrNameLst>
                                      </p:cBhvr>
                                      <p:to>
                                        <p:strVal val="visible"/>
                                      </p:to>
                                    </p:set>
                                    <p:animEffect transition="in" filter="wipe(left)">
                                      <p:cBhvr>
                                        <p:cTn id="11" dur="500"/>
                                        <p:tgtEl>
                                          <p:spTgt spid="87"/>
                                        </p:tgtEl>
                                      </p:cBhvr>
                                    </p:animEffect>
                                  </p:childTnLst>
                                </p:cTn>
                              </p:par>
                            </p:childTnLst>
                          </p:cTn>
                        </p:par>
                        <p:par>
                          <p:cTn id="12" fill="hold">
                            <p:stCondLst>
                              <p:cond delay="1000"/>
                            </p:stCondLst>
                            <p:childTnLst>
                              <p:par>
                                <p:cTn id="13" presetID="2" presetClass="entr" presetSubtype="8" fill="hold" grpId="0" nodeType="afterEffect">
                                  <p:stCondLst>
                                    <p:cond delay="0"/>
                                  </p:stCondLst>
                                  <p:childTnLst>
                                    <p:set>
                                      <p:cBhvr>
                                        <p:cTn id="14" dur="1" fill="hold">
                                          <p:stCondLst>
                                            <p:cond delay="0"/>
                                          </p:stCondLst>
                                        </p:cTn>
                                        <p:tgtEl>
                                          <p:spTgt spid="88"/>
                                        </p:tgtEl>
                                        <p:attrNameLst>
                                          <p:attrName>style.visibility</p:attrName>
                                        </p:attrNameLst>
                                      </p:cBhvr>
                                      <p:to>
                                        <p:strVal val="visible"/>
                                      </p:to>
                                    </p:set>
                                    <p:anim calcmode="lin" valueType="num">
                                      <p:cBhvr additive="base">
                                        <p:cTn id="15" dur="500" fill="hold"/>
                                        <p:tgtEl>
                                          <p:spTgt spid="88"/>
                                        </p:tgtEl>
                                        <p:attrNameLst>
                                          <p:attrName>ppt_x</p:attrName>
                                        </p:attrNameLst>
                                      </p:cBhvr>
                                      <p:tavLst>
                                        <p:tav tm="0">
                                          <p:val>
                                            <p:strVal val="0-#ppt_w/2"/>
                                          </p:val>
                                        </p:tav>
                                        <p:tav tm="100000">
                                          <p:val>
                                            <p:strVal val="#ppt_x"/>
                                          </p:val>
                                        </p:tav>
                                      </p:tavLst>
                                    </p:anim>
                                    <p:anim calcmode="lin" valueType="num">
                                      <p:cBhvr additive="base">
                                        <p:cTn id="16" dur="500" fill="hold"/>
                                        <p:tgtEl>
                                          <p:spTgt spid="88"/>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8" fill="hold" grpId="0" nodeType="afterEffect">
                                  <p:stCondLst>
                                    <p:cond delay="0"/>
                                  </p:stCondLst>
                                  <p:childTnLst>
                                    <p:set>
                                      <p:cBhvr>
                                        <p:cTn id="19" dur="1" fill="hold">
                                          <p:stCondLst>
                                            <p:cond delay="0"/>
                                          </p:stCondLst>
                                        </p:cTn>
                                        <p:tgtEl>
                                          <p:spTgt spid="89"/>
                                        </p:tgtEl>
                                        <p:attrNameLst>
                                          <p:attrName>style.visibility</p:attrName>
                                        </p:attrNameLst>
                                      </p:cBhvr>
                                      <p:to>
                                        <p:strVal val="visible"/>
                                      </p:to>
                                    </p:set>
                                    <p:anim calcmode="lin" valueType="num">
                                      <p:cBhvr additive="base">
                                        <p:cTn id="20" dur="500" fill="hold"/>
                                        <p:tgtEl>
                                          <p:spTgt spid="89"/>
                                        </p:tgtEl>
                                        <p:attrNameLst>
                                          <p:attrName>ppt_x</p:attrName>
                                        </p:attrNameLst>
                                      </p:cBhvr>
                                      <p:tavLst>
                                        <p:tav tm="0">
                                          <p:val>
                                            <p:strVal val="0-#ppt_w/2"/>
                                          </p:val>
                                        </p:tav>
                                        <p:tav tm="100000">
                                          <p:val>
                                            <p:strVal val="#ppt_x"/>
                                          </p:val>
                                        </p:tav>
                                      </p:tavLst>
                                    </p:anim>
                                    <p:anim calcmode="lin" valueType="num">
                                      <p:cBhvr additive="base">
                                        <p:cTn id="21" dur="500" fill="hold"/>
                                        <p:tgtEl>
                                          <p:spTgt spid="89"/>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8" fill="hold" grpId="0" nodeType="afterEffect">
                                  <p:stCondLst>
                                    <p:cond delay="0"/>
                                  </p:stCondLst>
                                  <p:childTnLst>
                                    <p:set>
                                      <p:cBhvr>
                                        <p:cTn id="24" dur="1" fill="hold">
                                          <p:stCondLst>
                                            <p:cond delay="0"/>
                                          </p:stCondLst>
                                        </p:cTn>
                                        <p:tgtEl>
                                          <p:spTgt spid="90"/>
                                        </p:tgtEl>
                                        <p:attrNameLst>
                                          <p:attrName>style.visibility</p:attrName>
                                        </p:attrNameLst>
                                      </p:cBhvr>
                                      <p:to>
                                        <p:strVal val="visible"/>
                                      </p:to>
                                    </p:set>
                                    <p:anim calcmode="lin" valueType="num">
                                      <p:cBhvr additive="base">
                                        <p:cTn id="25" dur="500" fill="hold"/>
                                        <p:tgtEl>
                                          <p:spTgt spid="90"/>
                                        </p:tgtEl>
                                        <p:attrNameLst>
                                          <p:attrName>ppt_x</p:attrName>
                                        </p:attrNameLst>
                                      </p:cBhvr>
                                      <p:tavLst>
                                        <p:tav tm="0">
                                          <p:val>
                                            <p:strVal val="0-#ppt_w/2"/>
                                          </p:val>
                                        </p:tav>
                                        <p:tav tm="100000">
                                          <p:val>
                                            <p:strVal val="#ppt_x"/>
                                          </p:val>
                                        </p:tav>
                                      </p:tavLst>
                                    </p:anim>
                                    <p:anim calcmode="lin" valueType="num">
                                      <p:cBhvr additive="base">
                                        <p:cTn id="26" dur="500" fill="hold"/>
                                        <p:tgtEl>
                                          <p:spTgt spid="90"/>
                                        </p:tgtEl>
                                        <p:attrNameLst>
                                          <p:attrName>ppt_y</p:attrName>
                                        </p:attrNameLst>
                                      </p:cBhvr>
                                      <p:tavLst>
                                        <p:tav tm="0">
                                          <p:val>
                                            <p:strVal val="#ppt_y"/>
                                          </p:val>
                                        </p:tav>
                                        <p:tav tm="100000">
                                          <p:val>
                                            <p:strVal val="#ppt_y"/>
                                          </p:val>
                                        </p:tav>
                                      </p:tavLst>
                                    </p:anim>
                                  </p:childTnLst>
                                </p:cTn>
                              </p:par>
                              <p:par>
                                <p:cTn id="27" presetID="22" presetClass="entr" presetSubtype="2" fill="hold" grpId="0" nodeType="withEffect">
                                  <p:stCondLst>
                                    <p:cond delay="250"/>
                                  </p:stCondLst>
                                  <p:childTnLst>
                                    <p:set>
                                      <p:cBhvr>
                                        <p:cTn id="28" dur="1" fill="hold">
                                          <p:stCondLst>
                                            <p:cond delay="0"/>
                                          </p:stCondLst>
                                        </p:cTn>
                                        <p:tgtEl>
                                          <p:spTgt spid="91"/>
                                        </p:tgtEl>
                                        <p:attrNameLst>
                                          <p:attrName>style.visibility</p:attrName>
                                        </p:attrNameLst>
                                      </p:cBhvr>
                                      <p:to>
                                        <p:strVal val="visible"/>
                                      </p:to>
                                    </p:set>
                                    <p:animEffect transition="in" filter="wipe(right)">
                                      <p:cBhvr>
                                        <p:cTn id="29" dur="500"/>
                                        <p:tgtEl>
                                          <p:spTgt spid="91"/>
                                        </p:tgtEl>
                                      </p:cBhvr>
                                    </p:animEffect>
                                  </p:childTnLst>
                                </p:cTn>
                              </p:par>
                            </p:childTnLst>
                          </p:cTn>
                        </p:par>
                        <p:par>
                          <p:cTn id="30" fill="hold">
                            <p:stCondLst>
                              <p:cond delay="2750"/>
                            </p:stCondLst>
                            <p:childTnLst>
                              <p:par>
                                <p:cTn id="31" presetID="1" presetClass="entr" presetSubtype="0" fill="hold" grpId="0" nodeType="afterEffect">
                                  <p:stCondLst>
                                    <p:cond delay="0"/>
                                  </p:stCondLst>
                                  <p:childTnLst>
                                    <p:set>
                                      <p:cBhvr>
                                        <p:cTn id="32" dur="1" fill="hold">
                                          <p:stCondLst>
                                            <p:cond delay="0"/>
                                          </p:stCondLst>
                                        </p:cTn>
                                        <p:tgtEl>
                                          <p:spTgt spid="93"/>
                                        </p:tgtEl>
                                        <p:attrNameLst>
                                          <p:attrName>style.visibility</p:attrName>
                                        </p:attrNameLst>
                                      </p:cBhvr>
                                      <p:to>
                                        <p:strVal val="visible"/>
                                      </p:to>
                                    </p:set>
                                  </p:childTnLst>
                                </p:cTn>
                              </p:par>
                              <p:par>
                                <p:cTn id="33" presetID="35" presetClass="path" presetSubtype="0" accel="50000" decel="50000" fill="hold" grpId="1" nodeType="withEffect">
                                  <p:stCondLst>
                                    <p:cond delay="0"/>
                                  </p:stCondLst>
                                  <p:childTnLst>
                                    <p:animMotion origin="layout" path="M -3.56836E-6 -3.7037E-7 L 0.36686 0.15278 " pathEditMode="relative" rAng="0" ptsTypes="AA">
                                      <p:cBhvr>
                                        <p:cTn id="34" dur="500" spd="-99900" fill="hold"/>
                                        <p:tgtEl>
                                          <p:spTgt spid="93"/>
                                        </p:tgtEl>
                                        <p:attrNameLst>
                                          <p:attrName>ppt_x,ppt_y</p:attrName>
                                        </p:attrNameLst>
                                      </p:cBhvr>
                                      <p:rCtr x="18343" y="7639"/>
                                    </p:animMotion>
                                  </p:childTnLst>
                                </p:cTn>
                              </p:par>
                              <p:par>
                                <p:cTn id="35" presetID="1" presetClass="entr" presetSubtype="0" fill="hold" grpId="0" nodeType="withEffect">
                                  <p:stCondLst>
                                    <p:cond delay="0"/>
                                  </p:stCondLst>
                                  <p:childTnLst>
                                    <p:set>
                                      <p:cBhvr>
                                        <p:cTn id="36" dur="1" fill="hold">
                                          <p:stCondLst>
                                            <p:cond delay="0"/>
                                          </p:stCondLst>
                                        </p:cTn>
                                        <p:tgtEl>
                                          <p:spTgt spid="94"/>
                                        </p:tgtEl>
                                        <p:attrNameLst>
                                          <p:attrName>style.visibility</p:attrName>
                                        </p:attrNameLst>
                                      </p:cBhvr>
                                      <p:to>
                                        <p:strVal val="visible"/>
                                      </p:to>
                                    </p:set>
                                  </p:childTnLst>
                                </p:cTn>
                              </p:par>
                              <p:par>
                                <p:cTn id="37" presetID="35" presetClass="path" presetSubtype="0" accel="50000" decel="50000" fill="hold" grpId="1" nodeType="withEffect">
                                  <p:stCondLst>
                                    <p:cond delay="0"/>
                                  </p:stCondLst>
                                  <p:childTnLst>
                                    <p:animMotion origin="layout" path="M 7.85742E-7 -3.33333E-6 L -0.39495 -0.11018 " pathEditMode="relative" rAng="0" ptsTypes="AA">
                                      <p:cBhvr>
                                        <p:cTn id="38" dur="500" spd="-99900" fill="hold"/>
                                        <p:tgtEl>
                                          <p:spTgt spid="94"/>
                                        </p:tgtEl>
                                        <p:attrNameLst>
                                          <p:attrName>ppt_x,ppt_y</p:attrName>
                                        </p:attrNameLst>
                                      </p:cBhvr>
                                      <p:rCtr x="-19748" y="-5509"/>
                                    </p:animMotion>
                                  </p:childTnLst>
                                </p:cTn>
                              </p:par>
                            </p:childTnLst>
                          </p:cTn>
                        </p:par>
                        <p:par>
                          <p:cTn id="39" fill="hold">
                            <p:stCondLst>
                              <p:cond delay="3250"/>
                            </p:stCondLst>
                            <p:childTnLst>
                              <p:par>
                                <p:cTn id="40" presetID="18" presetClass="entr" presetSubtype="3" fill="hold" grpId="0" nodeType="afterEffect">
                                  <p:stCondLst>
                                    <p:cond delay="0"/>
                                  </p:stCondLst>
                                  <p:childTnLst>
                                    <p:set>
                                      <p:cBhvr>
                                        <p:cTn id="41" dur="1" fill="hold">
                                          <p:stCondLst>
                                            <p:cond delay="0"/>
                                          </p:stCondLst>
                                        </p:cTn>
                                        <p:tgtEl>
                                          <p:spTgt spid="95"/>
                                        </p:tgtEl>
                                        <p:attrNameLst>
                                          <p:attrName>style.visibility</p:attrName>
                                        </p:attrNameLst>
                                      </p:cBhvr>
                                      <p:to>
                                        <p:strVal val="visible"/>
                                      </p:to>
                                    </p:set>
                                    <p:animEffect transition="in" filter="strips(upRight)">
                                      <p:cBhvr>
                                        <p:cTn id="42"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8" grpId="0" animBg="1"/>
      <p:bldP spid="89" grpId="0" animBg="1"/>
      <p:bldP spid="90" grpId="0" animBg="1"/>
      <p:bldP spid="91" grpId="0"/>
      <p:bldP spid="93" grpId="0" animBg="1"/>
      <p:bldP spid="93" grpId="1" animBg="1"/>
      <p:bldP spid="94" grpId="0" animBg="1"/>
      <p:bldP spid="94" grpId="1" animBg="1"/>
      <p:bldP spid="95" grpId="0"/>
      <p:bldP spid="9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841003" y="505764"/>
            <a:ext cx="8571840"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9412843" y="188639"/>
            <a:ext cx="933216" cy="334417"/>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69" name="矩形 68"/>
          <p:cNvSpPr/>
          <p:nvPr/>
        </p:nvSpPr>
        <p:spPr>
          <a:xfrm>
            <a:off x="10347503" y="187549"/>
            <a:ext cx="1582732" cy="334417"/>
          </a:xfrm>
          <a:prstGeom prst="rect">
            <a:avLst/>
          </a:prstGeom>
          <a:solidFill>
            <a:schemeClr val="accent6">
              <a:lumMod val="75000"/>
              <a:alpha val="7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65" name="六边形 64"/>
          <p:cNvSpPr/>
          <p:nvPr/>
        </p:nvSpPr>
        <p:spPr>
          <a:xfrm>
            <a:off x="624979" y="392472"/>
            <a:ext cx="261790" cy="225682"/>
          </a:xfrm>
          <a:prstGeom prst="hexagon">
            <a:avLst/>
          </a:prstGeom>
          <a:solidFill>
            <a:schemeClr val="accent6">
              <a:lumMod val="5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文本框 9"/>
          <p:cNvSpPr txBox="1"/>
          <p:nvPr/>
        </p:nvSpPr>
        <p:spPr>
          <a:xfrm>
            <a:off x="9412843" y="221071"/>
            <a:ext cx="933216" cy="284693"/>
          </a:xfrm>
          <a:prstGeom prst="rect">
            <a:avLst/>
          </a:prstGeom>
          <a:noFill/>
        </p:spPr>
        <p:txBody>
          <a:bodyPr wrap="square" lIns="68580" tIns="34290" rIns="68580" bIns="34290" rtlCol="0">
            <a:spAutoFit/>
          </a:bodyPr>
          <a:lstStyle/>
          <a:p>
            <a:pPr marL="0" lvl="1" algn="ctr"/>
            <a:r>
              <a:rPr lang="zh-CN" altLang="en-US" sz="1400" dirty="0" smtClean="0">
                <a:solidFill>
                  <a:schemeClr val="bg1"/>
                </a:solidFill>
                <a:latin typeface="微软雅黑" pitchFamily="34" charset="-122"/>
                <a:ea typeface="微软雅黑" pitchFamily="34" charset="-122"/>
              </a:rPr>
              <a:t>第一部分</a:t>
            </a:r>
            <a:endParaRPr lang="zh-CN" altLang="en-US" sz="1400" dirty="0">
              <a:solidFill>
                <a:schemeClr val="bg1"/>
              </a:solidFill>
              <a:latin typeface="微软雅黑" pitchFamily="34" charset="-122"/>
              <a:ea typeface="微软雅黑" pitchFamily="34" charset="-122"/>
            </a:endParaRPr>
          </a:p>
        </p:txBody>
      </p:sp>
      <p:sp>
        <p:nvSpPr>
          <p:cNvPr id="72" name="文本框 9"/>
          <p:cNvSpPr txBox="1"/>
          <p:nvPr/>
        </p:nvSpPr>
        <p:spPr>
          <a:xfrm>
            <a:off x="10338630" y="213500"/>
            <a:ext cx="1584176" cy="284693"/>
          </a:xfrm>
          <a:prstGeom prst="rect">
            <a:avLst/>
          </a:prstGeom>
          <a:noFill/>
        </p:spPr>
        <p:txBody>
          <a:bodyPr wrap="square" lIns="68580" tIns="34290" rIns="68580" bIns="34290" rtlCol="0">
            <a:spAutoFit/>
          </a:bodyPr>
          <a:lstStyle/>
          <a:p>
            <a:pPr marL="0" lvl="1" algn="ctr"/>
            <a:r>
              <a:rPr lang="zh-CN" altLang="en-US" sz="1400" dirty="0" smtClean="0">
                <a:solidFill>
                  <a:schemeClr val="bg1"/>
                </a:solidFill>
                <a:latin typeface="微软雅黑" pitchFamily="34" charset="-122"/>
                <a:ea typeface="微软雅黑" pitchFamily="34" charset="-122"/>
              </a:rPr>
              <a:t>素养与能力</a:t>
            </a:r>
            <a:endParaRPr lang="zh-CN" altLang="en-US" sz="1400" dirty="0">
              <a:solidFill>
                <a:schemeClr val="bg1"/>
              </a:solidFill>
              <a:latin typeface="微软雅黑" pitchFamily="34" charset="-122"/>
              <a:ea typeface="微软雅黑" pitchFamily="34" charset="-122"/>
            </a:endParaRPr>
          </a:p>
        </p:txBody>
      </p:sp>
      <p:sp>
        <p:nvSpPr>
          <p:cNvPr id="87" name="Rectangle 4"/>
          <p:cNvSpPr txBox="1">
            <a:spLocks noChangeArrowheads="1"/>
          </p:cNvSpPr>
          <p:nvPr/>
        </p:nvSpPr>
        <p:spPr bwMode="auto">
          <a:xfrm>
            <a:off x="3505299" y="1142684"/>
            <a:ext cx="5235536" cy="34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zh-CN" altLang="en-US" sz="2400" b="0" dirty="0" smtClean="0">
                <a:solidFill>
                  <a:schemeClr val="tx1">
                    <a:lumMod val="50000"/>
                    <a:lumOff val="50000"/>
                  </a:schemeClr>
                </a:solidFill>
                <a:latin typeface="微软雅黑" panose="020B0503020204020204" pitchFamily="34" charset="-122"/>
                <a:ea typeface="微软雅黑" panose="020B0503020204020204" pitchFamily="34" charset="-122"/>
              </a:rPr>
              <a:t>江阴市河塘中心小学</a:t>
            </a:r>
            <a:endParaRPr lang="zh-CN" sz="2400" b="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8" name="Rectangle 2"/>
          <p:cNvSpPr/>
          <p:nvPr/>
        </p:nvSpPr>
        <p:spPr>
          <a:xfrm>
            <a:off x="6097587" y="1740272"/>
            <a:ext cx="4883150" cy="2332788"/>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lumMod val="95000"/>
                </a:schemeClr>
              </a:solidFill>
            </a:endParaRPr>
          </a:p>
        </p:txBody>
      </p:sp>
      <p:sp>
        <p:nvSpPr>
          <p:cNvPr id="89" name="Rectangle 2"/>
          <p:cNvSpPr/>
          <p:nvPr/>
        </p:nvSpPr>
        <p:spPr>
          <a:xfrm>
            <a:off x="1286445" y="1740272"/>
            <a:ext cx="4883150" cy="2332788"/>
          </a:xfrm>
          <a:prstGeom prst="rect">
            <a:avLst/>
          </a:prstGeom>
          <a:blipFill>
            <a:blip r:embed="rId4" cstate="print">
              <a:extLst>
                <a:ext uri="{28A0092B-C50C-407E-A947-70E740481C1C}">
                  <a14:useLocalDpi xmlns:a14="http://schemas.microsoft.com/office/drawing/2010/main"/>
                </a:ext>
              </a:extLst>
            </a:blip>
            <a:srcRect/>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lumMod val="95000"/>
                </a:schemeClr>
              </a:solidFill>
            </a:endParaRPr>
          </a:p>
        </p:txBody>
      </p:sp>
      <p:sp>
        <p:nvSpPr>
          <p:cNvPr id="90" name="Rectangle 2"/>
          <p:cNvSpPr/>
          <p:nvPr/>
        </p:nvSpPr>
        <p:spPr>
          <a:xfrm>
            <a:off x="1286445" y="1740272"/>
            <a:ext cx="4883150" cy="2332788"/>
          </a:xfrm>
          <a:prstGeom prst="rect">
            <a:avLst/>
          </a:prstGeom>
          <a:solidFill>
            <a:schemeClr val="accent6">
              <a:lumMod val="75000"/>
              <a:alpha val="72941"/>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lumMod val="95000"/>
                </a:schemeClr>
              </a:solidFill>
            </a:endParaRPr>
          </a:p>
        </p:txBody>
      </p:sp>
      <p:sp>
        <p:nvSpPr>
          <p:cNvPr id="91" name="矩形 90"/>
          <p:cNvSpPr/>
          <p:nvPr/>
        </p:nvSpPr>
        <p:spPr>
          <a:xfrm>
            <a:off x="1608509" y="2204864"/>
            <a:ext cx="4127830" cy="769433"/>
          </a:xfrm>
          <a:prstGeom prst="rect">
            <a:avLst/>
          </a:prstGeom>
          <a:effectLst>
            <a:outerShdw blurRad="50800" dist="38100" dir="2700000" algn="tl" rotWithShape="0">
              <a:prstClr val="black">
                <a:alpha val="40000"/>
              </a:prstClr>
            </a:outerShdw>
          </a:effectLst>
        </p:spPr>
        <p:txBody>
          <a:bodyPr wrap="square" lIns="91431" tIns="45716" rIns="91431" bIns="45716">
            <a:spAutoFit/>
          </a:bodyPr>
          <a:lstStyle/>
          <a:p>
            <a:r>
              <a:rPr lang="en-US" altLang="zh-CN" sz="2200" b="1" dirty="0" smtClean="0">
                <a:solidFill>
                  <a:schemeClr val="bg1">
                    <a:lumMod val="95000"/>
                  </a:schemeClr>
                </a:solidFill>
                <a:latin typeface="微软雅黑" pitchFamily="34" charset="-122"/>
                <a:ea typeface="微软雅黑" pitchFamily="34" charset="-122"/>
              </a:rPr>
              <a:t>2</a:t>
            </a:r>
            <a:r>
              <a:rPr lang="zh-CN" altLang="en-US" sz="2200" b="1" dirty="0" smtClean="0">
                <a:solidFill>
                  <a:schemeClr val="bg1">
                    <a:lumMod val="95000"/>
                  </a:schemeClr>
                </a:solidFill>
                <a:latin typeface="微软雅黑" pitchFamily="34" charset="-122"/>
                <a:ea typeface="微软雅黑" pitchFamily="34" charset="-122"/>
              </a:rPr>
              <a:t>、发挥</a:t>
            </a:r>
            <a:r>
              <a:rPr lang="zh-CN" altLang="en-US" sz="2200" b="1" dirty="0">
                <a:solidFill>
                  <a:schemeClr val="bg1">
                    <a:lumMod val="95000"/>
                  </a:schemeClr>
                </a:solidFill>
                <a:latin typeface="微软雅黑" pitchFamily="34" charset="-122"/>
                <a:ea typeface="微软雅黑" pitchFamily="34" charset="-122"/>
              </a:rPr>
              <a:t>学校骨干教师作用，进行针对性培训。</a:t>
            </a:r>
            <a:endParaRPr lang="en-US" altLang="zh-CN" sz="2200" b="1" dirty="0">
              <a:solidFill>
                <a:schemeClr val="bg1">
                  <a:lumMod val="95000"/>
                </a:schemeClr>
              </a:solidFill>
              <a:latin typeface="微软雅黑" pitchFamily="34" charset="-122"/>
              <a:ea typeface="微软雅黑" pitchFamily="34" charset="-122"/>
            </a:endParaRPr>
          </a:p>
        </p:txBody>
      </p:sp>
      <p:sp>
        <p:nvSpPr>
          <p:cNvPr id="93" name="Freeform 12"/>
          <p:cNvSpPr>
            <a:spLocks/>
          </p:cNvSpPr>
          <p:nvPr/>
        </p:nvSpPr>
        <p:spPr bwMode="auto">
          <a:xfrm>
            <a:off x="1608509" y="4509120"/>
            <a:ext cx="528638"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chemeClr val="accent6">
              <a:lumMod val="50000"/>
            </a:schemeClr>
          </a:solidFill>
          <a:ln>
            <a:noFill/>
          </a:ln>
          <a:extLst/>
        </p:spPr>
        <p:txBody>
          <a:bodyPr/>
          <a:lstStyle/>
          <a:p>
            <a:endParaRPr lang="zh-CN" altLang="en-US">
              <a:solidFill>
                <a:schemeClr val="tx1">
                  <a:lumMod val="50000"/>
                  <a:lumOff val="50000"/>
                </a:schemeClr>
              </a:solidFill>
            </a:endParaRPr>
          </a:p>
        </p:txBody>
      </p:sp>
      <p:sp>
        <p:nvSpPr>
          <p:cNvPr id="94" name="Freeform 12"/>
          <p:cNvSpPr>
            <a:spLocks/>
          </p:cNvSpPr>
          <p:nvPr/>
        </p:nvSpPr>
        <p:spPr bwMode="auto">
          <a:xfrm flipH="1" flipV="1">
            <a:off x="10202043" y="5425554"/>
            <a:ext cx="528638"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chemeClr val="accent6">
              <a:lumMod val="50000"/>
            </a:schemeClr>
          </a:solidFill>
          <a:ln>
            <a:noFill/>
          </a:ln>
          <a:extLst/>
        </p:spPr>
        <p:txBody>
          <a:bodyPr/>
          <a:lstStyle/>
          <a:p>
            <a:endParaRPr lang="zh-CN" altLang="en-US">
              <a:solidFill>
                <a:schemeClr val="tx1">
                  <a:lumMod val="50000"/>
                  <a:lumOff val="50000"/>
                </a:schemeClr>
              </a:solidFill>
            </a:endParaRPr>
          </a:p>
        </p:txBody>
      </p:sp>
      <p:sp>
        <p:nvSpPr>
          <p:cNvPr id="95" name="TextBox 94"/>
          <p:cNvSpPr txBox="1"/>
          <p:nvPr/>
        </p:nvSpPr>
        <p:spPr>
          <a:xfrm>
            <a:off x="1968549" y="4823321"/>
            <a:ext cx="8545239" cy="1185324"/>
          </a:xfrm>
          <a:prstGeom prst="rect">
            <a:avLst/>
          </a:prstGeom>
          <a:noFill/>
        </p:spPr>
        <p:txBody>
          <a:bodyPr wrap="square" rtlCol="0">
            <a:spAutoFit/>
          </a:bodyPr>
          <a:lstStyle/>
          <a:p>
            <a:pPr>
              <a:lnSpc>
                <a:spcPct val="130000"/>
              </a:lnSpc>
              <a:spcBef>
                <a:spcPct val="0"/>
              </a:spcBef>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学科、年段、班级、老师有各自的特点，如何把设备、平台、资源与教育教学有机结合起来，我们充分发挥学校既有丰富学科教学经验，又有深厚信息素养的骨干教师作用，创造条件让他们先行一步，积累经验，再有点带面，滚动发展。学校徐金南、叶英娟老师，肯钻研，善创新，在智慧课堂实验中很有心得，在他们的带动下，学校已有</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12</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位教师，</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8</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个班级，也就是全校</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25%</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的老师，三分之一的班级参与到了实验中来。</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endParaRPr>
          </a:p>
        </p:txBody>
      </p:sp>
      <p:sp>
        <p:nvSpPr>
          <p:cNvPr id="96" name="弧形 95"/>
          <p:cNvSpPr/>
          <p:nvPr/>
        </p:nvSpPr>
        <p:spPr>
          <a:xfrm>
            <a:off x="3793331" y="1052736"/>
            <a:ext cx="504056" cy="504056"/>
          </a:xfrm>
          <a:prstGeom prst="arc">
            <a:avLst>
              <a:gd name="adj1" fmla="val 18916496"/>
              <a:gd name="adj2" fmla="val 2632855"/>
            </a:avLst>
          </a:prstGeom>
          <a:ln>
            <a:solidFill>
              <a:srgbClr val="984807"/>
            </a:solidFill>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6" name="矩形 25"/>
          <p:cNvSpPr/>
          <p:nvPr/>
        </p:nvSpPr>
        <p:spPr>
          <a:xfrm rot="2700000">
            <a:off x="8642576" y="6569968"/>
            <a:ext cx="576064" cy="576064"/>
          </a:xfrm>
          <a:prstGeom prst="rect">
            <a:avLst/>
          </a:prstGeom>
          <a:solidFill>
            <a:schemeClr val="accent6">
              <a:lumMod val="75000"/>
              <a:alpha val="411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rot="2700000">
            <a:off x="9457254" y="6572643"/>
            <a:ext cx="576064" cy="576064"/>
          </a:xfrm>
          <a:prstGeom prst="rect">
            <a:avLst/>
          </a:prstGeom>
          <a:solidFill>
            <a:schemeClr val="accent6">
              <a:lumMod val="50000"/>
              <a:alpha val="631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rot="2700000">
            <a:off x="10271930" y="6574788"/>
            <a:ext cx="576064" cy="576064"/>
          </a:xfrm>
          <a:prstGeom prst="rect">
            <a:avLst/>
          </a:prstGeom>
          <a:solidFill>
            <a:schemeClr val="accent6">
              <a:lumMod val="75000"/>
              <a:alpha val="5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rot="2700000">
            <a:off x="9864592" y="6167450"/>
            <a:ext cx="576064" cy="576064"/>
          </a:xfrm>
          <a:prstGeom prst="rect">
            <a:avLst/>
          </a:prstGeom>
          <a:solidFill>
            <a:schemeClr val="accent6">
              <a:lumMod val="75000"/>
              <a:alpha val="1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rot="2700000">
            <a:off x="10679269" y="6167450"/>
            <a:ext cx="576064" cy="576064"/>
          </a:xfrm>
          <a:prstGeom prst="rect">
            <a:avLst/>
          </a:prstGeom>
          <a:solidFill>
            <a:schemeClr val="accent6">
              <a:lumMod val="75000"/>
              <a:alpha val="1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9"/>
          <p:cNvSpPr txBox="1"/>
          <p:nvPr/>
        </p:nvSpPr>
        <p:spPr>
          <a:xfrm>
            <a:off x="985019" y="188640"/>
            <a:ext cx="4863842" cy="346249"/>
          </a:xfrm>
          <a:prstGeom prst="rect">
            <a:avLst/>
          </a:prstGeom>
          <a:noFill/>
        </p:spPr>
        <p:txBody>
          <a:bodyPr wrap="square" lIns="68580" tIns="34290" rIns="68580" bIns="34290" rtlCol="0">
            <a:spAutoFit/>
          </a:bodyPr>
          <a:lstStyle/>
          <a:p>
            <a:pPr marL="0" lvl="1"/>
            <a:r>
              <a:rPr lang="zh-CN" altLang="en-US" dirty="0">
                <a:solidFill>
                  <a:schemeClr val="tx1">
                    <a:lumMod val="65000"/>
                    <a:lumOff val="35000"/>
                  </a:schemeClr>
                </a:solidFill>
                <a:latin typeface="微软雅黑" pitchFamily="34" charset="-122"/>
                <a:ea typeface="微软雅黑" pitchFamily="34" charset="-122"/>
              </a:rPr>
              <a:t>畅言智慧课堂平台、资源、路径的应用和开发</a:t>
            </a:r>
            <a:endParaRPr lang="zh-CN" altLang="en-US" dirty="0">
              <a:solidFill>
                <a:schemeClr val="tx1">
                  <a:lumMod val="65000"/>
                  <a:lumOff val="35000"/>
                </a:schemeClr>
              </a:solidFill>
              <a:latin typeface="微软雅黑" pitchFamily="34" charset="-122"/>
              <a:ea typeface="微软雅黑" pitchFamily="34" charset="-122"/>
            </a:endParaRPr>
          </a:p>
        </p:txBody>
      </p:sp>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195" y="187549"/>
            <a:ext cx="554558" cy="541032"/>
          </a:xfrm>
          <a:prstGeom prst="rect">
            <a:avLst/>
          </a:prstGeom>
        </p:spPr>
      </p:pic>
    </p:spTree>
    <p:extLst>
      <p:ext uri="{BB962C8B-B14F-4D97-AF65-F5344CB8AC3E}">
        <p14:creationId xmlns:p14="http://schemas.microsoft.com/office/powerpoint/2010/main" val="128837762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wipe(down)">
                                      <p:cBhvr>
                                        <p:cTn id="7" dur="500"/>
                                        <p:tgtEl>
                                          <p:spTgt spid="9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7"/>
                                        </p:tgtEl>
                                        <p:attrNameLst>
                                          <p:attrName>style.visibility</p:attrName>
                                        </p:attrNameLst>
                                      </p:cBhvr>
                                      <p:to>
                                        <p:strVal val="visible"/>
                                      </p:to>
                                    </p:set>
                                    <p:animEffect transition="in" filter="wipe(left)">
                                      <p:cBhvr>
                                        <p:cTn id="11" dur="500"/>
                                        <p:tgtEl>
                                          <p:spTgt spid="87"/>
                                        </p:tgtEl>
                                      </p:cBhvr>
                                    </p:animEffect>
                                  </p:childTnLst>
                                </p:cTn>
                              </p:par>
                            </p:childTnLst>
                          </p:cTn>
                        </p:par>
                        <p:par>
                          <p:cTn id="12" fill="hold">
                            <p:stCondLst>
                              <p:cond delay="1000"/>
                            </p:stCondLst>
                            <p:childTnLst>
                              <p:par>
                                <p:cTn id="13" presetID="2" presetClass="entr" presetSubtype="8" fill="hold" grpId="0" nodeType="afterEffect">
                                  <p:stCondLst>
                                    <p:cond delay="0"/>
                                  </p:stCondLst>
                                  <p:childTnLst>
                                    <p:set>
                                      <p:cBhvr>
                                        <p:cTn id="14" dur="1" fill="hold">
                                          <p:stCondLst>
                                            <p:cond delay="0"/>
                                          </p:stCondLst>
                                        </p:cTn>
                                        <p:tgtEl>
                                          <p:spTgt spid="88"/>
                                        </p:tgtEl>
                                        <p:attrNameLst>
                                          <p:attrName>style.visibility</p:attrName>
                                        </p:attrNameLst>
                                      </p:cBhvr>
                                      <p:to>
                                        <p:strVal val="visible"/>
                                      </p:to>
                                    </p:set>
                                    <p:anim calcmode="lin" valueType="num">
                                      <p:cBhvr additive="base">
                                        <p:cTn id="15" dur="500" fill="hold"/>
                                        <p:tgtEl>
                                          <p:spTgt spid="88"/>
                                        </p:tgtEl>
                                        <p:attrNameLst>
                                          <p:attrName>ppt_x</p:attrName>
                                        </p:attrNameLst>
                                      </p:cBhvr>
                                      <p:tavLst>
                                        <p:tav tm="0">
                                          <p:val>
                                            <p:strVal val="0-#ppt_w/2"/>
                                          </p:val>
                                        </p:tav>
                                        <p:tav tm="100000">
                                          <p:val>
                                            <p:strVal val="#ppt_x"/>
                                          </p:val>
                                        </p:tav>
                                      </p:tavLst>
                                    </p:anim>
                                    <p:anim calcmode="lin" valueType="num">
                                      <p:cBhvr additive="base">
                                        <p:cTn id="16" dur="500" fill="hold"/>
                                        <p:tgtEl>
                                          <p:spTgt spid="88"/>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8" fill="hold" grpId="0" nodeType="afterEffect">
                                  <p:stCondLst>
                                    <p:cond delay="0"/>
                                  </p:stCondLst>
                                  <p:childTnLst>
                                    <p:set>
                                      <p:cBhvr>
                                        <p:cTn id="19" dur="1" fill="hold">
                                          <p:stCondLst>
                                            <p:cond delay="0"/>
                                          </p:stCondLst>
                                        </p:cTn>
                                        <p:tgtEl>
                                          <p:spTgt spid="89"/>
                                        </p:tgtEl>
                                        <p:attrNameLst>
                                          <p:attrName>style.visibility</p:attrName>
                                        </p:attrNameLst>
                                      </p:cBhvr>
                                      <p:to>
                                        <p:strVal val="visible"/>
                                      </p:to>
                                    </p:set>
                                    <p:anim calcmode="lin" valueType="num">
                                      <p:cBhvr additive="base">
                                        <p:cTn id="20" dur="500" fill="hold"/>
                                        <p:tgtEl>
                                          <p:spTgt spid="89"/>
                                        </p:tgtEl>
                                        <p:attrNameLst>
                                          <p:attrName>ppt_x</p:attrName>
                                        </p:attrNameLst>
                                      </p:cBhvr>
                                      <p:tavLst>
                                        <p:tav tm="0">
                                          <p:val>
                                            <p:strVal val="0-#ppt_w/2"/>
                                          </p:val>
                                        </p:tav>
                                        <p:tav tm="100000">
                                          <p:val>
                                            <p:strVal val="#ppt_x"/>
                                          </p:val>
                                        </p:tav>
                                      </p:tavLst>
                                    </p:anim>
                                    <p:anim calcmode="lin" valueType="num">
                                      <p:cBhvr additive="base">
                                        <p:cTn id="21" dur="500" fill="hold"/>
                                        <p:tgtEl>
                                          <p:spTgt spid="89"/>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8" fill="hold" grpId="0" nodeType="afterEffect">
                                  <p:stCondLst>
                                    <p:cond delay="0"/>
                                  </p:stCondLst>
                                  <p:childTnLst>
                                    <p:set>
                                      <p:cBhvr>
                                        <p:cTn id="24" dur="1" fill="hold">
                                          <p:stCondLst>
                                            <p:cond delay="0"/>
                                          </p:stCondLst>
                                        </p:cTn>
                                        <p:tgtEl>
                                          <p:spTgt spid="90"/>
                                        </p:tgtEl>
                                        <p:attrNameLst>
                                          <p:attrName>style.visibility</p:attrName>
                                        </p:attrNameLst>
                                      </p:cBhvr>
                                      <p:to>
                                        <p:strVal val="visible"/>
                                      </p:to>
                                    </p:set>
                                    <p:anim calcmode="lin" valueType="num">
                                      <p:cBhvr additive="base">
                                        <p:cTn id="25" dur="500" fill="hold"/>
                                        <p:tgtEl>
                                          <p:spTgt spid="90"/>
                                        </p:tgtEl>
                                        <p:attrNameLst>
                                          <p:attrName>ppt_x</p:attrName>
                                        </p:attrNameLst>
                                      </p:cBhvr>
                                      <p:tavLst>
                                        <p:tav tm="0">
                                          <p:val>
                                            <p:strVal val="0-#ppt_w/2"/>
                                          </p:val>
                                        </p:tav>
                                        <p:tav tm="100000">
                                          <p:val>
                                            <p:strVal val="#ppt_x"/>
                                          </p:val>
                                        </p:tav>
                                      </p:tavLst>
                                    </p:anim>
                                    <p:anim calcmode="lin" valueType="num">
                                      <p:cBhvr additive="base">
                                        <p:cTn id="26" dur="500" fill="hold"/>
                                        <p:tgtEl>
                                          <p:spTgt spid="90"/>
                                        </p:tgtEl>
                                        <p:attrNameLst>
                                          <p:attrName>ppt_y</p:attrName>
                                        </p:attrNameLst>
                                      </p:cBhvr>
                                      <p:tavLst>
                                        <p:tav tm="0">
                                          <p:val>
                                            <p:strVal val="#ppt_y"/>
                                          </p:val>
                                        </p:tav>
                                        <p:tav tm="100000">
                                          <p:val>
                                            <p:strVal val="#ppt_y"/>
                                          </p:val>
                                        </p:tav>
                                      </p:tavLst>
                                    </p:anim>
                                  </p:childTnLst>
                                </p:cTn>
                              </p:par>
                              <p:par>
                                <p:cTn id="27" presetID="22" presetClass="entr" presetSubtype="2" fill="hold" grpId="0" nodeType="withEffect">
                                  <p:stCondLst>
                                    <p:cond delay="250"/>
                                  </p:stCondLst>
                                  <p:childTnLst>
                                    <p:set>
                                      <p:cBhvr>
                                        <p:cTn id="28" dur="1" fill="hold">
                                          <p:stCondLst>
                                            <p:cond delay="0"/>
                                          </p:stCondLst>
                                        </p:cTn>
                                        <p:tgtEl>
                                          <p:spTgt spid="91"/>
                                        </p:tgtEl>
                                        <p:attrNameLst>
                                          <p:attrName>style.visibility</p:attrName>
                                        </p:attrNameLst>
                                      </p:cBhvr>
                                      <p:to>
                                        <p:strVal val="visible"/>
                                      </p:to>
                                    </p:set>
                                    <p:animEffect transition="in" filter="wipe(right)">
                                      <p:cBhvr>
                                        <p:cTn id="29" dur="500"/>
                                        <p:tgtEl>
                                          <p:spTgt spid="91"/>
                                        </p:tgtEl>
                                      </p:cBhvr>
                                    </p:animEffect>
                                  </p:childTnLst>
                                </p:cTn>
                              </p:par>
                            </p:childTnLst>
                          </p:cTn>
                        </p:par>
                        <p:par>
                          <p:cTn id="30" fill="hold">
                            <p:stCondLst>
                              <p:cond delay="2750"/>
                            </p:stCondLst>
                            <p:childTnLst>
                              <p:par>
                                <p:cTn id="31" presetID="1" presetClass="entr" presetSubtype="0" fill="hold" grpId="0" nodeType="afterEffect">
                                  <p:stCondLst>
                                    <p:cond delay="0"/>
                                  </p:stCondLst>
                                  <p:childTnLst>
                                    <p:set>
                                      <p:cBhvr>
                                        <p:cTn id="32" dur="1" fill="hold">
                                          <p:stCondLst>
                                            <p:cond delay="0"/>
                                          </p:stCondLst>
                                        </p:cTn>
                                        <p:tgtEl>
                                          <p:spTgt spid="93"/>
                                        </p:tgtEl>
                                        <p:attrNameLst>
                                          <p:attrName>style.visibility</p:attrName>
                                        </p:attrNameLst>
                                      </p:cBhvr>
                                      <p:to>
                                        <p:strVal val="visible"/>
                                      </p:to>
                                    </p:set>
                                  </p:childTnLst>
                                </p:cTn>
                              </p:par>
                              <p:par>
                                <p:cTn id="33" presetID="35" presetClass="path" presetSubtype="0" accel="50000" decel="50000" fill="hold" grpId="1" nodeType="withEffect">
                                  <p:stCondLst>
                                    <p:cond delay="0"/>
                                  </p:stCondLst>
                                  <p:childTnLst>
                                    <p:animMotion origin="layout" path="M -3.56836E-6 -3.7037E-7 L 0.36686 0.15278 " pathEditMode="relative" rAng="0" ptsTypes="AA">
                                      <p:cBhvr>
                                        <p:cTn id="34" dur="500" spd="-99900" fill="hold"/>
                                        <p:tgtEl>
                                          <p:spTgt spid="93"/>
                                        </p:tgtEl>
                                        <p:attrNameLst>
                                          <p:attrName>ppt_x,ppt_y</p:attrName>
                                        </p:attrNameLst>
                                      </p:cBhvr>
                                      <p:rCtr x="18343" y="7639"/>
                                    </p:animMotion>
                                  </p:childTnLst>
                                </p:cTn>
                              </p:par>
                              <p:par>
                                <p:cTn id="35" presetID="1" presetClass="entr" presetSubtype="0" fill="hold" grpId="0" nodeType="withEffect">
                                  <p:stCondLst>
                                    <p:cond delay="0"/>
                                  </p:stCondLst>
                                  <p:childTnLst>
                                    <p:set>
                                      <p:cBhvr>
                                        <p:cTn id="36" dur="1" fill="hold">
                                          <p:stCondLst>
                                            <p:cond delay="0"/>
                                          </p:stCondLst>
                                        </p:cTn>
                                        <p:tgtEl>
                                          <p:spTgt spid="94"/>
                                        </p:tgtEl>
                                        <p:attrNameLst>
                                          <p:attrName>style.visibility</p:attrName>
                                        </p:attrNameLst>
                                      </p:cBhvr>
                                      <p:to>
                                        <p:strVal val="visible"/>
                                      </p:to>
                                    </p:set>
                                  </p:childTnLst>
                                </p:cTn>
                              </p:par>
                              <p:par>
                                <p:cTn id="37" presetID="35" presetClass="path" presetSubtype="0" accel="50000" decel="50000" fill="hold" grpId="1" nodeType="withEffect">
                                  <p:stCondLst>
                                    <p:cond delay="0"/>
                                  </p:stCondLst>
                                  <p:childTnLst>
                                    <p:animMotion origin="layout" path="M 7.85742E-7 -3.33333E-6 L -0.39495 -0.11018 " pathEditMode="relative" rAng="0" ptsTypes="AA">
                                      <p:cBhvr>
                                        <p:cTn id="38" dur="500" spd="-99900" fill="hold"/>
                                        <p:tgtEl>
                                          <p:spTgt spid="94"/>
                                        </p:tgtEl>
                                        <p:attrNameLst>
                                          <p:attrName>ppt_x,ppt_y</p:attrName>
                                        </p:attrNameLst>
                                      </p:cBhvr>
                                      <p:rCtr x="-19748" y="-5509"/>
                                    </p:animMotion>
                                  </p:childTnLst>
                                </p:cTn>
                              </p:par>
                            </p:childTnLst>
                          </p:cTn>
                        </p:par>
                        <p:par>
                          <p:cTn id="39" fill="hold">
                            <p:stCondLst>
                              <p:cond delay="3250"/>
                            </p:stCondLst>
                            <p:childTnLst>
                              <p:par>
                                <p:cTn id="40" presetID="18" presetClass="entr" presetSubtype="3" fill="hold" grpId="0" nodeType="afterEffect">
                                  <p:stCondLst>
                                    <p:cond delay="0"/>
                                  </p:stCondLst>
                                  <p:childTnLst>
                                    <p:set>
                                      <p:cBhvr>
                                        <p:cTn id="41" dur="1" fill="hold">
                                          <p:stCondLst>
                                            <p:cond delay="0"/>
                                          </p:stCondLst>
                                        </p:cTn>
                                        <p:tgtEl>
                                          <p:spTgt spid="95"/>
                                        </p:tgtEl>
                                        <p:attrNameLst>
                                          <p:attrName>style.visibility</p:attrName>
                                        </p:attrNameLst>
                                      </p:cBhvr>
                                      <p:to>
                                        <p:strVal val="visible"/>
                                      </p:to>
                                    </p:set>
                                    <p:animEffect transition="in" filter="strips(upRight)">
                                      <p:cBhvr>
                                        <p:cTn id="42"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8" grpId="0" animBg="1"/>
      <p:bldP spid="89" grpId="0" animBg="1"/>
      <p:bldP spid="90" grpId="0" animBg="1"/>
      <p:bldP spid="91" grpId="0"/>
      <p:bldP spid="93" grpId="0" animBg="1"/>
      <p:bldP spid="93" grpId="1" animBg="1"/>
      <p:bldP spid="94" grpId="0" animBg="1"/>
      <p:bldP spid="94" grpId="1" animBg="1"/>
      <p:bldP spid="95" grpId="0"/>
      <p:bldP spid="9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841003" y="505764"/>
            <a:ext cx="8571840"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9412843" y="188639"/>
            <a:ext cx="933216" cy="334417"/>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69" name="矩形 68"/>
          <p:cNvSpPr/>
          <p:nvPr/>
        </p:nvSpPr>
        <p:spPr>
          <a:xfrm>
            <a:off x="10347503" y="187549"/>
            <a:ext cx="1582732" cy="334417"/>
          </a:xfrm>
          <a:prstGeom prst="rect">
            <a:avLst/>
          </a:prstGeom>
          <a:solidFill>
            <a:schemeClr val="accent6">
              <a:lumMod val="75000"/>
              <a:alpha val="7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65" name="六边形 64"/>
          <p:cNvSpPr/>
          <p:nvPr/>
        </p:nvSpPr>
        <p:spPr>
          <a:xfrm>
            <a:off x="624979" y="392472"/>
            <a:ext cx="261790" cy="225682"/>
          </a:xfrm>
          <a:prstGeom prst="hexagon">
            <a:avLst/>
          </a:prstGeom>
          <a:solidFill>
            <a:schemeClr val="accent6">
              <a:lumMod val="5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文本框 9"/>
          <p:cNvSpPr txBox="1"/>
          <p:nvPr/>
        </p:nvSpPr>
        <p:spPr>
          <a:xfrm>
            <a:off x="9412843" y="221071"/>
            <a:ext cx="933216" cy="284693"/>
          </a:xfrm>
          <a:prstGeom prst="rect">
            <a:avLst/>
          </a:prstGeom>
          <a:noFill/>
        </p:spPr>
        <p:txBody>
          <a:bodyPr wrap="square" lIns="68580" tIns="34290" rIns="68580" bIns="34290" rtlCol="0">
            <a:spAutoFit/>
          </a:bodyPr>
          <a:lstStyle/>
          <a:p>
            <a:pPr marL="0" lvl="1" algn="ctr"/>
            <a:r>
              <a:rPr lang="zh-CN" altLang="en-US" sz="1400" dirty="0" smtClean="0">
                <a:solidFill>
                  <a:schemeClr val="bg1"/>
                </a:solidFill>
                <a:latin typeface="微软雅黑" pitchFamily="34" charset="-122"/>
                <a:ea typeface="微软雅黑" pitchFamily="34" charset="-122"/>
              </a:rPr>
              <a:t>第一部分</a:t>
            </a:r>
            <a:endParaRPr lang="zh-CN" altLang="en-US" sz="1400" dirty="0">
              <a:solidFill>
                <a:schemeClr val="bg1"/>
              </a:solidFill>
              <a:latin typeface="微软雅黑" pitchFamily="34" charset="-122"/>
              <a:ea typeface="微软雅黑" pitchFamily="34" charset="-122"/>
            </a:endParaRPr>
          </a:p>
        </p:txBody>
      </p:sp>
      <p:sp>
        <p:nvSpPr>
          <p:cNvPr id="72" name="文本框 9"/>
          <p:cNvSpPr txBox="1"/>
          <p:nvPr/>
        </p:nvSpPr>
        <p:spPr>
          <a:xfrm>
            <a:off x="10338630" y="213500"/>
            <a:ext cx="1584176" cy="284693"/>
          </a:xfrm>
          <a:prstGeom prst="rect">
            <a:avLst/>
          </a:prstGeom>
          <a:noFill/>
        </p:spPr>
        <p:txBody>
          <a:bodyPr wrap="square" lIns="68580" tIns="34290" rIns="68580" bIns="34290" rtlCol="0">
            <a:spAutoFit/>
          </a:bodyPr>
          <a:lstStyle/>
          <a:p>
            <a:pPr marL="0" lvl="1" algn="ctr"/>
            <a:r>
              <a:rPr lang="zh-CN" altLang="en-US" sz="1400" dirty="0" smtClean="0">
                <a:solidFill>
                  <a:schemeClr val="bg1"/>
                </a:solidFill>
                <a:latin typeface="微软雅黑" pitchFamily="34" charset="-122"/>
                <a:ea typeface="微软雅黑" pitchFamily="34" charset="-122"/>
              </a:rPr>
              <a:t>素养与能力</a:t>
            </a:r>
            <a:endParaRPr lang="zh-CN" altLang="en-US" sz="1400" dirty="0">
              <a:solidFill>
                <a:schemeClr val="bg1"/>
              </a:solidFill>
              <a:latin typeface="微软雅黑" pitchFamily="34" charset="-122"/>
              <a:ea typeface="微软雅黑" pitchFamily="34" charset="-122"/>
            </a:endParaRPr>
          </a:p>
        </p:txBody>
      </p:sp>
      <p:sp>
        <p:nvSpPr>
          <p:cNvPr id="87" name="Rectangle 4"/>
          <p:cNvSpPr txBox="1">
            <a:spLocks noChangeArrowheads="1"/>
          </p:cNvSpPr>
          <p:nvPr/>
        </p:nvSpPr>
        <p:spPr bwMode="auto">
          <a:xfrm>
            <a:off x="3505299" y="1142684"/>
            <a:ext cx="5235536" cy="34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zh-CN" altLang="en-US" sz="2400" b="0" dirty="0" smtClean="0">
                <a:solidFill>
                  <a:schemeClr val="tx1">
                    <a:lumMod val="50000"/>
                    <a:lumOff val="50000"/>
                  </a:schemeClr>
                </a:solidFill>
                <a:latin typeface="微软雅黑" panose="020B0503020204020204" pitchFamily="34" charset="-122"/>
                <a:ea typeface="微软雅黑" panose="020B0503020204020204" pitchFamily="34" charset="-122"/>
              </a:rPr>
              <a:t>江阴市河塘中心小学</a:t>
            </a:r>
            <a:endParaRPr lang="zh-CN" sz="2400" b="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8" name="Rectangle 2"/>
          <p:cNvSpPr/>
          <p:nvPr/>
        </p:nvSpPr>
        <p:spPr>
          <a:xfrm>
            <a:off x="6097587" y="1740272"/>
            <a:ext cx="4883150" cy="2332788"/>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lumMod val="95000"/>
                </a:schemeClr>
              </a:solidFill>
            </a:endParaRPr>
          </a:p>
        </p:txBody>
      </p:sp>
      <p:sp>
        <p:nvSpPr>
          <p:cNvPr id="89" name="Rectangle 2"/>
          <p:cNvSpPr/>
          <p:nvPr/>
        </p:nvSpPr>
        <p:spPr>
          <a:xfrm>
            <a:off x="1286445" y="1740272"/>
            <a:ext cx="4883150" cy="2332788"/>
          </a:xfrm>
          <a:prstGeom prst="rect">
            <a:avLst/>
          </a:prstGeom>
          <a:blipFill>
            <a:blip r:embed="rId4" cstate="print">
              <a:extLst>
                <a:ext uri="{28A0092B-C50C-407E-A947-70E740481C1C}">
                  <a14:useLocalDpi xmlns:a14="http://schemas.microsoft.com/office/drawing/2010/main"/>
                </a:ext>
              </a:extLst>
            </a:blip>
            <a:srcRect/>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lumMod val="95000"/>
                </a:schemeClr>
              </a:solidFill>
            </a:endParaRPr>
          </a:p>
        </p:txBody>
      </p:sp>
      <p:sp>
        <p:nvSpPr>
          <p:cNvPr id="90" name="Rectangle 2"/>
          <p:cNvSpPr/>
          <p:nvPr/>
        </p:nvSpPr>
        <p:spPr>
          <a:xfrm>
            <a:off x="1286445" y="1740272"/>
            <a:ext cx="4883150" cy="2332788"/>
          </a:xfrm>
          <a:prstGeom prst="rect">
            <a:avLst/>
          </a:prstGeom>
          <a:solidFill>
            <a:schemeClr val="accent6">
              <a:lumMod val="75000"/>
              <a:alpha val="72941"/>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solidFill>
                <a:schemeClr val="bg1">
                  <a:lumMod val="95000"/>
                </a:schemeClr>
              </a:solidFill>
            </a:endParaRPr>
          </a:p>
        </p:txBody>
      </p:sp>
      <p:sp>
        <p:nvSpPr>
          <p:cNvPr id="91" name="矩形 90"/>
          <p:cNvSpPr/>
          <p:nvPr/>
        </p:nvSpPr>
        <p:spPr>
          <a:xfrm>
            <a:off x="1489075" y="2204864"/>
            <a:ext cx="4608512" cy="769433"/>
          </a:xfrm>
          <a:prstGeom prst="rect">
            <a:avLst/>
          </a:prstGeom>
          <a:effectLst>
            <a:outerShdw blurRad="50800" dist="38100" dir="2700000" algn="tl" rotWithShape="0">
              <a:prstClr val="black">
                <a:alpha val="40000"/>
              </a:prstClr>
            </a:outerShdw>
          </a:effectLst>
        </p:spPr>
        <p:txBody>
          <a:bodyPr wrap="square" lIns="91431" tIns="45716" rIns="91431" bIns="45716">
            <a:spAutoFit/>
          </a:bodyPr>
          <a:lstStyle/>
          <a:p>
            <a:r>
              <a:rPr lang="en-US" altLang="zh-CN" sz="2200" b="1" dirty="0">
                <a:solidFill>
                  <a:schemeClr val="bg1">
                    <a:lumMod val="95000"/>
                  </a:schemeClr>
                </a:solidFill>
                <a:latin typeface="微软雅黑" pitchFamily="34" charset="-122"/>
                <a:ea typeface="微软雅黑" pitchFamily="34" charset="-122"/>
              </a:rPr>
              <a:t>3</a:t>
            </a:r>
            <a:r>
              <a:rPr lang="zh-CN" altLang="en-US" sz="2200" b="1" dirty="0">
                <a:solidFill>
                  <a:schemeClr val="bg1">
                    <a:lumMod val="95000"/>
                  </a:schemeClr>
                </a:solidFill>
                <a:latin typeface="微软雅黑" pitchFamily="34" charset="-122"/>
                <a:ea typeface="微软雅黑" pitchFamily="34" charset="-122"/>
              </a:rPr>
              <a:t>、对全校教师提出教育技术能力要求。多媒体课件及微课制作能力。</a:t>
            </a:r>
            <a:endParaRPr lang="en-US" altLang="zh-CN" sz="2200" b="1" dirty="0">
              <a:solidFill>
                <a:schemeClr val="bg1">
                  <a:lumMod val="95000"/>
                </a:schemeClr>
              </a:solidFill>
              <a:latin typeface="微软雅黑" pitchFamily="34" charset="-122"/>
              <a:ea typeface="微软雅黑" pitchFamily="34" charset="-122"/>
            </a:endParaRPr>
          </a:p>
        </p:txBody>
      </p:sp>
      <p:sp>
        <p:nvSpPr>
          <p:cNvPr id="93" name="Freeform 12"/>
          <p:cNvSpPr>
            <a:spLocks/>
          </p:cNvSpPr>
          <p:nvPr/>
        </p:nvSpPr>
        <p:spPr bwMode="auto">
          <a:xfrm>
            <a:off x="1608509" y="4509120"/>
            <a:ext cx="528638"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chemeClr val="accent6">
              <a:lumMod val="50000"/>
            </a:schemeClr>
          </a:solidFill>
          <a:ln>
            <a:noFill/>
          </a:ln>
          <a:extLst/>
        </p:spPr>
        <p:txBody>
          <a:bodyPr/>
          <a:lstStyle/>
          <a:p>
            <a:endParaRPr lang="zh-CN" altLang="en-US">
              <a:solidFill>
                <a:schemeClr val="tx1">
                  <a:lumMod val="50000"/>
                  <a:lumOff val="50000"/>
                </a:schemeClr>
              </a:solidFill>
            </a:endParaRPr>
          </a:p>
        </p:txBody>
      </p:sp>
      <p:sp>
        <p:nvSpPr>
          <p:cNvPr id="94" name="Freeform 12"/>
          <p:cNvSpPr>
            <a:spLocks/>
          </p:cNvSpPr>
          <p:nvPr/>
        </p:nvSpPr>
        <p:spPr bwMode="auto">
          <a:xfrm flipH="1" flipV="1">
            <a:off x="10202043" y="5425554"/>
            <a:ext cx="528638"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chemeClr val="accent6">
              <a:lumMod val="50000"/>
            </a:schemeClr>
          </a:solidFill>
          <a:ln>
            <a:noFill/>
          </a:ln>
          <a:extLst/>
        </p:spPr>
        <p:txBody>
          <a:bodyPr/>
          <a:lstStyle/>
          <a:p>
            <a:endParaRPr lang="zh-CN" altLang="en-US">
              <a:solidFill>
                <a:schemeClr val="tx1">
                  <a:lumMod val="50000"/>
                  <a:lumOff val="50000"/>
                </a:schemeClr>
              </a:solidFill>
            </a:endParaRPr>
          </a:p>
        </p:txBody>
      </p:sp>
      <p:sp>
        <p:nvSpPr>
          <p:cNvPr id="95" name="TextBox 94"/>
          <p:cNvSpPr txBox="1"/>
          <p:nvPr/>
        </p:nvSpPr>
        <p:spPr>
          <a:xfrm>
            <a:off x="1968549" y="4823321"/>
            <a:ext cx="8545239" cy="1465401"/>
          </a:xfrm>
          <a:prstGeom prst="rect">
            <a:avLst/>
          </a:prstGeom>
          <a:noFill/>
        </p:spPr>
        <p:txBody>
          <a:bodyPr wrap="square" rtlCol="0">
            <a:spAutoFit/>
          </a:bodyPr>
          <a:lstStyle/>
          <a:p>
            <a:pPr>
              <a:lnSpc>
                <a:spcPct val="130000"/>
              </a:lnSpc>
              <a:spcBef>
                <a:spcPct val="0"/>
              </a:spcBef>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学校要求每一位教师都会制作教学课件，能灵活熟练地运用畅言多媒体资源及自制的多媒体课件展开教学，并每月将每一位教师使用多媒体辅助教学情况纳入教师工作量和绩效考核。要求</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45</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周岁以下教师都会制作微课。每学期组织微课制作竞赛活动，激发老师的积极性。智慧课堂应用能力。学校给每一位实验教师配备了智慧课堂教学用的平板，专人专用，便于实验教师展开研究。要求实验老师，经常性的在智慧教室内展开教学，也鼓励非实验老师去尝试智慧课堂教学。</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endParaRPr>
          </a:p>
        </p:txBody>
      </p:sp>
      <p:sp>
        <p:nvSpPr>
          <p:cNvPr id="96" name="弧形 95"/>
          <p:cNvSpPr/>
          <p:nvPr/>
        </p:nvSpPr>
        <p:spPr>
          <a:xfrm>
            <a:off x="3793331" y="1052736"/>
            <a:ext cx="504056" cy="504056"/>
          </a:xfrm>
          <a:prstGeom prst="arc">
            <a:avLst>
              <a:gd name="adj1" fmla="val 18916496"/>
              <a:gd name="adj2" fmla="val 2632855"/>
            </a:avLst>
          </a:prstGeom>
          <a:ln>
            <a:solidFill>
              <a:srgbClr val="984807"/>
            </a:solidFill>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6" name="矩形 25"/>
          <p:cNvSpPr/>
          <p:nvPr/>
        </p:nvSpPr>
        <p:spPr>
          <a:xfrm rot="2700000">
            <a:off x="8642576" y="6569968"/>
            <a:ext cx="576064" cy="576064"/>
          </a:xfrm>
          <a:prstGeom prst="rect">
            <a:avLst/>
          </a:prstGeom>
          <a:solidFill>
            <a:schemeClr val="accent6">
              <a:lumMod val="75000"/>
              <a:alpha val="411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rot="2700000">
            <a:off x="9457254" y="6572643"/>
            <a:ext cx="576064" cy="576064"/>
          </a:xfrm>
          <a:prstGeom prst="rect">
            <a:avLst/>
          </a:prstGeom>
          <a:solidFill>
            <a:schemeClr val="accent6">
              <a:lumMod val="50000"/>
              <a:alpha val="631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rot="2700000">
            <a:off x="10271930" y="6574788"/>
            <a:ext cx="576064" cy="576064"/>
          </a:xfrm>
          <a:prstGeom prst="rect">
            <a:avLst/>
          </a:prstGeom>
          <a:solidFill>
            <a:schemeClr val="accent6">
              <a:lumMod val="75000"/>
              <a:alpha val="5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rot="2700000">
            <a:off x="9864592" y="6167450"/>
            <a:ext cx="576064" cy="576064"/>
          </a:xfrm>
          <a:prstGeom prst="rect">
            <a:avLst/>
          </a:prstGeom>
          <a:solidFill>
            <a:schemeClr val="accent6">
              <a:lumMod val="75000"/>
              <a:alpha val="1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rot="2700000">
            <a:off x="10679269" y="6167450"/>
            <a:ext cx="576064" cy="576064"/>
          </a:xfrm>
          <a:prstGeom prst="rect">
            <a:avLst/>
          </a:prstGeom>
          <a:solidFill>
            <a:schemeClr val="accent6">
              <a:lumMod val="75000"/>
              <a:alpha val="1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9"/>
          <p:cNvSpPr txBox="1"/>
          <p:nvPr/>
        </p:nvSpPr>
        <p:spPr>
          <a:xfrm>
            <a:off x="985019" y="188640"/>
            <a:ext cx="4863842" cy="346249"/>
          </a:xfrm>
          <a:prstGeom prst="rect">
            <a:avLst/>
          </a:prstGeom>
          <a:noFill/>
        </p:spPr>
        <p:txBody>
          <a:bodyPr wrap="square" lIns="68580" tIns="34290" rIns="68580" bIns="34290" rtlCol="0">
            <a:spAutoFit/>
          </a:bodyPr>
          <a:lstStyle/>
          <a:p>
            <a:pPr marL="0" lvl="1"/>
            <a:r>
              <a:rPr lang="zh-CN" altLang="en-US" dirty="0">
                <a:solidFill>
                  <a:schemeClr val="tx1">
                    <a:lumMod val="65000"/>
                    <a:lumOff val="35000"/>
                  </a:schemeClr>
                </a:solidFill>
                <a:latin typeface="微软雅黑" pitchFamily="34" charset="-122"/>
                <a:ea typeface="微软雅黑" pitchFamily="34" charset="-122"/>
              </a:rPr>
              <a:t>畅言智慧课堂平台、资源、路径的应用和开发</a:t>
            </a:r>
            <a:endParaRPr lang="zh-CN" altLang="en-US" dirty="0">
              <a:solidFill>
                <a:schemeClr val="tx1">
                  <a:lumMod val="65000"/>
                  <a:lumOff val="35000"/>
                </a:schemeClr>
              </a:solidFill>
              <a:latin typeface="微软雅黑" pitchFamily="34" charset="-122"/>
              <a:ea typeface="微软雅黑" pitchFamily="34" charset="-122"/>
            </a:endParaRPr>
          </a:p>
        </p:txBody>
      </p:sp>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195" y="187549"/>
            <a:ext cx="554558" cy="541032"/>
          </a:xfrm>
          <a:prstGeom prst="rect">
            <a:avLst/>
          </a:prstGeom>
        </p:spPr>
      </p:pic>
    </p:spTree>
    <p:extLst>
      <p:ext uri="{BB962C8B-B14F-4D97-AF65-F5344CB8AC3E}">
        <p14:creationId xmlns:p14="http://schemas.microsoft.com/office/powerpoint/2010/main" val="211938591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wipe(down)">
                                      <p:cBhvr>
                                        <p:cTn id="7" dur="500"/>
                                        <p:tgtEl>
                                          <p:spTgt spid="9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7"/>
                                        </p:tgtEl>
                                        <p:attrNameLst>
                                          <p:attrName>style.visibility</p:attrName>
                                        </p:attrNameLst>
                                      </p:cBhvr>
                                      <p:to>
                                        <p:strVal val="visible"/>
                                      </p:to>
                                    </p:set>
                                    <p:animEffect transition="in" filter="wipe(left)">
                                      <p:cBhvr>
                                        <p:cTn id="11" dur="500"/>
                                        <p:tgtEl>
                                          <p:spTgt spid="87"/>
                                        </p:tgtEl>
                                      </p:cBhvr>
                                    </p:animEffect>
                                  </p:childTnLst>
                                </p:cTn>
                              </p:par>
                            </p:childTnLst>
                          </p:cTn>
                        </p:par>
                        <p:par>
                          <p:cTn id="12" fill="hold">
                            <p:stCondLst>
                              <p:cond delay="1000"/>
                            </p:stCondLst>
                            <p:childTnLst>
                              <p:par>
                                <p:cTn id="13" presetID="2" presetClass="entr" presetSubtype="8" fill="hold" grpId="0" nodeType="afterEffect">
                                  <p:stCondLst>
                                    <p:cond delay="0"/>
                                  </p:stCondLst>
                                  <p:childTnLst>
                                    <p:set>
                                      <p:cBhvr>
                                        <p:cTn id="14" dur="1" fill="hold">
                                          <p:stCondLst>
                                            <p:cond delay="0"/>
                                          </p:stCondLst>
                                        </p:cTn>
                                        <p:tgtEl>
                                          <p:spTgt spid="88"/>
                                        </p:tgtEl>
                                        <p:attrNameLst>
                                          <p:attrName>style.visibility</p:attrName>
                                        </p:attrNameLst>
                                      </p:cBhvr>
                                      <p:to>
                                        <p:strVal val="visible"/>
                                      </p:to>
                                    </p:set>
                                    <p:anim calcmode="lin" valueType="num">
                                      <p:cBhvr additive="base">
                                        <p:cTn id="15" dur="500" fill="hold"/>
                                        <p:tgtEl>
                                          <p:spTgt spid="88"/>
                                        </p:tgtEl>
                                        <p:attrNameLst>
                                          <p:attrName>ppt_x</p:attrName>
                                        </p:attrNameLst>
                                      </p:cBhvr>
                                      <p:tavLst>
                                        <p:tav tm="0">
                                          <p:val>
                                            <p:strVal val="0-#ppt_w/2"/>
                                          </p:val>
                                        </p:tav>
                                        <p:tav tm="100000">
                                          <p:val>
                                            <p:strVal val="#ppt_x"/>
                                          </p:val>
                                        </p:tav>
                                      </p:tavLst>
                                    </p:anim>
                                    <p:anim calcmode="lin" valueType="num">
                                      <p:cBhvr additive="base">
                                        <p:cTn id="16" dur="500" fill="hold"/>
                                        <p:tgtEl>
                                          <p:spTgt spid="88"/>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8" fill="hold" grpId="0" nodeType="afterEffect">
                                  <p:stCondLst>
                                    <p:cond delay="0"/>
                                  </p:stCondLst>
                                  <p:childTnLst>
                                    <p:set>
                                      <p:cBhvr>
                                        <p:cTn id="19" dur="1" fill="hold">
                                          <p:stCondLst>
                                            <p:cond delay="0"/>
                                          </p:stCondLst>
                                        </p:cTn>
                                        <p:tgtEl>
                                          <p:spTgt spid="89"/>
                                        </p:tgtEl>
                                        <p:attrNameLst>
                                          <p:attrName>style.visibility</p:attrName>
                                        </p:attrNameLst>
                                      </p:cBhvr>
                                      <p:to>
                                        <p:strVal val="visible"/>
                                      </p:to>
                                    </p:set>
                                    <p:anim calcmode="lin" valueType="num">
                                      <p:cBhvr additive="base">
                                        <p:cTn id="20" dur="500" fill="hold"/>
                                        <p:tgtEl>
                                          <p:spTgt spid="89"/>
                                        </p:tgtEl>
                                        <p:attrNameLst>
                                          <p:attrName>ppt_x</p:attrName>
                                        </p:attrNameLst>
                                      </p:cBhvr>
                                      <p:tavLst>
                                        <p:tav tm="0">
                                          <p:val>
                                            <p:strVal val="0-#ppt_w/2"/>
                                          </p:val>
                                        </p:tav>
                                        <p:tav tm="100000">
                                          <p:val>
                                            <p:strVal val="#ppt_x"/>
                                          </p:val>
                                        </p:tav>
                                      </p:tavLst>
                                    </p:anim>
                                    <p:anim calcmode="lin" valueType="num">
                                      <p:cBhvr additive="base">
                                        <p:cTn id="21" dur="500" fill="hold"/>
                                        <p:tgtEl>
                                          <p:spTgt spid="89"/>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8" fill="hold" grpId="0" nodeType="afterEffect">
                                  <p:stCondLst>
                                    <p:cond delay="0"/>
                                  </p:stCondLst>
                                  <p:childTnLst>
                                    <p:set>
                                      <p:cBhvr>
                                        <p:cTn id="24" dur="1" fill="hold">
                                          <p:stCondLst>
                                            <p:cond delay="0"/>
                                          </p:stCondLst>
                                        </p:cTn>
                                        <p:tgtEl>
                                          <p:spTgt spid="90"/>
                                        </p:tgtEl>
                                        <p:attrNameLst>
                                          <p:attrName>style.visibility</p:attrName>
                                        </p:attrNameLst>
                                      </p:cBhvr>
                                      <p:to>
                                        <p:strVal val="visible"/>
                                      </p:to>
                                    </p:set>
                                    <p:anim calcmode="lin" valueType="num">
                                      <p:cBhvr additive="base">
                                        <p:cTn id="25" dur="500" fill="hold"/>
                                        <p:tgtEl>
                                          <p:spTgt spid="90"/>
                                        </p:tgtEl>
                                        <p:attrNameLst>
                                          <p:attrName>ppt_x</p:attrName>
                                        </p:attrNameLst>
                                      </p:cBhvr>
                                      <p:tavLst>
                                        <p:tav tm="0">
                                          <p:val>
                                            <p:strVal val="0-#ppt_w/2"/>
                                          </p:val>
                                        </p:tav>
                                        <p:tav tm="100000">
                                          <p:val>
                                            <p:strVal val="#ppt_x"/>
                                          </p:val>
                                        </p:tav>
                                      </p:tavLst>
                                    </p:anim>
                                    <p:anim calcmode="lin" valueType="num">
                                      <p:cBhvr additive="base">
                                        <p:cTn id="26" dur="500" fill="hold"/>
                                        <p:tgtEl>
                                          <p:spTgt spid="90"/>
                                        </p:tgtEl>
                                        <p:attrNameLst>
                                          <p:attrName>ppt_y</p:attrName>
                                        </p:attrNameLst>
                                      </p:cBhvr>
                                      <p:tavLst>
                                        <p:tav tm="0">
                                          <p:val>
                                            <p:strVal val="#ppt_y"/>
                                          </p:val>
                                        </p:tav>
                                        <p:tav tm="100000">
                                          <p:val>
                                            <p:strVal val="#ppt_y"/>
                                          </p:val>
                                        </p:tav>
                                      </p:tavLst>
                                    </p:anim>
                                  </p:childTnLst>
                                </p:cTn>
                              </p:par>
                              <p:par>
                                <p:cTn id="27" presetID="22" presetClass="entr" presetSubtype="2" fill="hold" grpId="0" nodeType="withEffect">
                                  <p:stCondLst>
                                    <p:cond delay="250"/>
                                  </p:stCondLst>
                                  <p:childTnLst>
                                    <p:set>
                                      <p:cBhvr>
                                        <p:cTn id="28" dur="1" fill="hold">
                                          <p:stCondLst>
                                            <p:cond delay="0"/>
                                          </p:stCondLst>
                                        </p:cTn>
                                        <p:tgtEl>
                                          <p:spTgt spid="91"/>
                                        </p:tgtEl>
                                        <p:attrNameLst>
                                          <p:attrName>style.visibility</p:attrName>
                                        </p:attrNameLst>
                                      </p:cBhvr>
                                      <p:to>
                                        <p:strVal val="visible"/>
                                      </p:to>
                                    </p:set>
                                    <p:animEffect transition="in" filter="wipe(right)">
                                      <p:cBhvr>
                                        <p:cTn id="29" dur="500"/>
                                        <p:tgtEl>
                                          <p:spTgt spid="91"/>
                                        </p:tgtEl>
                                      </p:cBhvr>
                                    </p:animEffect>
                                  </p:childTnLst>
                                </p:cTn>
                              </p:par>
                            </p:childTnLst>
                          </p:cTn>
                        </p:par>
                        <p:par>
                          <p:cTn id="30" fill="hold">
                            <p:stCondLst>
                              <p:cond delay="2750"/>
                            </p:stCondLst>
                            <p:childTnLst>
                              <p:par>
                                <p:cTn id="31" presetID="1" presetClass="entr" presetSubtype="0" fill="hold" grpId="0" nodeType="afterEffect">
                                  <p:stCondLst>
                                    <p:cond delay="0"/>
                                  </p:stCondLst>
                                  <p:childTnLst>
                                    <p:set>
                                      <p:cBhvr>
                                        <p:cTn id="32" dur="1" fill="hold">
                                          <p:stCondLst>
                                            <p:cond delay="0"/>
                                          </p:stCondLst>
                                        </p:cTn>
                                        <p:tgtEl>
                                          <p:spTgt spid="93"/>
                                        </p:tgtEl>
                                        <p:attrNameLst>
                                          <p:attrName>style.visibility</p:attrName>
                                        </p:attrNameLst>
                                      </p:cBhvr>
                                      <p:to>
                                        <p:strVal val="visible"/>
                                      </p:to>
                                    </p:set>
                                  </p:childTnLst>
                                </p:cTn>
                              </p:par>
                              <p:par>
                                <p:cTn id="33" presetID="35" presetClass="path" presetSubtype="0" accel="50000" decel="50000" fill="hold" grpId="1" nodeType="withEffect">
                                  <p:stCondLst>
                                    <p:cond delay="0"/>
                                  </p:stCondLst>
                                  <p:childTnLst>
                                    <p:animMotion origin="layout" path="M -3.56836E-6 -3.7037E-7 L 0.36686 0.15278 " pathEditMode="relative" rAng="0" ptsTypes="AA">
                                      <p:cBhvr>
                                        <p:cTn id="34" dur="500" spd="-99900" fill="hold"/>
                                        <p:tgtEl>
                                          <p:spTgt spid="93"/>
                                        </p:tgtEl>
                                        <p:attrNameLst>
                                          <p:attrName>ppt_x,ppt_y</p:attrName>
                                        </p:attrNameLst>
                                      </p:cBhvr>
                                      <p:rCtr x="18343" y="7639"/>
                                    </p:animMotion>
                                  </p:childTnLst>
                                </p:cTn>
                              </p:par>
                              <p:par>
                                <p:cTn id="35" presetID="1" presetClass="entr" presetSubtype="0" fill="hold" grpId="0" nodeType="withEffect">
                                  <p:stCondLst>
                                    <p:cond delay="0"/>
                                  </p:stCondLst>
                                  <p:childTnLst>
                                    <p:set>
                                      <p:cBhvr>
                                        <p:cTn id="36" dur="1" fill="hold">
                                          <p:stCondLst>
                                            <p:cond delay="0"/>
                                          </p:stCondLst>
                                        </p:cTn>
                                        <p:tgtEl>
                                          <p:spTgt spid="94"/>
                                        </p:tgtEl>
                                        <p:attrNameLst>
                                          <p:attrName>style.visibility</p:attrName>
                                        </p:attrNameLst>
                                      </p:cBhvr>
                                      <p:to>
                                        <p:strVal val="visible"/>
                                      </p:to>
                                    </p:set>
                                  </p:childTnLst>
                                </p:cTn>
                              </p:par>
                              <p:par>
                                <p:cTn id="37" presetID="35" presetClass="path" presetSubtype="0" accel="50000" decel="50000" fill="hold" grpId="1" nodeType="withEffect">
                                  <p:stCondLst>
                                    <p:cond delay="0"/>
                                  </p:stCondLst>
                                  <p:childTnLst>
                                    <p:animMotion origin="layout" path="M 7.85742E-7 -3.33333E-6 L -0.39495 -0.11018 " pathEditMode="relative" rAng="0" ptsTypes="AA">
                                      <p:cBhvr>
                                        <p:cTn id="38" dur="500" spd="-99900" fill="hold"/>
                                        <p:tgtEl>
                                          <p:spTgt spid="94"/>
                                        </p:tgtEl>
                                        <p:attrNameLst>
                                          <p:attrName>ppt_x,ppt_y</p:attrName>
                                        </p:attrNameLst>
                                      </p:cBhvr>
                                      <p:rCtr x="-19748" y="-5509"/>
                                    </p:animMotion>
                                  </p:childTnLst>
                                </p:cTn>
                              </p:par>
                            </p:childTnLst>
                          </p:cTn>
                        </p:par>
                        <p:par>
                          <p:cTn id="39" fill="hold">
                            <p:stCondLst>
                              <p:cond delay="3250"/>
                            </p:stCondLst>
                            <p:childTnLst>
                              <p:par>
                                <p:cTn id="40" presetID="18" presetClass="entr" presetSubtype="3" fill="hold" grpId="0" nodeType="afterEffect">
                                  <p:stCondLst>
                                    <p:cond delay="0"/>
                                  </p:stCondLst>
                                  <p:childTnLst>
                                    <p:set>
                                      <p:cBhvr>
                                        <p:cTn id="41" dur="1" fill="hold">
                                          <p:stCondLst>
                                            <p:cond delay="0"/>
                                          </p:stCondLst>
                                        </p:cTn>
                                        <p:tgtEl>
                                          <p:spTgt spid="95"/>
                                        </p:tgtEl>
                                        <p:attrNameLst>
                                          <p:attrName>style.visibility</p:attrName>
                                        </p:attrNameLst>
                                      </p:cBhvr>
                                      <p:to>
                                        <p:strVal val="visible"/>
                                      </p:to>
                                    </p:set>
                                    <p:animEffect transition="in" filter="strips(upRight)">
                                      <p:cBhvr>
                                        <p:cTn id="42"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8" grpId="0" animBg="1"/>
      <p:bldP spid="89" grpId="0" animBg="1"/>
      <p:bldP spid="90" grpId="0" animBg="1"/>
      <p:bldP spid="91" grpId="0"/>
      <p:bldP spid="93" grpId="0" animBg="1"/>
      <p:bldP spid="93" grpId="1" animBg="1"/>
      <p:bldP spid="94" grpId="0" animBg="1"/>
      <p:bldP spid="94" grpId="1" animBg="1"/>
      <p:bldP spid="95" grpId="0"/>
      <p:bldP spid="9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841003" y="505764"/>
            <a:ext cx="8571840"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1201043" y="1401477"/>
            <a:ext cx="2736304" cy="1667483"/>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w="57150">
            <a:solidFill>
              <a:srgbClr val="984807"/>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文本框 9"/>
          <p:cNvSpPr txBox="1"/>
          <p:nvPr/>
        </p:nvSpPr>
        <p:spPr>
          <a:xfrm>
            <a:off x="1777107" y="3190115"/>
            <a:ext cx="1584176" cy="346249"/>
          </a:xfrm>
          <a:prstGeom prst="rect">
            <a:avLst/>
          </a:prstGeom>
          <a:noFill/>
        </p:spPr>
        <p:txBody>
          <a:bodyPr wrap="square" lIns="68580" tIns="34290" rIns="68580" bIns="34290" rtlCol="0">
            <a:spAutoFit/>
          </a:bodyPr>
          <a:lstStyle/>
          <a:p>
            <a:pPr marL="0" lvl="1" algn="ctr"/>
            <a:r>
              <a:rPr lang="zh-CN" altLang="en-US" dirty="0" smtClean="0">
                <a:solidFill>
                  <a:schemeClr val="accent6">
                    <a:lumMod val="50000"/>
                  </a:schemeClr>
                </a:solidFill>
                <a:latin typeface="微软雅黑" pitchFamily="34" charset="-122"/>
                <a:ea typeface="微软雅黑" pitchFamily="34" charset="-122"/>
              </a:rPr>
              <a:t>利用平台资源</a:t>
            </a:r>
            <a:endParaRPr lang="zh-CN" altLang="en-US" dirty="0">
              <a:solidFill>
                <a:schemeClr val="accent6">
                  <a:lumMod val="50000"/>
                </a:schemeClr>
              </a:solidFill>
              <a:latin typeface="微软雅黑" pitchFamily="34" charset="-122"/>
              <a:ea typeface="微软雅黑" pitchFamily="34" charset="-122"/>
            </a:endParaRPr>
          </a:p>
        </p:txBody>
      </p:sp>
      <p:sp>
        <p:nvSpPr>
          <p:cNvPr id="89" name="文本框 9"/>
          <p:cNvSpPr txBox="1"/>
          <p:nvPr/>
        </p:nvSpPr>
        <p:spPr>
          <a:xfrm>
            <a:off x="1671593" y="3839377"/>
            <a:ext cx="1656184" cy="822918"/>
          </a:xfrm>
          <a:prstGeom prst="rect">
            <a:avLst/>
          </a:prstGeom>
          <a:noFill/>
        </p:spPr>
        <p:txBody>
          <a:bodyPr wrap="square" lIns="68580" tIns="34290" rIns="68580" bIns="34290" rtlCol="0">
            <a:spAutoFit/>
          </a:bodyPr>
          <a:lstStyle/>
          <a:p>
            <a:pPr>
              <a:lnSpc>
                <a:spcPct val="120000"/>
              </a:lnSpc>
              <a:spcBef>
                <a:spcPct val="0"/>
              </a:spcBef>
              <a:buNone/>
            </a:pP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1</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、充分利用科大讯飞平台资源和网络资源。</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endParaRPr>
          </a:p>
        </p:txBody>
      </p:sp>
      <p:grpSp>
        <p:nvGrpSpPr>
          <p:cNvPr id="6" name="组合 5"/>
          <p:cNvGrpSpPr/>
          <p:nvPr/>
        </p:nvGrpSpPr>
        <p:grpSpPr>
          <a:xfrm>
            <a:off x="1057027" y="5115167"/>
            <a:ext cx="2808312" cy="300087"/>
            <a:chOff x="1921123" y="5180051"/>
            <a:chExt cx="1368152" cy="166876"/>
          </a:xfrm>
          <a:solidFill>
            <a:schemeClr val="accent6">
              <a:lumMod val="50000"/>
            </a:schemeClr>
          </a:solidFill>
        </p:grpSpPr>
        <p:sp>
          <p:nvSpPr>
            <p:cNvPr id="3" name="矩形 2"/>
            <p:cNvSpPr/>
            <p:nvPr/>
          </p:nvSpPr>
          <p:spPr>
            <a:xfrm>
              <a:off x="1921123" y="5301208"/>
              <a:ext cx="1368152" cy="45719"/>
            </a:xfrm>
            <a:prstGeom prst="rect">
              <a:avLst/>
            </a:prstGeom>
            <a:gr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等腰三角形 4"/>
            <p:cNvSpPr/>
            <p:nvPr/>
          </p:nvSpPr>
          <p:spPr>
            <a:xfrm>
              <a:off x="2479185" y="5180051"/>
              <a:ext cx="252028" cy="144016"/>
            </a:xfrm>
            <a:prstGeom prst="triangle">
              <a:avLst/>
            </a:prstGeom>
            <a:gr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0" name="矩形 89"/>
          <p:cNvSpPr/>
          <p:nvPr/>
        </p:nvSpPr>
        <p:spPr>
          <a:xfrm>
            <a:off x="4801443" y="1412776"/>
            <a:ext cx="2520280" cy="1656184"/>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w="57150">
            <a:solidFill>
              <a:srgbClr val="984807"/>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文本框 9"/>
          <p:cNvSpPr txBox="1"/>
          <p:nvPr/>
        </p:nvSpPr>
        <p:spPr>
          <a:xfrm>
            <a:off x="5321851" y="3190116"/>
            <a:ext cx="1551474" cy="346249"/>
          </a:xfrm>
          <a:prstGeom prst="rect">
            <a:avLst/>
          </a:prstGeom>
          <a:noFill/>
        </p:spPr>
        <p:txBody>
          <a:bodyPr wrap="square" lIns="68580" tIns="34290" rIns="68580" bIns="34290" rtlCol="0">
            <a:spAutoFit/>
          </a:bodyPr>
          <a:lstStyle/>
          <a:p>
            <a:pPr marL="0" lvl="1" algn="ctr"/>
            <a:r>
              <a:rPr lang="zh-CN" altLang="en-US" dirty="0" smtClean="0">
                <a:solidFill>
                  <a:schemeClr val="accent6">
                    <a:lumMod val="50000"/>
                  </a:schemeClr>
                </a:solidFill>
                <a:latin typeface="微软雅黑" pitchFamily="34" charset="-122"/>
                <a:ea typeface="微软雅黑" pitchFamily="34" charset="-122"/>
              </a:rPr>
              <a:t>建设学校资</a:t>
            </a:r>
            <a:r>
              <a:rPr lang="zh-CN" altLang="en-US" dirty="0">
                <a:solidFill>
                  <a:schemeClr val="accent6">
                    <a:lumMod val="50000"/>
                  </a:schemeClr>
                </a:solidFill>
                <a:latin typeface="微软雅黑" pitchFamily="34" charset="-122"/>
                <a:ea typeface="微软雅黑" pitchFamily="34" charset="-122"/>
              </a:rPr>
              <a:t>源</a:t>
            </a:r>
            <a:endParaRPr lang="zh-CN" altLang="en-US" dirty="0">
              <a:solidFill>
                <a:schemeClr val="accent6">
                  <a:lumMod val="50000"/>
                </a:schemeClr>
              </a:solidFill>
              <a:latin typeface="微软雅黑" pitchFamily="34" charset="-122"/>
              <a:ea typeface="微软雅黑" pitchFamily="34" charset="-122"/>
            </a:endParaRPr>
          </a:p>
        </p:txBody>
      </p:sp>
      <p:sp>
        <p:nvSpPr>
          <p:cNvPr id="93" name="文本框 9"/>
          <p:cNvSpPr txBox="1"/>
          <p:nvPr/>
        </p:nvSpPr>
        <p:spPr>
          <a:xfrm>
            <a:off x="5321851" y="3819857"/>
            <a:ext cx="1656184" cy="1103379"/>
          </a:xfrm>
          <a:prstGeom prst="rect">
            <a:avLst/>
          </a:prstGeom>
          <a:noFill/>
        </p:spPr>
        <p:txBody>
          <a:bodyPr wrap="square" lIns="68580" tIns="34290" rIns="68580" bIns="34290" rtlCol="0">
            <a:spAutoFit/>
          </a:bodyPr>
          <a:lstStyle/>
          <a:p>
            <a:pPr>
              <a:lnSpc>
                <a:spcPct val="120000"/>
              </a:lnSpc>
              <a:spcBef>
                <a:spcPct val="0"/>
              </a:spcBef>
              <a:buNone/>
            </a:pP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2</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、建设学校资源平台，由量的积累逐步达到系统化构建。</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endParaRPr>
          </a:p>
        </p:txBody>
      </p:sp>
      <p:grpSp>
        <p:nvGrpSpPr>
          <p:cNvPr id="94" name="组合 93"/>
          <p:cNvGrpSpPr/>
          <p:nvPr/>
        </p:nvGrpSpPr>
        <p:grpSpPr>
          <a:xfrm>
            <a:off x="4855449" y="5121194"/>
            <a:ext cx="2520280" cy="294060"/>
            <a:chOff x="1921123" y="5180051"/>
            <a:chExt cx="1368152" cy="166876"/>
          </a:xfrm>
          <a:solidFill>
            <a:schemeClr val="accent6">
              <a:lumMod val="50000"/>
            </a:schemeClr>
          </a:solidFill>
        </p:grpSpPr>
        <p:sp>
          <p:nvSpPr>
            <p:cNvPr id="95" name="矩形 94"/>
            <p:cNvSpPr/>
            <p:nvPr/>
          </p:nvSpPr>
          <p:spPr>
            <a:xfrm>
              <a:off x="1921123" y="5301208"/>
              <a:ext cx="1368152" cy="45719"/>
            </a:xfrm>
            <a:prstGeom prst="rect">
              <a:avLst/>
            </a:prstGeom>
            <a:gr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等腰三角形 95"/>
            <p:cNvSpPr/>
            <p:nvPr/>
          </p:nvSpPr>
          <p:spPr>
            <a:xfrm>
              <a:off x="2479185" y="5180051"/>
              <a:ext cx="252028" cy="144016"/>
            </a:xfrm>
            <a:prstGeom prst="triangle">
              <a:avLst/>
            </a:prstGeom>
            <a:gr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7" name="矩形 96"/>
          <p:cNvSpPr/>
          <p:nvPr/>
        </p:nvSpPr>
        <p:spPr>
          <a:xfrm>
            <a:off x="8113811" y="1412776"/>
            <a:ext cx="2952328" cy="1656184"/>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57150">
            <a:solidFill>
              <a:schemeClr val="accent6">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文本框 9"/>
          <p:cNvSpPr txBox="1"/>
          <p:nvPr/>
        </p:nvSpPr>
        <p:spPr>
          <a:xfrm>
            <a:off x="8886920" y="3258993"/>
            <a:ext cx="1368152" cy="346249"/>
          </a:xfrm>
          <a:prstGeom prst="rect">
            <a:avLst/>
          </a:prstGeom>
          <a:noFill/>
        </p:spPr>
        <p:txBody>
          <a:bodyPr wrap="square" lIns="68580" tIns="34290" rIns="68580" bIns="34290" rtlCol="0">
            <a:spAutoFit/>
          </a:bodyPr>
          <a:lstStyle/>
          <a:p>
            <a:pPr marL="0" lvl="1" algn="ctr"/>
            <a:r>
              <a:rPr lang="zh-CN" altLang="en-US" dirty="0" smtClean="0">
                <a:solidFill>
                  <a:schemeClr val="accent6">
                    <a:lumMod val="75000"/>
                  </a:schemeClr>
                </a:solidFill>
                <a:latin typeface="微软雅黑" pitchFamily="34" charset="-122"/>
                <a:ea typeface="微软雅黑" pitchFamily="34" charset="-122"/>
              </a:rPr>
              <a:t>实录分析</a:t>
            </a:r>
            <a:endParaRPr lang="zh-CN" altLang="en-US" dirty="0">
              <a:solidFill>
                <a:schemeClr val="accent6">
                  <a:lumMod val="75000"/>
                </a:schemeClr>
              </a:solidFill>
              <a:latin typeface="微软雅黑" pitchFamily="34" charset="-122"/>
              <a:ea typeface="微软雅黑" pitchFamily="34" charset="-122"/>
            </a:endParaRPr>
          </a:p>
        </p:txBody>
      </p:sp>
      <p:sp>
        <p:nvSpPr>
          <p:cNvPr id="100" name="文本框 9"/>
          <p:cNvSpPr txBox="1"/>
          <p:nvPr/>
        </p:nvSpPr>
        <p:spPr>
          <a:xfrm>
            <a:off x="8742904" y="3821355"/>
            <a:ext cx="1656184" cy="822918"/>
          </a:xfrm>
          <a:prstGeom prst="rect">
            <a:avLst/>
          </a:prstGeom>
          <a:noFill/>
        </p:spPr>
        <p:txBody>
          <a:bodyPr wrap="square" lIns="68580" tIns="34290" rIns="68580" bIns="34290" rtlCol="0">
            <a:spAutoFit/>
          </a:bodyPr>
          <a:lstStyle/>
          <a:p>
            <a:pPr>
              <a:lnSpc>
                <a:spcPct val="120000"/>
              </a:lnSpc>
              <a:spcBef>
                <a:spcPct val="0"/>
              </a:spcBef>
              <a:buNone/>
            </a:pP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3</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、实录分析，促进教与学的改进提高。</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endParaRPr>
          </a:p>
        </p:txBody>
      </p:sp>
      <p:grpSp>
        <p:nvGrpSpPr>
          <p:cNvPr id="101" name="组合 100"/>
          <p:cNvGrpSpPr/>
          <p:nvPr/>
        </p:nvGrpSpPr>
        <p:grpSpPr>
          <a:xfrm>
            <a:off x="8185819" y="5172802"/>
            <a:ext cx="2520280" cy="272422"/>
            <a:chOff x="1921123" y="5180051"/>
            <a:chExt cx="1368152" cy="166876"/>
          </a:xfrm>
          <a:solidFill>
            <a:schemeClr val="accent6">
              <a:lumMod val="75000"/>
            </a:schemeClr>
          </a:solidFill>
        </p:grpSpPr>
        <p:sp>
          <p:nvSpPr>
            <p:cNvPr id="102" name="矩形 101"/>
            <p:cNvSpPr/>
            <p:nvPr/>
          </p:nvSpPr>
          <p:spPr>
            <a:xfrm>
              <a:off x="1921123" y="5301208"/>
              <a:ext cx="1368152" cy="45719"/>
            </a:xfrm>
            <a:prstGeom prst="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等腰三角形 102"/>
            <p:cNvSpPr/>
            <p:nvPr/>
          </p:nvSpPr>
          <p:spPr>
            <a:xfrm>
              <a:off x="2479185" y="5180051"/>
              <a:ext cx="252028" cy="144016"/>
            </a:xfrm>
            <a:prstGeom prst="triangl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6" name="六边形 45"/>
          <p:cNvSpPr/>
          <p:nvPr/>
        </p:nvSpPr>
        <p:spPr>
          <a:xfrm>
            <a:off x="624979" y="392472"/>
            <a:ext cx="261790" cy="225682"/>
          </a:xfrm>
          <a:prstGeom prst="hexagon">
            <a:avLst/>
          </a:prstGeom>
          <a:solidFill>
            <a:schemeClr val="accent6">
              <a:lumMod val="5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p:nvSpPr>
        <p:spPr>
          <a:xfrm>
            <a:off x="9412843" y="188639"/>
            <a:ext cx="933216" cy="334417"/>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48" name="矩形 47"/>
          <p:cNvSpPr/>
          <p:nvPr/>
        </p:nvSpPr>
        <p:spPr>
          <a:xfrm>
            <a:off x="10347503" y="187549"/>
            <a:ext cx="1582732" cy="334417"/>
          </a:xfrm>
          <a:prstGeom prst="rect">
            <a:avLst/>
          </a:prstGeom>
          <a:solidFill>
            <a:schemeClr val="accent6">
              <a:lumMod val="75000"/>
              <a:alpha val="7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61" name="文本框 9"/>
          <p:cNvSpPr txBox="1"/>
          <p:nvPr/>
        </p:nvSpPr>
        <p:spPr>
          <a:xfrm>
            <a:off x="9412843" y="221071"/>
            <a:ext cx="933216" cy="284693"/>
          </a:xfrm>
          <a:prstGeom prst="rect">
            <a:avLst/>
          </a:prstGeom>
          <a:noFill/>
        </p:spPr>
        <p:txBody>
          <a:bodyPr wrap="square" lIns="68580" tIns="34290" rIns="68580" bIns="34290" rtlCol="0">
            <a:spAutoFit/>
          </a:bodyPr>
          <a:lstStyle/>
          <a:p>
            <a:pPr marL="0" lvl="1" algn="ctr"/>
            <a:r>
              <a:rPr lang="zh-CN" altLang="en-US" sz="1400" dirty="0" smtClean="0">
                <a:solidFill>
                  <a:schemeClr val="bg1"/>
                </a:solidFill>
                <a:latin typeface="微软雅黑" pitchFamily="34" charset="-122"/>
                <a:ea typeface="微软雅黑" pitchFamily="34" charset="-122"/>
              </a:rPr>
              <a:t>第二部分</a:t>
            </a:r>
            <a:endParaRPr lang="zh-CN" altLang="en-US" sz="1400" dirty="0">
              <a:solidFill>
                <a:schemeClr val="bg1"/>
              </a:solidFill>
              <a:latin typeface="微软雅黑" pitchFamily="34" charset="-122"/>
              <a:ea typeface="微软雅黑" pitchFamily="34" charset="-122"/>
            </a:endParaRPr>
          </a:p>
        </p:txBody>
      </p:sp>
      <p:sp>
        <p:nvSpPr>
          <p:cNvPr id="62" name="文本框 9"/>
          <p:cNvSpPr txBox="1"/>
          <p:nvPr/>
        </p:nvSpPr>
        <p:spPr>
          <a:xfrm>
            <a:off x="10338630" y="213500"/>
            <a:ext cx="1584176" cy="284693"/>
          </a:xfrm>
          <a:prstGeom prst="rect">
            <a:avLst/>
          </a:prstGeom>
          <a:noFill/>
        </p:spPr>
        <p:txBody>
          <a:bodyPr wrap="square" lIns="68580" tIns="34290" rIns="68580" bIns="34290" rtlCol="0">
            <a:spAutoFit/>
          </a:bodyPr>
          <a:lstStyle/>
          <a:p>
            <a:pPr marL="0" lvl="1" algn="ctr"/>
            <a:r>
              <a:rPr lang="zh-CN" altLang="en-US" sz="1400" dirty="0" smtClean="0">
                <a:solidFill>
                  <a:schemeClr val="bg1"/>
                </a:solidFill>
                <a:latin typeface="微软雅黑" pitchFamily="34" charset="-122"/>
                <a:ea typeface="微软雅黑" pitchFamily="34" charset="-122"/>
              </a:rPr>
              <a:t>资源</a:t>
            </a:r>
            <a:r>
              <a:rPr lang="zh-CN" altLang="en-US" sz="1400" dirty="0" smtClean="0">
                <a:solidFill>
                  <a:schemeClr val="bg1"/>
                </a:solidFill>
                <a:latin typeface="微软雅黑" pitchFamily="34" charset="-122"/>
                <a:ea typeface="微软雅黑" pitchFamily="34" charset="-122"/>
              </a:rPr>
              <a:t>与校本</a:t>
            </a:r>
            <a:endParaRPr lang="zh-CN" altLang="en-US" sz="1400" dirty="0">
              <a:solidFill>
                <a:schemeClr val="bg1"/>
              </a:solidFill>
              <a:latin typeface="微软雅黑" pitchFamily="34" charset="-122"/>
              <a:ea typeface="微软雅黑" pitchFamily="34" charset="-122"/>
            </a:endParaRPr>
          </a:p>
        </p:txBody>
      </p:sp>
      <p:sp>
        <p:nvSpPr>
          <p:cNvPr id="64" name="矩形 63"/>
          <p:cNvSpPr/>
          <p:nvPr/>
        </p:nvSpPr>
        <p:spPr>
          <a:xfrm rot="2700000">
            <a:off x="8642576" y="6569968"/>
            <a:ext cx="576064" cy="576064"/>
          </a:xfrm>
          <a:prstGeom prst="rect">
            <a:avLst/>
          </a:prstGeom>
          <a:solidFill>
            <a:schemeClr val="accent6">
              <a:lumMod val="75000"/>
              <a:alpha val="411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64"/>
          <p:cNvSpPr/>
          <p:nvPr/>
        </p:nvSpPr>
        <p:spPr>
          <a:xfrm rot="2700000">
            <a:off x="9457254" y="6572643"/>
            <a:ext cx="576064" cy="576064"/>
          </a:xfrm>
          <a:prstGeom prst="rect">
            <a:avLst/>
          </a:prstGeom>
          <a:solidFill>
            <a:schemeClr val="accent6">
              <a:lumMod val="50000"/>
              <a:alpha val="631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矩形 65"/>
          <p:cNvSpPr/>
          <p:nvPr/>
        </p:nvSpPr>
        <p:spPr>
          <a:xfrm rot="2700000">
            <a:off x="10271930" y="6574788"/>
            <a:ext cx="576064" cy="576064"/>
          </a:xfrm>
          <a:prstGeom prst="rect">
            <a:avLst/>
          </a:prstGeom>
          <a:solidFill>
            <a:schemeClr val="accent6">
              <a:lumMod val="75000"/>
              <a:alpha val="5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66"/>
          <p:cNvSpPr/>
          <p:nvPr/>
        </p:nvSpPr>
        <p:spPr>
          <a:xfrm rot="2700000">
            <a:off x="9864592" y="6167450"/>
            <a:ext cx="576064" cy="576064"/>
          </a:xfrm>
          <a:prstGeom prst="rect">
            <a:avLst/>
          </a:prstGeom>
          <a:solidFill>
            <a:schemeClr val="accent6">
              <a:lumMod val="75000"/>
              <a:alpha val="1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7"/>
          <p:cNvSpPr/>
          <p:nvPr/>
        </p:nvSpPr>
        <p:spPr>
          <a:xfrm rot="2700000">
            <a:off x="10679269" y="6167450"/>
            <a:ext cx="576064" cy="576064"/>
          </a:xfrm>
          <a:prstGeom prst="rect">
            <a:avLst/>
          </a:prstGeom>
          <a:solidFill>
            <a:schemeClr val="accent6">
              <a:lumMod val="75000"/>
              <a:alpha val="1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文本框 9"/>
          <p:cNvSpPr txBox="1"/>
          <p:nvPr/>
        </p:nvSpPr>
        <p:spPr>
          <a:xfrm>
            <a:off x="985019" y="188640"/>
            <a:ext cx="4863842" cy="346249"/>
          </a:xfrm>
          <a:prstGeom prst="rect">
            <a:avLst/>
          </a:prstGeom>
          <a:noFill/>
        </p:spPr>
        <p:txBody>
          <a:bodyPr wrap="square" lIns="68580" tIns="34290" rIns="68580" bIns="34290" rtlCol="0">
            <a:spAutoFit/>
          </a:bodyPr>
          <a:lstStyle/>
          <a:p>
            <a:pPr marL="0" lvl="1"/>
            <a:r>
              <a:rPr lang="zh-CN" altLang="en-US" dirty="0">
                <a:solidFill>
                  <a:schemeClr val="tx1">
                    <a:lumMod val="65000"/>
                    <a:lumOff val="35000"/>
                  </a:schemeClr>
                </a:solidFill>
                <a:latin typeface="微软雅黑" pitchFamily="34" charset="-122"/>
                <a:ea typeface="微软雅黑" pitchFamily="34" charset="-122"/>
              </a:rPr>
              <a:t>畅言智慧课堂平台、资源、路径的应用和开发</a:t>
            </a:r>
            <a:endParaRPr lang="zh-CN" altLang="en-US" dirty="0">
              <a:solidFill>
                <a:schemeClr val="tx1">
                  <a:lumMod val="65000"/>
                  <a:lumOff val="35000"/>
                </a:schemeClr>
              </a:solidFill>
              <a:latin typeface="微软雅黑" pitchFamily="34" charset="-122"/>
              <a:ea typeface="微软雅黑" pitchFamily="34" charset="-122"/>
            </a:endParaRPr>
          </a:p>
        </p:txBody>
      </p:sp>
      <p:sp>
        <p:nvSpPr>
          <p:cNvPr id="50" name="六边形 49"/>
          <p:cNvSpPr/>
          <p:nvPr/>
        </p:nvSpPr>
        <p:spPr>
          <a:xfrm>
            <a:off x="624979" y="392472"/>
            <a:ext cx="261790" cy="225682"/>
          </a:xfrm>
          <a:prstGeom prst="hexagon">
            <a:avLst/>
          </a:prstGeom>
          <a:solidFill>
            <a:schemeClr val="accent6">
              <a:lumMod val="5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1" name="图片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195" y="187549"/>
            <a:ext cx="554558" cy="541032"/>
          </a:xfrm>
          <a:prstGeom prst="rect">
            <a:avLst/>
          </a:prstGeom>
        </p:spPr>
      </p:pic>
    </p:spTree>
    <p:extLst>
      <p:ext uri="{BB962C8B-B14F-4D97-AF65-F5344CB8AC3E}">
        <p14:creationId xmlns:p14="http://schemas.microsoft.com/office/powerpoint/2010/main" val="43619342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7"/>
                                        </p:tgtEl>
                                        <p:attrNameLst>
                                          <p:attrName>style.visibility</p:attrName>
                                        </p:attrNameLst>
                                      </p:cBhvr>
                                      <p:to>
                                        <p:strVal val="visible"/>
                                      </p:to>
                                    </p:set>
                                    <p:anim calcmode="lin" valueType="num">
                                      <p:cBhvr additive="base">
                                        <p:cTn id="11" dur="500" fill="hold"/>
                                        <p:tgtEl>
                                          <p:spTgt spid="87"/>
                                        </p:tgtEl>
                                        <p:attrNameLst>
                                          <p:attrName>ppt_x</p:attrName>
                                        </p:attrNameLst>
                                      </p:cBhvr>
                                      <p:tavLst>
                                        <p:tav tm="0">
                                          <p:val>
                                            <p:strVal val="0-#ppt_w/2"/>
                                          </p:val>
                                        </p:tav>
                                        <p:tav tm="100000">
                                          <p:val>
                                            <p:strVal val="#ppt_x"/>
                                          </p:val>
                                        </p:tav>
                                      </p:tavLst>
                                    </p:anim>
                                    <p:anim calcmode="lin" valueType="num">
                                      <p:cBhvr additive="base">
                                        <p:cTn id="12" dur="500" fill="hold"/>
                                        <p:tgtEl>
                                          <p:spTgt spid="8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89"/>
                                        </p:tgtEl>
                                        <p:attrNameLst>
                                          <p:attrName>style.visibility</p:attrName>
                                        </p:attrNameLst>
                                      </p:cBhvr>
                                      <p:to>
                                        <p:strVal val="visible"/>
                                      </p:to>
                                    </p:set>
                                    <p:anim calcmode="lin" valueType="num">
                                      <p:cBhvr additive="base">
                                        <p:cTn id="15" dur="500" fill="hold"/>
                                        <p:tgtEl>
                                          <p:spTgt spid="89"/>
                                        </p:tgtEl>
                                        <p:attrNameLst>
                                          <p:attrName>ppt_x</p:attrName>
                                        </p:attrNameLst>
                                      </p:cBhvr>
                                      <p:tavLst>
                                        <p:tav tm="0">
                                          <p:val>
                                            <p:strVal val="0-#ppt_w/2"/>
                                          </p:val>
                                        </p:tav>
                                        <p:tav tm="100000">
                                          <p:val>
                                            <p:strVal val="#ppt_x"/>
                                          </p:val>
                                        </p:tav>
                                      </p:tavLst>
                                    </p:anim>
                                    <p:anim calcmode="lin" valueType="num">
                                      <p:cBhvr additive="base">
                                        <p:cTn id="16" dur="500" fill="hold"/>
                                        <p:tgtEl>
                                          <p:spTgt spid="89"/>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2" presetClass="entr" presetSubtype="8" fill="hold" grpId="0" nodeType="afterEffect">
                                  <p:stCondLst>
                                    <p:cond delay="0"/>
                                  </p:stCondLst>
                                  <p:childTnLst>
                                    <p:set>
                                      <p:cBhvr>
                                        <p:cTn id="25" dur="1" fill="hold">
                                          <p:stCondLst>
                                            <p:cond delay="0"/>
                                          </p:stCondLst>
                                        </p:cTn>
                                        <p:tgtEl>
                                          <p:spTgt spid="90"/>
                                        </p:tgtEl>
                                        <p:attrNameLst>
                                          <p:attrName>style.visibility</p:attrName>
                                        </p:attrNameLst>
                                      </p:cBhvr>
                                      <p:to>
                                        <p:strVal val="visible"/>
                                      </p:to>
                                    </p:set>
                                    <p:anim calcmode="lin" valueType="num">
                                      <p:cBhvr additive="base">
                                        <p:cTn id="26" dur="500" fill="hold"/>
                                        <p:tgtEl>
                                          <p:spTgt spid="90"/>
                                        </p:tgtEl>
                                        <p:attrNameLst>
                                          <p:attrName>ppt_x</p:attrName>
                                        </p:attrNameLst>
                                      </p:cBhvr>
                                      <p:tavLst>
                                        <p:tav tm="0">
                                          <p:val>
                                            <p:strVal val="0-#ppt_w/2"/>
                                          </p:val>
                                        </p:tav>
                                        <p:tav tm="100000">
                                          <p:val>
                                            <p:strVal val="#ppt_x"/>
                                          </p:val>
                                        </p:tav>
                                      </p:tavLst>
                                    </p:anim>
                                    <p:anim calcmode="lin" valueType="num">
                                      <p:cBhvr additive="base">
                                        <p:cTn id="27" dur="500" fill="hold"/>
                                        <p:tgtEl>
                                          <p:spTgt spid="90"/>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91"/>
                                        </p:tgtEl>
                                        <p:attrNameLst>
                                          <p:attrName>style.visibility</p:attrName>
                                        </p:attrNameLst>
                                      </p:cBhvr>
                                      <p:to>
                                        <p:strVal val="visible"/>
                                      </p:to>
                                    </p:set>
                                    <p:anim calcmode="lin" valueType="num">
                                      <p:cBhvr additive="base">
                                        <p:cTn id="30" dur="500" fill="hold"/>
                                        <p:tgtEl>
                                          <p:spTgt spid="91"/>
                                        </p:tgtEl>
                                        <p:attrNameLst>
                                          <p:attrName>ppt_x</p:attrName>
                                        </p:attrNameLst>
                                      </p:cBhvr>
                                      <p:tavLst>
                                        <p:tav tm="0">
                                          <p:val>
                                            <p:strVal val="0-#ppt_w/2"/>
                                          </p:val>
                                        </p:tav>
                                        <p:tav tm="100000">
                                          <p:val>
                                            <p:strVal val="#ppt_x"/>
                                          </p:val>
                                        </p:tav>
                                      </p:tavLst>
                                    </p:anim>
                                    <p:anim calcmode="lin" valueType="num">
                                      <p:cBhvr additive="base">
                                        <p:cTn id="31" dur="500" fill="hold"/>
                                        <p:tgtEl>
                                          <p:spTgt spid="91"/>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93"/>
                                        </p:tgtEl>
                                        <p:attrNameLst>
                                          <p:attrName>style.visibility</p:attrName>
                                        </p:attrNameLst>
                                      </p:cBhvr>
                                      <p:to>
                                        <p:strVal val="visible"/>
                                      </p:to>
                                    </p:set>
                                    <p:anim calcmode="lin" valueType="num">
                                      <p:cBhvr additive="base">
                                        <p:cTn id="34" dur="500" fill="hold"/>
                                        <p:tgtEl>
                                          <p:spTgt spid="93"/>
                                        </p:tgtEl>
                                        <p:attrNameLst>
                                          <p:attrName>ppt_x</p:attrName>
                                        </p:attrNameLst>
                                      </p:cBhvr>
                                      <p:tavLst>
                                        <p:tav tm="0">
                                          <p:val>
                                            <p:strVal val="0-#ppt_w/2"/>
                                          </p:val>
                                        </p:tav>
                                        <p:tav tm="100000">
                                          <p:val>
                                            <p:strVal val="#ppt_x"/>
                                          </p:val>
                                        </p:tav>
                                      </p:tavLst>
                                    </p:anim>
                                    <p:anim calcmode="lin" valueType="num">
                                      <p:cBhvr additive="base">
                                        <p:cTn id="35" dur="500" fill="hold"/>
                                        <p:tgtEl>
                                          <p:spTgt spid="93"/>
                                        </p:tgtEl>
                                        <p:attrNameLst>
                                          <p:attrName>ppt_y</p:attrName>
                                        </p:attrNameLst>
                                      </p:cBhvr>
                                      <p:tavLst>
                                        <p:tav tm="0">
                                          <p:val>
                                            <p:strVal val="#ppt_y"/>
                                          </p:val>
                                        </p:tav>
                                        <p:tav tm="100000">
                                          <p:val>
                                            <p:strVal val="#ppt_y"/>
                                          </p:val>
                                        </p:tav>
                                      </p:tavLst>
                                    </p:anim>
                                  </p:childTnLst>
                                </p:cTn>
                              </p:par>
                            </p:childTnLst>
                          </p:cTn>
                        </p:par>
                        <p:par>
                          <p:cTn id="36" fill="hold">
                            <p:stCondLst>
                              <p:cond delay="2000"/>
                            </p:stCondLst>
                            <p:childTnLst>
                              <p:par>
                                <p:cTn id="37" presetID="42" presetClass="entr" presetSubtype="0" fill="hold" nodeType="afterEffect">
                                  <p:stCondLst>
                                    <p:cond delay="0"/>
                                  </p:stCondLst>
                                  <p:childTnLst>
                                    <p:set>
                                      <p:cBhvr>
                                        <p:cTn id="38" dur="1" fill="hold">
                                          <p:stCondLst>
                                            <p:cond delay="0"/>
                                          </p:stCondLst>
                                        </p:cTn>
                                        <p:tgtEl>
                                          <p:spTgt spid="94"/>
                                        </p:tgtEl>
                                        <p:attrNameLst>
                                          <p:attrName>style.visibility</p:attrName>
                                        </p:attrNameLst>
                                      </p:cBhvr>
                                      <p:to>
                                        <p:strVal val="visible"/>
                                      </p:to>
                                    </p:set>
                                    <p:animEffect transition="in" filter="fade">
                                      <p:cBhvr>
                                        <p:cTn id="39" dur="1000"/>
                                        <p:tgtEl>
                                          <p:spTgt spid="94"/>
                                        </p:tgtEl>
                                      </p:cBhvr>
                                    </p:animEffect>
                                    <p:anim calcmode="lin" valueType="num">
                                      <p:cBhvr>
                                        <p:cTn id="40" dur="1000" fill="hold"/>
                                        <p:tgtEl>
                                          <p:spTgt spid="94"/>
                                        </p:tgtEl>
                                        <p:attrNameLst>
                                          <p:attrName>ppt_x</p:attrName>
                                        </p:attrNameLst>
                                      </p:cBhvr>
                                      <p:tavLst>
                                        <p:tav tm="0">
                                          <p:val>
                                            <p:strVal val="#ppt_x"/>
                                          </p:val>
                                        </p:tav>
                                        <p:tav tm="100000">
                                          <p:val>
                                            <p:strVal val="#ppt_x"/>
                                          </p:val>
                                        </p:tav>
                                      </p:tavLst>
                                    </p:anim>
                                    <p:anim calcmode="lin" valueType="num">
                                      <p:cBhvr>
                                        <p:cTn id="41" dur="1000" fill="hold"/>
                                        <p:tgtEl>
                                          <p:spTgt spid="94"/>
                                        </p:tgtEl>
                                        <p:attrNameLst>
                                          <p:attrName>ppt_y</p:attrName>
                                        </p:attrNameLst>
                                      </p:cBhvr>
                                      <p:tavLst>
                                        <p:tav tm="0">
                                          <p:val>
                                            <p:strVal val="#ppt_y+.1"/>
                                          </p:val>
                                        </p:tav>
                                        <p:tav tm="100000">
                                          <p:val>
                                            <p:strVal val="#ppt_y"/>
                                          </p:val>
                                        </p:tav>
                                      </p:tavLst>
                                    </p:anim>
                                  </p:childTnLst>
                                </p:cTn>
                              </p:par>
                            </p:childTnLst>
                          </p:cTn>
                        </p:par>
                        <p:par>
                          <p:cTn id="42" fill="hold">
                            <p:stCondLst>
                              <p:cond delay="3000"/>
                            </p:stCondLst>
                            <p:childTnLst>
                              <p:par>
                                <p:cTn id="43" presetID="2" presetClass="entr" presetSubtype="8" fill="hold" grpId="0" nodeType="afterEffect">
                                  <p:stCondLst>
                                    <p:cond delay="0"/>
                                  </p:stCondLst>
                                  <p:childTnLst>
                                    <p:set>
                                      <p:cBhvr>
                                        <p:cTn id="44" dur="1" fill="hold">
                                          <p:stCondLst>
                                            <p:cond delay="0"/>
                                          </p:stCondLst>
                                        </p:cTn>
                                        <p:tgtEl>
                                          <p:spTgt spid="97"/>
                                        </p:tgtEl>
                                        <p:attrNameLst>
                                          <p:attrName>style.visibility</p:attrName>
                                        </p:attrNameLst>
                                      </p:cBhvr>
                                      <p:to>
                                        <p:strVal val="visible"/>
                                      </p:to>
                                    </p:set>
                                    <p:anim calcmode="lin" valueType="num">
                                      <p:cBhvr additive="base">
                                        <p:cTn id="45" dur="500" fill="hold"/>
                                        <p:tgtEl>
                                          <p:spTgt spid="97"/>
                                        </p:tgtEl>
                                        <p:attrNameLst>
                                          <p:attrName>ppt_x</p:attrName>
                                        </p:attrNameLst>
                                      </p:cBhvr>
                                      <p:tavLst>
                                        <p:tav tm="0">
                                          <p:val>
                                            <p:strVal val="0-#ppt_w/2"/>
                                          </p:val>
                                        </p:tav>
                                        <p:tav tm="100000">
                                          <p:val>
                                            <p:strVal val="#ppt_x"/>
                                          </p:val>
                                        </p:tav>
                                      </p:tavLst>
                                    </p:anim>
                                    <p:anim calcmode="lin" valueType="num">
                                      <p:cBhvr additive="base">
                                        <p:cTn id="46" dur="500" fill="hold"/>
                                        <p:tgtEl>
                                          <p:spTgt spid="97"/>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98"/>
                                        </p:tgtEl>
                                        <p:attrNameLst>
                                          <p:attrName>style.visibility</p:attrName>
                                        </p:attrNameLst>
                                      </p:cBhvr>
                                      <p:to>
                                        <p:strVal val="visible"/>
                                      </p:to>
                                    </p:set>
                                    <p:anim calcmode="lin" valueType="num">
                                      <p:cBhvr additive="base">
                                        <p:cTn id="49" dur="500" fill="hold"/>
                                        <p:tgtEl>
                                          <p:spTgt spid="98"/>
                                        </p:tgtEl>
                                        <p:attrNameLst>
                                          <p:attrName>ppt_x</p:attrName>
                                        </p:attrNameLst>
                                      </p:cBhvr>
                                      <p:tavLst>
                                        <p:tav tm="0">
                                          <p:val>
                                            <p:strVal val="0-#ppt_w/2"/>
                                          </p:val>
                                        </p:tav>
                                        <p:tav tm="100000">
                                          <p:val>
                                            <p:strVal val="#ppt_x"/>
                                          </p:val>
                                        </p:tav>
                                      </p:tavLst>
                                    </p:anim>
                                    <p:anim calcmode="lin" valueType="num">
                                      <p:cBhvr additive="base">
                                        <p:cTn id="50" dur="500" fill="hold"/>
                                        <p:tgtEl>
                                          <p:spTgt spid="9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100"/>
                                        </p:tgtEl>
                                        <p:attrNameLst>
                                          <p:attrName>style.visibility</p:attrName>
                                        </p:attrNameLst>
                                      </p:cBhvr>
                                      <p:to>
                                        <p:strVal val="visible"/>
                                      </p:to>
                                    </p:set>
                                    <p:anim calcmode="lin" valueType="num">
                                      <p:cBhvr additive="base">
                                        <p:cTn id="53" dur="500" fill="hold"/>
                                        <p:tgtEl>
                                          <p:spTgt spid="100"/>
                                        </p:tgtEl>
                                        <p:attrNameLst>
                                          <p:attrName>ppt_x</p:attrName>
                                        </p:attrNameLst>
                                      </p:cBhvr>
                                      <p:tavLst>
                                        <p:tav tm="0">
                                          <p:val>
                                            <p:strVal val="0-#ppt_w/2"/>
                                          </p:val>
                                        </p:tav>
                                        <p:tav tm="100000">
                                          <p:val>
                                            <p:strVal val="#ppt_x"/>
                                          </p:val>
                                        </p:tav>
                                      </p:tavLst>
                                    </p:anim>
                                    <p:anim calcmode="lin" valueType="num">
                                      <p:cBhvr additive="base">
                                        <p:cTn id="54" dur="500" fill="hold"/>
                                        <p:tgtEl>
                                          <p:spTgt spid="100"/>
                                        </p:tgtEl>
                                        <p:attrNameLst>
                                          <p:attrName>ppt_y</p:attrName>
                                        </p:attrNameLst>
                                      </p:cBhvr>
                                      <p:tavLst>
                                        <p:tav tm="0">
                                          <p:val>
                                            <p:strVal val="#ppt_y"/>
                                          </p:val>
                                        </p:tav>
                                        <p:tav tm="100000">
                                          <p:val>
                                            <p:strVal val="#ppt_y"/>
                                          </p:val>
                                        </p:tav>
                                      </p:tavLst>
                                    </p:anim>
                                  </p:childTnLst>
                                </p:cTn>
                              </p:par>
                            </p:childTnLst>
                          </p:cTn>
                        </p:par>
                        <p:par>
                          <p:cTn id="55" fill="hold">
                            <p:stCondLst>
                              <p:cond delay="3500"/>
                            </p:stCondLst>
                            <p:childTnLst>
                              <p:par>
                                <p:cTn id="56" presetID="42" presetClass="entr" presetSubtype="0" fill="hold" nodeType="afterEffect">
                                  <p:stCondLst>
                                    <p:cond delay="0"/>
                                  </p:stCondLst>
                                  <p:childTnLst>
                                    <p:set>
                                      <p:cBhvr>
                                        <p:cTn id="57" dur="1" fill="hold">
                                          <p:stCondLst>
                                            <p:cond delay="0"/>
                                          </p:stCondLst>
                                        </p:cTn>
                                        <p:tgtEl>
                                          <p:spTgt spid="101"/>
                                        </p:tgtEl>
                                        <p:attrNameLst>
                                          <p:attrName>style.visibility</p:attrName>
                                        </p:attrNameLst>
                                      </p:cBhvr>
                                      <p:to>
                                        <p:strVal val="visible"/>
                                      </p:to>
                                    </p:set>
                                    <p:animEffect transition="in" filter="fade">
                                      <p:cBhvr>
                                        <p:cTn id="58" dur="1000"/>
                                        <p:tgtEl>
                                          <p:spTgt spid="101"/>
                                        </p:tgtEl>
                                      </p:cBhvr>
                                    </p:animEffect>
                                    <p:anim calcmode="lin" valueType="num">
                                      <p:cBhvr>
                                        <p:cTn id="59" dur="1000" fill="hold"/>
                                        <p:tgtEl>
                                          <p:spTgt spid="101"/>
                                        </p:tgtEl>
                                        <p:attrNameLst>
                                          <p:attrName>ppt_x</p:attrName>
                                        </p:attrNameLst>
                                      </p:cBhvr>
                                      <p:tavLst>
                                        <p:tav tm="0">
                                          <p:val>
                                            <p:strVal val="#ppt_x"/>
                                          </p:val>
                                        </p:tav>
                                        <p:tav tm="100000">
                                          <p:val>
                                            <p:strVal val="#ppt_x"/>
                                          </p:val>
                                        </p:tav>
                                      </p:tavLst>
                                    </p:anim>
                                    <p:anim calcmode="lin" valueType="num">
                                      <p:cBhvr>
                                        <p:cTn id="60" dur="1000" fill="hold"/>
                                        <p:tgtEl>
                                          <p:spTgt spid="10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7" grpId="0"/>
      <p:bldP spid="89" grpId="0"/>
      <p:bldP spid="90" grpId="0" animBg="1"/>
      <p:bldP spid="91" grpId="0"/>
      <p:bldP spid="93" grpId="0"/>
      <p:bldP spid="97" grpId="0" animBg="1"/>
      <p:bldP spid="98" grpId="0"/>
      <p:bldP spid="10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841003" y="505764"/>
            <a:ext cx="8571840"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49" name="组合 48"/>
          <p:cNvGrpSpPr/>
          <p:nvPr/>
        </p:nvGrpSpPr>
        <p:grpSpPr>
          <a:xfrm>
            <a:off x="3185939" y="1739094"/>
            <a:ext cx="710200" cy="771543"/>
            <a:chOff x="3185939" y="1739094"/>
            <a:chExt cx="710200" cy="771543"/>
          </a:xfrm>
        </p:grpSpPr>
        <p:sp>
          <p:nvSpPr>
            <p:cNvPr id="50" name="任意多边形 49"/>
            <p:cNvSpPr/>
            <p:nvPr/>
          </p:nvSpPr>
          <p:spPr>
            <a:xfrm rot="18875383">
              <a:off x="3153448" y="2140008"/>
              <a:ext cx="403120" cy="338138"/>
            </a:xfrm>
            <a:custGeom>
              <a:avLst/>
              <a:gdLst>
                <a:gd name="connsiteX0" fmla="*/ 0 w 284318"/>
                <a:gd name="connsiteY0" fmla="*/ 0 h 164768"/>
                <a:gd name="connsiteX1" fmla="*/ 7916 w 284318"/>
                <a:gd name="connsiteY1" fmla="*/ 0 h 164768"/>
                <a:gd name="connsiteX2" fmla="*/ 36481 w 284318"/>
                <a:gd name="connsiteY2" fmla="*/ 19259 h 164768"/>
                <a:gd name="connsiteX3" fmla="*/ 142159 w 284318"/>
                <a:gd name="connsiteY3" fmla="*/ 40594 h 164768"/>
                <a:gd name="connsiteX4" fmla="*/ 247838 w 284318"/>
                <a:gd name="connsiteY4" fmla="*/ 19259 h 164768"/>
                <a:gd name="connsiteX5" fmla="*/ 276402 w 284318"/>
                <a:gd name="connsiteY5" fmla="*/ 0 h 164768"/>
                <a:gd name="connsiteX6" fmla="*/ 284318 w 284318"/>
                <a:gd name="connsiteY6" fmla="*/ 0 h 164768"/>
                <a:gd name="connsiteX7" fmla="*/ 284318 w 284318"/>
                <a:gd name="connsiteY7" fmla="*/ 164768 h 164768"/>
                <a:gd name="connsiteX8" fmla="*/ 271691 w 284318"/>
                <a:gd name="connsiteY8" fmla="*/ 164768 h 164768"/>
                <a:gd name="connsiteX9" fmla="*/ 247838 w 284318"/>
                <a:gd name="connsiteY9" fmla="*/ 148686 h 164768"/>
                <a:gd name="connsiteX10" fmla="*/ 142159 w 284318"/>
                <a:gd name="connsiteY10" fmla="*/ 127350 h 164768"/>
                <a:gd name="connsiteX11" fmla="*/ 36481 w 284318"/>
                <a:gd name="connsiteY11" fmla="*/ 148686 h 164768"/>
                <a:gd name="connsiteX12" fmla="*/ 12627 w 284318"/>
                <a:gd name="connsiteY12" fmla="*/ 164768 h 164768"/>
                <a:gd name="connsiteX13" fmla="*/ 0 w 284318"/>
                <a:gd name="connsiteY13" fmla="*/ 164768 h 16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4318" h="164768">
                  <a:moveTo>
                    <a:pt x="0" y="0"/>
                  </a:moveTo>
                  <a:lnTo>
                    <a:pt x="7916" y="0"/>
                  </a:lnTo>
                  <a:lnTo>
                    <a:pt x="36481" y="19259"/>
                  </a:lnTo>
                  <a:cubicBezTo>
                    <a:pt x="68962" y="32997"/>
                    <a:pt x="104673" y="40594"/>
                    <a:pt x="142159" y="40594"/>
                  </a:cubicBezTo>
                  <a:cubicBezTo>
                    <a:pt x="179645" y="40594"/>
                    <a:pt x="215356" y="32997"/>
                    <a:pt x="247838" y="19259"/>
                  </a:cubicBezTo>
                  <a:lnTo>
                    <a:pt x="276402" y="0"/>
                  </a:lnTo>
                  <a:lnTo>
                    <a:pt x="284318" y="0"/>
                  </a:lnTo>
                  <a:lnTo>
                    <a:pt x="284318" y="164768"/>
                  </a:lnTo>
                  <a:lnTo>
                    <a:pt x="271691" y="164768"/>
                  </a:lnTo>
                  <a:lnTo>
                    <a:pt x="247838" y="148686"/>
                  </a:lnTo>
                  <a:cubicBezTo>
                    <a:pt x="215356" y="134947"/>
                    <a:pt x="179645" y="127350"/>
                    <a:pt x="142159" y="127350"/>
                  </a:cubicBezTo>
                  <a:cubicBezTo>
                    <a:pt x="104673" y="127350"/>
                    <a:pt x="68962" y="134947"/>
                    <a:pt x="36481" y="148686"/>
                  </a:cubicBezTo>
                  <a:lnTo>
                    <a:pt x="12627" y="164768"/>
                  </a:lnTo>
                  <a:lnTo>
                    <a:pt x="0" y="164768"/>
                  </a:lnTo>
                  <a:close/>
                </a:path>
              </a:pathLst>
            </a:cu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zh-CN" altLang="en-US" b="1" dirty="0">
                <a:solidFill>
                  <a:schemeClr val="tx1">
                    <a:lumMod val="65000"/>
                    <a:lumOff val="35000"/>
                  </a:schemeClr>
                </a:solidFill>
                <a:latin typeface="DIN-BoldItalic" pitchFamily="50" charset="0"/>
              </a:endParaRPr>
            </a:p>
          </p:txBody>
        </p:sp>
        <p:sp>
          <p:nvSpPr>
            <p:cNvPr id="51" name="椭圆 50"/>
            <p:cNvSpPr/>
            <p:nvPr/>
          </p:nvSpPr>
          <p:spPr>
            <a:xfrm>
              <a:off x="3343511" y="1739094"/>
              <a:ext cx="552628" cy="552628"/>
            </a:xfrm>
            <a:prstGeom prst="ellips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2" name="组合 51"/>
            <p:cNvGrpSpPr/>
            <p:nvPr/>
          </p:nvGrpSpPr>
          <p:grpSpPr>
            <a:xfrm>
              <a:off x="3495077" y="1855520"/>
              <a:ext cx="277225" cy="313328"/>
              <a:chOff x="5753100" y="3041650"/>
              <a:chExt cx="682626" cy="771526"/>
            </a:xfrm>
            <a:solidFill>
              <a:srgbClr val="DF53DF"/>
            </a:solidFill>
          </p:grpSpPr>
          <p:sp>
            <p:nvSpPr>
              <p:cNvPr id="53" name="Oval 202"/>
              <p:cNvSpPr>
                <a:spLocks noChangeArrowheads="1"/>
              </p:cNvSpPr>
              <p:nvPr/>
            </p:nvSpPr>
            <p:spPr bwMode="auto">
              <a:xfrm>
                <a:off x="5908674" y="3041650"/>
                <a:ext cx="119062" cy="14763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4" name="Freeform 203"/>
              <p:cNvSpPr>
                <a:spLocks/>
              </p:cNvSpPr>
              <p:nvPr/>
            </p:nvSpPr>
            <p:spPr bwMode="auto">
              <a:xfrm>
                <a:off x="6103938" y="3413125"/>
                <a:ext cx="46038" cy="84138"/>
              </a:xfrm>
              <a:custGeom>
                <a:avLst/>
                <a:gdLst>
                  <a:gd name="T0" fmla="*/ 2 w 12"/>
                  <a:gd name="T1" fmla="*/ 22 h 22"/>
                  <a:gd name="T2" fmla="*/ 10 w 12"/>
                  <a:gd name="T3" fmla="*/ 22 h 22"/>
                  <a:gd name="T4" fmla="*/ 12 w 12"/>
                  <a:gd name="T5" fmla="*/ 20 h 22"/>
                  <a:gd name="T6" fmla="*/ 12 w 12"/>
                  <a:gd name="T7" fmla="*/ 2 h 22"/>
                  <a:gd name="T8" fmla="*/ 10 w 12"/>
                  <a:gd name="T9" fmla="*/ 0 h 22"/>
                  <a:gd name="T10" fmla="*/ 2 w 12"/>
                  <a:gd name="T11" fmla="*/ 0 h 22"/>
                  <a:gd name="T12" fmla="*/ 0 w 12"/>
                  <a:gd name="T13" fmla="*/ 2 h 22"/>
                  <a:gd name="T14" fmla="*/ 0 w 12"/>
                  <a:gd name="T15" fmla="*/ 20 h 22"/>
                  <a:gd name="T16" fmla="*/ 2 w 12"/>
                  <a:gd name="T17"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2">
                    <a:moveTo>
                      <a:pt x="2" y="22"/>
                    </a:moveTo>
                    <a:cubicBezTo>
                      <a:pt x="10" y="22"/>
                      <a:pt x="10" y="22"/>
                      <a:pt x="10" y="22"/>
                    </a:cubicBezTo>
                    <a:cubicBezTo>
                      <a:pt x="11" y="22"/>
                      <a:pt x="12" y="21"/>
                      <a:pt x="12" y="20"/>
                    </a:cubicBezTo>
                    <a:cubicBezTo>
                      <a:pt x="12" y="2"/>
                      <a:pt x="12" y="2"/>
                      <a:pt x="12" y="2"/>
                    </a:cubicBezTo>
                    <a:cubicBezTo>
                      <a:pt x="12" y="1"/>
                      <a:pt x="11" y="0"/>
                      <a:pt x="10" y="0"/>
                    </a:cubicBezTo>
                    <a:cubicBezTo>
                      <a:pt x="2" y="0"/>
                      <a:pt x="2" y="0"/>
                      <a:pt x="2" y="0"/>
                    </a:cubicBezTo>
                    <a:cubicBezTo>
                      <a:pt x="1" y="0"/>
                      <a:pt x="0" y="1"/>
                      <a:pt x="0" y="2"/>
                    </a:cubicBezTo>
                    <a:cubicBezTo>
                      <a:pt x="0" y="20"/>
                      <a:pt x="0" y="20"/>
                      <a:pt x="0" y="20"/>
                    </a:cubicBezTo>
                    <a:cubicBezTo>
                      <a:pt x="0" y="21"/>
                      <a:pt x="1" y="22"/>
                      <a:pt x="2" y="2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5" name="Freeform 204"/>
              <p:cNvSpPr>
                <a:spLocks/>
              </p:cNvSpPr>
              <p:nvPr/>
            </p:nvSpPr>
            <p:spPr bwMode="auto">
              <a:xfrm>
                <a:off x="6313488" y="3413125"/>
                <a:ext cx="46038" cy="84138"/>
              </a:xfrm>
              <a:custGeom>
                <a:avLst/>
                <a:gdLst>
                  <a:gd name="T0" fmla="*/ 3 w 12"/>
                  <a:gd name="T1" fmla="*/ 22 h 22"/>
                  <a:gd name="T2" fmla="*/ 10 w 12"/>
                  <a:gd name="T3" fmla="*/ 22 h 22"/>
                  <a:gd name="T4" fmla="*/ 12 w 12"/>
                  <a:gd name="T5" fmla="*/ 20 h 22"/>
                  <a:gd name="T6" fmla="*/ 12 w 12"/>
                  <a:gd name="T7" fmla="*/ 2 h 22"/>
                  <a:gd name="T8" fmla="*/ 10 w 12"/>
                  <a:gd name="T9" fmla="*/ 0 h 22"/>
                  <a:gd name="T10" fmla="*/ 3 w 12"/>
                  <a:gd name="T11" fmla="*/ 0 h 22"/>
                  <a:gd name="T12" fmla="*/ 0 w 12"/>
                  <a:gd name="T13" fmla="*/ 2 h 22"/>
                  <a:gd name="T14" fmla="*/ 0 w 12"/>
                  <a:gd name="T15" fmla="*/ 20 h 22"/>
                  <a:gd name="T16" fmla="*/ 3 w 12"/>
                  <a:gd name="T17"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2">
                    <a:moveTo>
                      <a:pt x="3" y="22"/>
                    </a:moveTo>
                    <a:cubicBezTo>
                      <a:pt x="10" y="22"/>
                      <a:pt x="10" y="22"/>
                      <a:pt x="10" y="22"/>
                    </a:cubicBezTo>
                    <a:cubicBezTo>
                      <a:pt x="12" y="22"/>
                      <a:pt x="12" y="21"/>
                      <a:pt x="12" y="20"/>
                    </a:cubicBezTo>
                    <a:cubicBezTo>
                      <a:pt x="12" y="2"/>
                      <a:pt x="12" y="2"/>
                      <a:pt x="12" y="2"/>
                    </a:cubicBezTo>
                    <a:cubicBezTo>
                      <a:pt x="12" y="1"/>
                      <a:pt x="12" y="0"/>
                      <a:pt x="10" y="0"/>
                    </a:cubicBezTo>
                    <a:cubicBezTo>
                      <a:pt x="3" y="0"/>
                      <a:pt x="3" y="0"/>
                      <a:pt x="3" y="0"/>
                    </a:cubicBezTo>
                    <a:cubicBezTo>
                      <a:pt x="1" y="0"/>
                      <a:pt x="0" y="1"/>
                      <a:pt x="0" y="2"/>
                    </a:cubicBezTo>
                    <a:cubicBezTo>
                      <a:pt x="0" y="20"/>
                      <a:pt x="0" y="20"/>
                      <a:pt x="0" y="20"/>
                    </a:cubicBezTo>
                    <a:cubicBezTo>
                      <a:pt x="0" y="21"/>
                      <a:pt x="1" y="22"/>
                      <a:pt x="3" y="2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6" name="Freeform 205"/>
              <p:cNvSpPr>
                <a:spLocks noEditPoints="1"/>
              </p:cNvSpPr>
              <p:nvPr/>
            </p:nvSpPr>
            <p:spPr bwMode="auto">
              <a:xfrm>
                <a:off x="6030913" y="3444875"/>
                <a:ext cx="404813" cy="360363"/>
              </a:xfrm>
              <a:custGeom>
                <a:avLst/>
                <a:gdLst>
                  <a:gd name="T0" fmla="*/ 94 w 106"/>
                  <a:gd name="T1" fmla="*/ 0 h 95"/>
                  <a:gd name="T2" fmla="*/ 91 w 106"/>
                  <a:gd name="T3" fmla="*/ 0 h 95"/>
                  <a:gd name="T4" fmla="*/ 91 w 106"/>
                  <a:gd name="T5" fmla="*/ 12 h 95"/>
                  <a:gd name="T6" fmla="*/ 84 w 106"/>
                  <a:gd name="T7" fmla="*/ 18 h 95"/>
                  <a:gd name="T8" fmla="*/ 77 w 106"/>
                  <a:gd name="T9" fmla="*/ 18 h 95"/>
                  <a:gd name="T10" fmla="*/ 70 w 106"/>
                  <a:gd name="T11" fmla="*/ 12 h 95"/>
                  <a:gd name="T12" fmla="*/ 70 w 106"/>
                  <a:gd name="T13" fmla="*/ 0 h 95"/>
                  <a:gd name="T14" fmla="*/ 36 w 106"/>
                  <a:gd name="T15" fmla="*/ 0 h 95"/>
                  <a:gd name="T16" fmla="*/ 36 w 106"/>
                  <a:gd name="T17" fmla="*/ 12 h 95"/>
                  <a:gd name="T18" fmla="*/ 29 w 106"/>
                  <a:gd name="T19" fmla="*/ 18 h 95"/>
                  <a:gd name="T20" fmla="*/ 21 w 106"/>
                  <a:gd name="T21" fmla="*/ 18 h 95"/>
                  <a:gd name="T22" fmla="*/ 15 w 106"/>
                  <a:gd name="T23" fmla="*/ 12 h 95"/>
                  <a:gd name="T24" fmla="*/ 15 w 106"/>
                  <a:gd name="T25" fmla="*/ 0 h 95"/>
                  <a:gd name="T26" fmla="*/ 12 w 106"/>
                  <a:gd name="T27" fmla="*/ 0 h 95"/>
                  <a:gd name="T28" fmla="*/ 0 w 106"/>
                  <a:gd name="T29" fmla="*/ 13 h 95"/>
                  <a:gd name="T30" fmla="*/ 0 w 106"/>
                  <a:gd name="T31" fmla="*/ 36 h 95"/>
                  <a:gd name="T32" fmla="*/ 0 w 106"/>
                  <a:gd name="T33" fmla="*/ 83 h 95"/>
                  <a:gd name="T34" fmla="*/ 12 w 106"/>
                  <a:gd name="T35" fmla="*/ 95 h 95"/>
                  <a:gd name="T36" fmla="*/ 94 w 106"/>
                  <a:gd name="T37" fmla="*/ 95 h 95"/>
                  <a:gd name="T38" fmla="*/ 106 w 106"/>
                  <a:gd name="T39" fmla="*/ 83 h 95"/>
                  <a:gd name="T40" fmla="*/ 106 w 106"/>
                  <a:gd name="T41" fmla="*/ 36 h 95"/>
                  <a:gd name="T42" fmla="*/ 106 w 106"/>
                  <a:gd name="T43" fmla="*/ 13 h 95"/>
                  <a:gd name="T44" fmla="*/ 94 w 106"/>
                  <a:gd name="T45" fmla="*/ 0 h 95"/>
                  <a:gd name="T46" fmla="*/ 98 w 106"/>
                  <a:gd name="T47" fmla="*/ 83 h 95"/>
                  <a:gd name="T48" fmla="*/ 94 w 106"/>
                  <a:gd name="T49" fmla="*/ 88 h 95"/>
                  <a:gd name="T50" fmla="*/ 12 w 106"/>
                  <a:gd name="T51" fmla="*/ 88 h 95"/>
                  <a:gd name="T52" fmla="*/ 8 w 106"/>
                  <a:gd name="T53" fmla="*/ 83 h 95"/>
                  <a:gd name="T54" fmla="*/ 8 w 106"/>
                  <a:gd name="T55" fmla="*/ 36 h 95"/>
                  <a:gd name="T56" fmla="*/ 98 w 106"/>
                  <a:gd name="T57" fmla="*/ 36 h 95"/>
                  <a:gd name="T58" fmla="*/ 98 w 106"/>
                  <a:gd name="T59" fmla="*/ 8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 h="95">
                    <a:moveTo>
                      <a:pt x="94" y="0"/>
                    </a:moveTo>
                    <a:cubicBezTo>
                      <a:pt x="91" y="0"/>
                      <a:pt x="91" y="0"/>
                      <a:pt x="91" y="0"/>
                    </a:cubicBezTo>
                    <a:cubicBezTo>
                      <a:pt x="91" y="12"/>
                      <a:pt x="91" y="12"/>
                      <a:pt x="91" y="12"/>
                    </a:cubicBezTo>
                    <a:cubicBezTo>
                      <a:pt x="91" y="15"/>
                      <a:pt x="88" y="18"/>
                      <a:pt x="84" y="18"/>
                    </a:cubicBezTo>
                    <a:cubicBezTo>
                      <a:pt x="77" y="18"/>
                      <a:pt x="77" y="18"/>
                      <a:pt x="77" y="18"/>
                    </a:cubicBezTo>
                    <a:cubicBezTo>
                      <a:pt x="73" y="18"/>
                      <a:pt x="70" y="15"/>
                      <a:pt x="70" y="12"/>
                    </a:cubicBezTo>
                    <a:cubicBezTo>
                      <a:pt x="70" y="0"/>
                      <a:pt x="70" y="0"/>
                      <a:pt x="70" y="0"/>
                    </a:cubicBezTo>
                    <a:cubicBezTo>
                      <a:pt x="36" y="0"/>
                      <a:pt x="36" y="0"/>
                      <a:pt x="36" y="0"/>
                    </a:cubicBezTo>
                    <a:cubicBezTo>
                      <a:pt x="36" y="12"/>
                      <a:pt x="36" y="12"/>
                      <a:pt x="36" y="12"/>
                    </a:cubicBezTo>
                    <a:cubicBezTo>
                      <a:pt x="36" y="15"/>
                      <a:pt x="33" y="18"/>
                      <a:pt x="29" y="18"/>
                    </a:cubicBezTo>
                    <a:cubicBezTo>
                      <a:pt x="21" y="18"/>
                      <a:pt x="21" y="18"/>
                      <a:pt x="21" y="18"/>
                    </a:cubicBezTo>
                    <a:cubicBezTo>
                      <a:pt x="18" y="18"/>
                      <a:pt x="15" y="15"/>
                      <a:pt x="15" y="12"/>
                    </a:cubicBezTo>
                    <a:cubicBezTo>
                      <a:pt x="15" y="0"/>
                      <a:pt x="15" y="0"/>
                      <a:pt x="15" y="0"/>
                    </a:cubicBezTo>
                    <a:cubicBezTo>
                      <a:pt x="12" y="0"/>
                      <a:pt x="12" y="0"/>
                      <a:pt x="12" y="0"/>
                    </a:cubicBezTo>
                    <a:cubicBezTo>
                      <a:pt x="5" y="0"/>
                      <a:pt x="0" y="6"/>
                      <a:pt x="0" y="13"/>
                    </a:cubicBezTo>
                    <a:cubicBezTo>
                      <a:pt x="0" y="36"/>
                      <a:pt x="0" y="36"/>
                      <a:pt x="0" y="36"/>
                    </a:cubicBezTo>
                    <a:cubicBezTo>
                      <a:pt x="0" y="83"/>
                      <a:pt x="0" y="83"/>
                      <a:pt x="0" y="83"/>
                    </a:cubicBezTo>
                    <a:cubicBezTo>
                      <a:pt x="0" y="90"/>
                      <a:pt x="5" y="95"/>
                      <a:pt x="12" y="95"/>
                    </a:cubicBezTo>
                    <a:cubicBezTo>
                      <a:pt x="94" y="95"/>
                      <a:pt x="94" y="95"/>
                      <a:pt x="94" y="95"/>
                    </a:cubicBezTo>
                    <a:cubicBezTo>
                      <a:pt x="100" y="95"/>
                      <a:pt x="106" y="90"/>
                      <a:pt x="106" y="83"/>
                    </a:cubicBezTo>
                    <a:cubicBezTo>
                      <a:pt x="106" y="36"/>
                      <a:pt x="106" y="36"/>
                      <a:pt x="106" y="36"/>
                    </a:cubicBezTo>
                    <a:cubicBezTo>
                      <a:pt x="106" y="13"/>
                      <a:pt x="106" y="13"/>
                      <a:pt x="106" y="13"/>
                    </a:cubicBezTo>
                    <a:cubicBezTo>
                      <a:pt x="106" y="6"/>
                      <a:pt x="100" y="0"/>
                      <a:pt x="94" y="0"/>
                    </a:cubicBezTo>
                    <a:close/>
                    <a:moveTo>
                      <a:pt x="98" y="83"/>
                    </a:moveTo>
                    <a:cubicBezTo>
                      <a:pt x="98" y="86"/>
                      <a:pt x="96" y="88"/>
                      <a:pt x="94" y="88"/>
                    </a:cubicBezTo>
                    <a:cubicBezTo>
                      <a:pt x="12" y="88"/>
                      <a:pt x="12" y="88"/>
                      <a:pt x="12" y="88"/>
                    </a:cubicBezTo>
                    <a:cubicBezTo>
                      <a:pt x="10" y="88"/>
                      <a:pt x="8" y="86"/>
                      <a:pt x="8" y="83"/>
                    </a:cubicBezTo>
                    <a:cubicBezTo>
                      <a:pt x="8" y="36"/>
                      <a:pt x="8" y="36"/>
                      <a:pt x="8" y="36"/>
                    </a:cubicBezTo>
                    <a:cubicBezTo>
                      <a:pt x="98" y="36"/>
                      <a:pt x="98" y="36"/>
                      <a:pt x="98" y="36"/>
                    </a:cubicBezTo>
                    <a:lnTo>
                      <a:pt x="98" y="8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7" name="Rectangle 206"/>
              <p:cNvSpPr>
                <a:spLocks noChangeArrowheads="1"/>
              </p:cNvSpPr>
              <p:nvPr/>
            </p:nvSpPr>
            <p:spPr bwMode="auto">
              <a:xfrm>
                <a:off x="6084888" y="3611563"/>
                <a:ext cx="79375" cy="30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8" name="Rectangle 207"/>
              <p:cNvSpPr>
                <a:spLocks noChangeArrowheads="1"/>
              </p:cNvSpPr>
              <p:nvPr/>
            </p:nvSpPr>
            <p:spPr bwMode="auto">
              <a:xfrm>
                <a:off x="6191250" y="3611563"/>
                <a:ext cx="79375" cy="30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9" name="Rectangle 208"/>
              <p:cNvSpPr>
                <a:spLocks noChangeArrowheads="1"/>
              </p:cNvSpPr>
              <p:nvPr/>
            </p:nvSpPr>
            <p:spPr bwMode="auto">
              <a:xfrm>
                <a:off x="6294438" y="3611563"/>
                <a:ext cx="79375" cy="30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0" name="Rectangle 209"/>
              <p:cNvSpPr>
                <a:spLocks noChangeArrowheads="1"/>
              </p:cNvSpPr>
              <p:nvPr/>
            </p:nvSpPr>
            <p:spPr bwMode="auto">
              <a:xfrm>
                <a:off x="6084888" y="3663950"/>
                <a:ext cx="79375" cy="26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1" name="Rectangle 210"/>
              <p:cNvSpPr>
                <a:spLocks noChangeArrowheads="1"/>
              </p:cNvSpPr>
              <p:nvPr/>
            </p:nvSpPr>
            <p:spPr bwMode="auto">
              <a:xfrm>
                <a:off x="6191250" y="3663950"/>
                <a:ext cx="79375" cy="26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2" name="Rectangle 211"/>
              <p:cNvSpPr>
                <a:spLocks noChangeArrowheads="1"/>
              </p:cNvSpPr>
              <p:nvPr/>
            </p:nvSpPr>
            <p:spPr bwMode="auto">
              <a:xfrm>
                <a:off x="6294438" y="3663950"/>
                <a:ext cx="79375" cy="26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6" name="Rectangle 212"/>
              <p:cNvSpPr>
                <a:spLocks noChangeArrowheads="1"/>
              </p:cNvSpPr>
              <p:nvPr/>
            </p:nvSpPr>
            <p:spPr bwMode="auto">
              <a:xfrm>
                <a:off x="6084888" y="3713163"/>
                <a:ext cx="79375" cy="26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7" name="Rectangle 213"/>
              <p:cNvSpPr>
                <a:spLocks noChangeArrowheads="1"/>
              </p:cNvSpPr>
              <p:nvPr/>
            </p:nvSpPr>
            <p:spPr bwMode="auto">
              <a:xfrm>
                <a:off x="6191250" y="3713163"/>
                <a:ext cx="79375" cy="26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8" name="Rectangle 214"/>
              <p:cNvSpPr>
                <a:spLocks noChangeArrowheads="1"/>
              </p:cNvSpPr>
              <p:nvPr/>
            </p:nvSpPr>
            <p:spPr bwMode="auto">
              <a:xfrm>
                <a:off x="6294438" y="3713163"/>
                <a:ext cx="79375" cy="26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3" name="Rectangle 215"/>
              <p:cNvSpPr>
                <a:spLocks noChangeArrowheads="1"/>
              </p:cNvSpPr>
              <p:nvPr/>
            </p:nvSpPr>
            <p:spPr bwMode="auto">
              <a:xfrm>
                <a:off x="5965825" y="3398838"/>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4" name="Freeform 216"/>
              <p:cNvSpPr>
                <a:spLocks noEditPoints="1"/>
              </p:cNvSpPr>
              <p:nvPr/>
            </p:nvSpPr>
            <p:spPr bwMode="auto">
              <a:xfrm>
                <a:off x="5753100" y="3208338"/>
                <a:ext cx="427038" cy="604838"/>
              </a:xfrm>
              <a:custGeom>
                <a:avLst/>
                <a:gdLst>
                  <a:gd name="T0" fmla="*/ 111 w 112"/>
                  <a:gd name="T1" fmla="*/ 23 h 159"/>
                  <a:gd name="T2" fmla="*/ 106 w 112"/>
                  <a:gd name="T3" fmla="*/ 19 h 159"/>
                  <a:gd name="T4" fmla="*/ 83 w 112"/>
                  <a:gd name="T5" fmla="*/ 2 h 159"/>
                  <a:gd name="T6" fmla="*/ 77 w 112"/>
                  <a:gd name="T7" fmla="*/ 0 h 159"/>
                  <a:gd name="T8" fmla="*/ 70 w 112"/>
                  <a:gd name="T9" fmla="*/ 0 h 159"/>
                  <a:gd name="T10" fmla="*/ 68 w 112"/>
                  <a:gd name="T11" fmla="*/ 10 h 159"/>
                  <a:gd name="T12" fmla="*/ 56 w 112"/>
                  <a:gd name="T13" fmla="*/ 50 h 159"/>
                  <a:gd name="T14" fmla="*/ 56 w 112"/>
                  <a:gd name="T15" fmla="*/ 51 h 159"/>
                  <a:gd name="T16" fmla="*/ 56 w 112"/>
                  <a:gd name="T17" fmla="*/ 50 h 159"/>
                  <a:gd name="T18" fmla="*/ 45 w 112"/>
                  <a:gd name="T19" fmla="*/ 10 h 159"/>
                  <a:gd name="T20" fmla="*/ 43 w 112"/>
                  <a:gd name="T21" fmla="*/ 0 h 159"/>
                  <a:gd name="T22" fmla="*/ 35 w 112"/>
                  <a:gd name="T23" fmla="*/ 0 h 159"/>
                  <a:gd name="T24" fmla="*/ 28 w 112"/>
                  <a:gd name="T25" fmla="*/ 4 h 159"/>
                  <a:gd name="T26" fmla="*/ 0 w 112"/>
                  <a:gd name="T27" fmla="*/ 44 h 159"/>
                  <a:gd name="T28" fmla="*/ 0 w 112"/>
                  <a:gd name="T29" fmla="*/ 44 h 159"/>
                  <a:gd name="T30" fmla="*/ 0 w 112"/>
                  <a:gd name="T31" fmla="*/ 45 h 159"/>
                  <a:gd name="T32" fmla="*/ 2 w 112"/>
                  <a:gd name="T33" fmla="*/ 48 h 159"/>
                  <a:gd name="T34" fmla="*/ 9 w 112"/>
                  <a:gd name="T35" fmla="*/ 61 h 159"/>
                  <a:gd name="T36" fmla="*/ 29 w 112"/>
                  <a:gd name="T37" fmla="*/ 72 h 159"/>
                  <a:gd name="T38" fmla="*/ 29 w 112"/>
                  <a:gd name="T39" fmla="*/ 84 h 159"/>
                  <a:gd name="T40" fmla="*/ 34 w 112"/>
                  <a:gd name="T41" fmla="*/ 159 h 159"/>
                  <a:gd name="T42" fmla="*/ 55 w 112"/>
                  <a:gd name="T43" fmla="*/ 84 h 159"/>
                  <a:gd name="T44" fmla="*/ 60 w 112"/>
                  <a:gd name="T45" fmla="*/ 159 h 159"/>
                  <a:gd name="T46" fmla="*/ 67 w 112"/>
                  <a:gd name="T47" fmla="*/ 145 h 159"/>
                  <a:gd name="T48" fmla="*/ 76 w 112"/>
                  <a:gd name="T49" fmla="*/ 59 h 159"/>
                  <a:gd name="T50" fmla="*/ 110 w 112"/>
                  <a:gd name="T51" fmla="*/ 41 h 159"/>
                  <a:gd name="T52" fmla="*/ 112 w 112"/>
                  <a:gd name="T53" fmla="*/ 24 h 159"/>
                  <a:gd name="T54" fmla="*/ 27 w 112"/>
                  <a:gd name="T55" fmla="*/ 51 h 159"/>
                  <a:gd name="T56" fmla="*/ 21 w 112"/>
                  <a:gd name="T57" fmla="*/ 40 h 159"/>
                  <a:gd name="T58" fmla="*/ 30 w 112"/>
                  <a:gd name="T59" fmla="*/ 55 h 159"/>
                  <a:gd name="T60" fmla="*/ 68 w 112"/>
                  <a:gd name="T61" fmla="*/ 39 h 159"/>
                  <a:gd name="T62" fmla="*/ 82 w 112"/>
                  <a:gd name="T63" fmla="*/ 25 h 159"/>
                  <a:gd name="T64" fmla="*/ 88 w 112"/>
                  <a:gd name="T65" fmla="*/ 3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2" h="159">
                    <a:moveTo>
                      <a:pt x="112" y="24"/>
                    </a:moveTo>
                    <a:cubicBezTo>
                      <a:pt x="111" y="23"/>
                      <a:pt x="111" y="23"/>
                      <a:pt x="111" y="23"/>
                    </a:cubicBezTo>
                    <a:cubicBezTo>
                      <a:pt x="110" y="22"/>
                      <a:pt x="110" y="22"/>
                      <a:pt x="110" y="22"/>
                    </a:cubicBezTo>
                    <a:cubicBezTo>
                      <a:pt x="106" y="19"/>
                      <a:pt x="106" y="19"/>
                      <a:pt x="106" y="19"/>
                    </a:cubicBezTo>
                    <a:cubicBezTo>
                      <a:pt x="98" y="13"/>
                      <a:pt x="98" y="13"/>
                      <a:pt x="98" y="13"/>
                    </a:cubicBezTo>
                    <a:cubicBezTo>
                      <a:pt x="83" y="2"/>
                      <a:pt x="83" y="2"/>
                      <a:pt x="83" y="2"/>
                    </a:cubicBezTo>
                    <a:cubicBezTo>
                      <a:pt x="81" y="1"/>
                      <a:pt x="80" y="0"/>
                      <a:pt x="78" y="0"/>
                    </a:cubicBezTo>
                    <a:cubicBezTo>
                      <a:pt x="78" y="0"/>
                      <a:pt x="78" y="0"/>
                      <a:pt x="77" y="0"/>
                    </a:cubicBezTo>
                    <a:cubicBezTo>
                      <a:pt x="75" y="0"/>
                      <a:pt x="72" y="0"/>
                      <a:pt x="70" y="0"/>
                    </a:cubicBezTo>
                    <a:cubicBezTo>
                      <a:pt x="70" y="0"/>
                      <a:pt x="70" y="0"/>
                      <a:pt x="70" y="0"/>
                    </a:cubicBezTo>
                    <a:cubicBezTo>
                      <a:pt x="76" y="5"/>
                      <a:pt x="76" y="5"/>
                      <a:pt x="76" y="5"/>
                    </a:cubicBezTo>
                    <a:cubicBezTo>
                      <a:pt x="68" y="10"/>
                      <a:pt x="68" y="10"/>
                      <a:pt x="68" y="10"/>
                    </a:cubicBezTo>
                    <a:cubicBezTo>
                      <a:pt x="72" y="16"/>
                      <a:pt x="72" y="16"/>
                      <a:pt x="72" y="16"/>
                    </a:cubicBezTo>
                    <a:cubicBezTo>
                      <a:pt x="56" y="50"/>
                      <a:pt x="56" y="50"/>
                      <a:pt x="56" y="50"/>
                    </a:cubicBezTo>
                    <a:cubicBezTo>
                      <a:pt x="57" y="51"/>
                      <a:pt x="57" y="51"/>
                      <a:pt x="57" y="51"/>
                    </a:cubicBezTo>
                    <a:cubicBezTo>
                      <a:pt x="56" y="51"/>
                      <a:pt x="56" y="51"/>
                      <a:pt x="56" y="51"/>
                    </a:cubicBezTo>
                    <a:cubicBezTo>
                      <a:pt x="56" y="51"/>
                      <a:pt x="56" y="51"/>
                      <a:pt x="56" y="51"/>
                    </a:cubicBezTo>
                    <a:cubicBezTo>
                      <a:pt x="56" y="50"/>
                      <a:pt x="56" y="50"/>
                      <a:pt x="56" y="50"/>
                    </a:cubicBezTo>
                    <a:cubicBezTo>
                      <a:pt x="41" y="16"/>
                      <a:pt x="41" y="16"/>
                      <a:pt x="41" y="16"/>
                    </a:cubicBezTo>
                    <a:cubicBezTo>
                      <a:pt x="45" y="10"/>
                      <a:pt x="45" y="10"/>
                      <a:pt x="45" y="10"/>
                    </a:cubicBezTo>
                    <a:cubicBezTo>
                      <a:pt x="36" y="5"/>
                      <a:pt x="36" y="5"/>
                      <a:pt x="36" y="5"/>
                    </a:cubicBezTo>
                    <a:cubicBezTo>
                      <a:pt x="43" y="0"/>
                      <a:pt x="43" y="0"/>
                      <a:pt x="43" y="0"/>
                    </a:cubicBezTo>
                    <a:cubicBezTo>
                      <a:pt x="43" y="0"/>
                      <a:pt x="43" y="0"/>
                      <a:pt x="43" y="0"/>
                    </a:cubicBezTo>
                    <a:cubicBezTo>
                      <a:pt x="41" y="0"/>
                      <a:pt x="38" y="0"/>
                      <a:pt x="35" y="0"/>
                    </a:cubicBezTo>
                    <a:cubicBezTo>
                      <a:pt x="35" y="0"/>
                      <a:pt x="35" y="0"/>
                      <a:pt x="35" y="0"/>
                    </a:cubicBezTo>
                    <a:cubicBezTo>
                      <a:pt x="32" y="1"/>
                      <a:pt x="30" y="2"/>
                      <a:pt x="28" y="4"/>
                    </a:cubicBezTo>
                    <a:cubicBezTo>
                      <a:pt x="1" y="32"/>
                      <a:pt x="1" y="32"/>
                      <a:pt x="1" y="32"/>
                    </a:cubicBezTo>
                    <a:cubicBezTo>
                      <a:pt x="0" y="44"/>
                      <a:pt x="0" y="44"/>
                      <a:pt x="0" y="44"/>
                    </a:cubicBezTo>
                    <a:cubicBezTo>
                      <a:pt x="0" y="44"/>
                      <a:pt x="0" y="44"/>
                      <a:pt x="0" y="44"/>
                    </a:cubicBezTo>
                    <a:cubicBezTo>
                      <a:pt x="0" y="44"/>
                      <a:pt x="0" y="44"/>
                      <a:pt x="0" y="44"/>
                    </a:cubicBezTo>
                    <a:cubicBezTo>
                      <a:pt x="0" y="44"/>
                      <a:pt x="0" y="44"/>
                      <a:pt x="0" y="44"/>
                    </a:cubicBezTo>
                    <a:cubicBezTo>
                      <a:pt x="0" y="45"/>
                      <a:pt x="0" y="45"/>
                      <a:pt x="0" y="45"/>
                    </a:cubicBezTo>
                    <a:cubicBezTo>
                      <a:pt x="1" y="46"/>
                      <a:pt x="1" y="46"/>
                      <a:pt x="1" y="46"/>
                    </a:cubicBezTo>
                    <a:cubicBezTo>
                      <a:pt x="2" y="48"/>
                      <a:pt x="2" y="48"/>
                      <a:pt x="2" y="48"/>
                    </a:cubicBezTo>
                    <a:cubicBezTo>
                      <a:pt x="4" y="52"/>
                      <a:pt x="4" y="52"/>
                      <a:pt x="4" y="52"/>
                    </a:cubicBezTo>
                    <a:cubicBezTo>
                      <a:pt x="9" y="61"/>
                      <a:pt x="9" y="61"/>
                      <a:pt x="9" y="61"/>
                    </a:cubicBezTo>
                    <a:cubicBezTo>
                      <a:pt x="18" y="78"/>
                      <a:pt x="18" y="78"/>
                      <a:pt x="18" y="78"/>
                    </a:cubicBezTo>
                    <a:cubicBezTo>
                      <a:pt x="22" y="76"/>
                      <a:pt x="26" y="74"/>
                      <a:pt x="29" y="72"/>
                    </a:cubicBezTo>
                    <a:cubicBezTo>
                      <a:pt x="29" y="76"/>
                      <a:pt x="29" y="80"/>
                      <a:pt x="29" y="83"/>
                    </a:cubicBezTo>
                    <a:cubicBezTo>
                      <a:pt x="29" y="83"/>
                      <a:pt x="29" y="84"/>
                      <a:pt x="29" y="84"/>
                    </a:cubicBezTo>
                    <a:cubicBezTo>
                      <a:pt x="30" y="84"/>
                      <a:pt x="31" y="84"/>
                      <a:pt x="31" y="84"/>
                    </a:cubicBezTo>
                    <a:cubicBezTo>
                      <a:pt x="34" y="159"/>
                      <a:pt x="34" y="159"/>
                      <a:pt x="34" y="159"/>
                    </a:cubicBezTo>
                    <a:cubicBezTo>
                      <a:pt x="55" y="159"/>
                      <a:pt x="55" y="159"/>
                      <a:pt x="55" y="159"/>
                    </a:cubicBezTo>
                    <a:cubicBezTo>
                      <a:pt x="56" y="137"/>
                      <a:pt x="56" y="99"/>
                      <a:pt x="55" y="84"/>
                    </a:cubicBezTo>
                    <a:cubicBezTo>
                      <a:pt x="56" y="84"/>
                      <a:pt x="57" y="84"/>
                      <a:pt x="58" y="84"/>
                    </a:cubicBezTo>
                    <a:cubicBezTo>
                      <a:pt x="60" y="159"/>
                      <a:pt x="60" y="159"/>
                      <a:pt x="60" y="159"/>
                    </a:cubicBezTo>
                    <a:cubicBezTo>
                      <a:pt x="74" y="159"/>
                      <a:pt x="74" y="159"/>
                      <a:pt x="74" y="159"/>
                    </a:cubicBezTo>
                    <a:cubicBezTo>
                      <a:pt x="70" y="156"/>
                      <a:pt x="67" y="151"/>
                      <a:pt x="67" y="145"/>
                    </a:cubicBezTo>
                    <a:cubicBezTo>
                      <a:pt x="67" y="75"/>
                      <a:pt x="67" y="75"/>
                      <a:pt x="67" y="75"/>
                    </a:cubicBezTo>
                    <a:cubicBezTo>
                      <a:pt x="67" y="68"/>
                      <a:pt x="71" y="62"/>
                      <a:pt x="76" y="59"/>
                    </a:cubicBezTo>
                    <a:cubicBezTo>
                      <a:pt x="77" y="60"/>
                      <a:pt x="78" y="61"/>
                      <a:pt x="78" y="62"/>
                    </a:cubicBezTo>
                    <a:cubicBezTo>
                      <a:pt x="110" y="41"/>
                      <a:pt x="110" y="41"/>
                      <a:pt x="110" y="41"/>
                    </a:cubicBezTo>
                    <a:cubicBezTo>
                      <a:pt x="111" y="40"/>
                      <a:pt x="111" y="40"/>
                      <a:pt x="111" y="40"/>
                    </a:cubicBezTo>
                    <a:lnTo>
                      <a:pt x="112" y="24"/>
                    </a:lnTo>
                    <a:close/>
                    <a:moveTo>
                      <a:pt x="30" y="55"/>
                    </a:moveTo>
                    <a:cubicBezTo>
                      <a:pt x="27" y="51"/>
                      <a:pt x="27" y="51"/>
                      <a:pt x="27" y="51"/>
                    </a:cubicBezTo>
                    <a:cubicBezTo>
                      <a:pt x="22" y="43"/>
                      <a:pt x="22" y="43"/>
                      <a:pt x="22" y="43"/>
                    </a:cubicBezTo>
                    <a:cubicBezTo>
                      <a:pt x="21" y="40"/>
                      <a:pt x="21" y="40"/>
                      <a:pt x="21" y="40"/>
                    </a:cubicBezTo>
                    <a:cubicBezTo>
                      <a:pt x="31" y="28"/>
                      <a:pt x="31" y="28"/>
                      <a:pt x="31" y="28"/>
                    </a:cubicBezTo>
                    <a:cubicBezTo>
                      <a:pt x="30" y="37"/>
                      <a:pt x="30" y="46"/>
                      <a:pt x="30" y="55"/>
                    </a:cubicBezTo>
                    <a:close/>
                    <a:moveTo>
                      <a:pt x="70" y="41"/>
                    </a:moveTo>
                    <a:cubicBezTo>
                      <a:pt x="68" y="39"/>
                      <a:pt x="68" y="39"/>
                      <a:pt x="68" y="39"/>
                    </a:cubicBezTo>
                    <a:cubicBezTo>
                      <a:pt x="82" y="30"/>
                      <a:pt x="82" y="30"/>
                      <a:pt x="82" y="30"/>
                    </a:cubicBezTo>
                    <a:cubicBezTo>
                      <a:pt x="82" y="28"/>
                      <a:pt x="82" y="27"/>
                      <a:pt x="82" y="25"/>
                    </a:cubicBezTo>
                    <a:cubicBezTo>
                      <a:pt x="86" y="28"/>
                      <a:pt x="86" y="28"/>
                      <a:pt x="86" y="28"/>
                    </a:cubicBezTo>
                    <a:cubicBezTo>
                      <a:pt x="88" y="30"/>
                      <a:pt x="88" y="30"/>
                      <a:pt x="88" y="30"/>
                    </a:cubicBezTo>
                    <a:lnTo>
                      <a:pt x="7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5" name="Freeform 217"/>
              <p:cNvSpPr>
                <a:spLocks/>
              </p:cNvSpPr>
              <p:nvPr/>
            </p:nvSpPr>
            <p:spPr bwMode="auto">
              <a:xfrm>
                <a:off x="5946775" y="3201988"/>
                <a:ext cx="42863" cy="44450"/>
              </a:xfrm>
              <a:custGeom>
                <a:avLst/>
                <a:gdLst>
                  <a:gd name="T0" fmla="*/ 22 w 27"/>
                  <a:gd name="T1" fmla="*/ 0 h 28"/>
                  <a:gd name="T2" fmla="*/ 27 w 27"/>
                  <a:gd name="T3" fmla="*/ 16 h 28"/>
                  <a:gd name="T4" fmla="*/ 12 w 27"/>
                  <a:gd name="T5" fmla="*/ 28 h 28"/>
                  <a:gd name="T6" fmla="*/ 0 w 27"/>
                  <a:gd name="T7" fmla="*/ 16 h 28"/>
                  <a:gd name="T8" fmla="*/ 5 w 27"/>
                  <a:gd name="T9" fmla="*/ 0 h 28"/>
                  <a:gd name="T10" fmla="*/ 22 w 27"/>
                  <a:gd name="T11" fmla="*/ 0 h 28"/>
                </a:gdLst>
                <a:ahLst/>
                <a:cxnLst>
                  <a:cxn ang="0">
                    <a:pos x="T0" y="T1"/>
                  </a:cxn>
                  <a:cxn ang="0">
                    <a:pos x="T2" y="T3"/>
                  </a:cxn>
                  <a:cxn ang="0">
                    <a:pos x="T4" y="T5"/>
                  </a:cxn>
                  <a:cxn ang="0">
                    <a:pos x="T6" y="T7"/>
                  </a:cxn>
                  <a:cxn ang="0">
                    <a:pos x="T8" y="T9"/>
                  </a:cxn>
                  <a:cxn ang="0">
                    <a:pos x="T10" y="T11"/>
                  </a:cxn>
                </a:cxnLst>
                <a:rect l="0" t="0" r="r" b="b"/>
                <a:pathLst>
                  <a:path w="27" h="28">
                    <a:moveTo>
                      <a:pt x="22" y="0"/>
                    </a:moveTo>
                    <a:lnTo>
                      <a:pt x="27" y="16"/>
                    </a:lnTo>
                    <a:lnTo>
                      <a:pt x="12" y="28"/>
                    </a:lnTo>
                    <a:lnTo>
                      <a:pt x="0" y="16"/>
                    </a:lnTo>
                    <a:lnTo>
                      <a:pt x="5" y="0"/>
                    </a:lnTo>
                    <a:lnTo>
                      <a:pt x="2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6" name="Freeform 218"/>
              <p:cNvSpPr>
                <a:spLocks/>
              </p:cNvSpPr>
              <p:nvPr/>
            </p:nvSpPr>
            <p:spPr bwMode="auto">
              <a:xfrm>
                <a:off x="5946775" y="3232150"/>
                <a:ext cx="42863" cy="185738"/>
              </a:xfrm>
              <a:custGeom>
                <a:avLst/>
                <a:gdLst>
                  <a:gd name="T0" fmla="*/ 22 w 27"/>
                  <a:gd name="T1" fmla="*/ 0 h 117"/>
                  <a:gd name="T2" fmla="*/ 27 w 27"/>
                  <a:gd name="T3" fmla="*/ 105 h 117"/>
                  <a:gd name="T4" fmla="*/ 12 w 27"/>
                  <a:gd name="T5" fmla="*/ 117 h 117"/>
                  <a:gd name="T6" fmla="*/ 0 w 27"/>
                  <a:gd name="T7" fmla="*/ 105 h 117"/>
                  <a:gd name="T8" fmla="*/ 5 w 27"/>
                  <a:gd name="T9" fmla="*/ 0 h 117"/>
                  <a:gd name="T10" fmla="*/ 22 w 27"/>
                  <a:gd name="T11" fmla="*/ 0 h 117"/>
                </a:gdLst>
                <a:ahLst/>
                <a:cxnLst>
                  <a:cxn ang="0">
                    <a:pos x="T0" y="T1"/>
                  </a:cxn>
                  <a:cxn ang="0">
                    <a:pos x="T2" y="T3"/>
                  </a:cxn>
                  <a:cxn ang="0">
                    <a:pos x="T4" y="T5"/>
                  </a:cxn>
                  <a:cxn ang="0">
                    <a:pos x="T6" y="T7"/>
                  </a:cxn>
                  <a:cxn ang="0">
                    <a:pos x="T8" y="T9"/>
                  </a:cxn>
                  <a:cxn ang="0">
                    <a:pos x="T10" y="T11"/>
                  </a:cxn>
                </a:cxnLst>
                <a:rect l="0" t="0" r="r" b="b"/>
                <a:pathLst>
                  <a:path w="27" h="117">
                    <a:moveTo>
                      <a:pt x="22" y="0"/>
                    </a:moveTo>
                    <a:lnTo>
                      <a:pt x="27" y="105"/>
                    </a:lnTo>
                    <a:lnTo>
                      <a:pt x="12" y="117"/>
                    </a:lnTo>
                    <a:lnTo>
                      <a:pt x="0" y="105"/>
                    </a:lnTo>
                    <a:lnTo>
                      <a:pt x="5" y="0"/>
                    </a:lnTo>
                    <a:lnTo>
                      <a:pt x="2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sp>
        <p:nvSpPr>
          <p:cNvPr id="77" name="Oval 21"/>
          <p:cNvSpPr/>
          <p:nvPr/>
        </p:nvSpPr>
        <p:spPr>
          <a:xfrm>
            <a:off x="1673664" y="2194322"/>
            <a:ext cx="2322290" cy="2224343"/>
          </a:xfrm>
          <a:prstGeom prst="ellipse">
            <a:avLst/>
          </a:prstGeom>
          <a:solidFill>
            <a:schemeClr val="accent6">
              <a:lumMod val="50000"/>
            </a:schemeClr>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F16D63"/>
              </a:solidFill>
              <a:latin typeface="DIN-BoldItalic" pitchFamily="50" charset="0"/>
            </a:endParaRPr>
          </a:p>
        </p:txBody>
      </p:sp>
      <p:sp>
        <p:nvSpPr>
          <p:cNvPr id="78" name="椭圆 77"/>
          <p:cNvSpPr/>
          <p:nvPr/>
        </p:nvSpPr>
        <p:spPr>
          <a:xfrm>
            <a:off x="1777107" y="2276872"/>
            <a:ext cx="2110835" cy="2068420"/>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9525">
            <a:noFill/>
          </a:ln>
        </p:spPr>
        <p:style>
          <a:lnRef idx="2">
            <a:scrgbClr r="0" g="0" b="0"/>
          </a:lnRef>
          <a:fillRef idx="1">
            <a:scrgbClr r="0" g="0" b="0"/>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79" name="矩形 78"/>
          <p:cNvSpPr/>
          <p:nvPr/>
        </p:nvSpPr>
        <p:spPr>
          <a:xfrm>
            <a:off x="6210803" y="2483000"/>
            <a:ext cx="3312368" cy="324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、作业分享</a:t>
            </a:r>
            <a:endParaRPr lang="zh-CN" altLang="en-US" sz="1600" dirty="0">
              <a:latin typeface="微软雅黑" panose="020B0503020204020204" pitchFamily="34" charset="-122"/>
              <a:ea typeface="微软雅黑" panose="020B0503020204020204" pitchFamily="34" charset="-122"/>
            </a:endParaRPr>
          </a:p>
        </p:txBody>
      </p:sp>
      <p:sp>
        <p:nvSpPr>
          <p:cNvPr id="80" name="矩形 79"/>
          <p:cNvSpPr/>
          <p:nvPr/>
        </p:nvSpPr>
        <p:spPr>
          <a:xfrm>
            <a:off x="6210803" y="3068960"/>
            <a:ext cx="2448272" cy="324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、探究学习</a:t>
            </a:r>
            <a:endParaRPr lang="zh-CN" altLang="en-US" sz="1600" dirty="0">
              <a:latin typeface="微软雅黑" panose="020B0503020204020204" pitchFamily="34" charset="-122"/>
              <a:ea typeface="微软雅黑" panose="020B0503020204020204" pitchFamily="34" charset="-122"/>
            </a:endParaRPr>
          </a:p>
        </p:txBody>
      </p:sp>
      <p:sp>
        <p:nvSpPr>
          <p:cNvPr id="81" name="矩形 80"/>
          <p:cNvSpPr/>
          <p:nvPr/>
        </p:nvSpPr>
        <p:spPr>
          <a:xfrm>
            <a:off x="6210803" y="3609056"/>
            <a:ext cx="3888432" cy="324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、微课辅导</a:t>
            </a:r>
            <a:endParaRPr lang="zh-CN" altLang="en-US" sz="1600" dirty="0">
              <a:latin typeface="微软雅黑" panose="020B0503020204020204" pitchFamily="34" charset="-122"/>
              <a:ea typeface="微软雅黑" panose="020B0503020204020204" pitchFamily="34" charset="-122"/>
            </a:endParaRPr>
          </a:p>
        </p:txBody>
      </p:sp>
      <p:sp>
        <p:nvSpPr>
          <p:cNvPr id="106" name="文本框 11"/>
          <p:cNvSpPr txBox="1"/>
          <p:nvPr/>
        </p:nvSpPr>
        <p:spPr>
          <a:xfrm>
            <a:off x="7013975" y="3163333"/>
            <a:ext cx="906077" cy="369332"/>
          </a:xfrm>
          <a:prstGeom prst="rect">
            <a:avLst/>
          </a:prstGeom>
          <a:noFill/>
        </p:spPr>
        <p:txBody>
          <a:bodyPr wrap="square" rtlCol="0">
            <a:spAutoFit/>
          </a:bodyPr>
          <a:lstStyle/>
          <a:p>
            <a:endParaRPr lang="zh-CN" altLang="en-US" dirty="0">
              <a:latin typeface="微软雅黑" panose="020B0503020204020204" pitchFamily="34" charset="-122"/>
              <a:ea typeface="微软雅黑" panose="020B0503020204020204" pitchFamily="34" charset="-122"/>
            </a:endParaRPr>
          </a:p>
        </p:txBody>
      </p:sp>
      <p:grpSp>
        <p:nvGrpSpPr>
          <p:cNvPr id="107" name="组合 106"/>
          <p:cNvGrpSpPr/>
          <p:nvPr/>
        </p:nvGrpSpPr>
        <p:grpSpPr>
          <a:xfrm>
            <a:off x="3862904" y="2220066"/>
            <a:ext cx="2104592" cy="1244824"/>
            <a:chOff x="4080015" y="2124888"/>
            <a:chExt cx="2104592" cy="1244824"/>
          </a:xfrm>
        </p:grpSpPr>
        <p:sp>
          <p:nvSpPr>
            <p:cNvPr id="108" name="文本框 10"/>
            <p:cNvSpPr txBox="1"/>
            <p:nvPr/>
          </p:nvSpPr>
          <p:spPr>
            <a:xfrm>
              <a:off x="4080015" y="2124888"/>
              <a:ext cx="1994229" cy="707886"/>
            </a:xfrm>
            <a:prstGeom prst="rect">
              <a:avLst/>
            </a:prstGeom>
            <a:noFill/>
          </p:spPr>
          <p:txBody>
            <a:bodyPr wrap="square" rtlCol="0">
              <a:spAutoFit/>
            </a:bodyPr>
            <a:lstStyle/>
            <a:p>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借鉴已有</a:t>
              </a: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路径</a:t>
              </a:r>
              <a:endParaRPr lang="en-US" altLang="zh-CN" sz="2000" b="1" dirty="0" smtClean="0">
                <a:solidFill>
                  <a:schemeClr val="tx1">
                    <a:lumMod val="65000"/>
                    <a:lumOff val="35000"/>
                  </a:schemeClr>
                </a:solidFill>
                <a:latin typeface="微软雅黑" panose="020B0503020204020204" pitchFamily="34" charset="-122"/>
                <a:ea typeface="微软雅黑" panose="020B0503020204020204" pitchFamily="34" charset="-122"/>
              </a:endParaRPr>
            </a:p>
            <a:p>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创新点重点</a:t>
              </a: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突破</a:t>
              </a:r>
              <a:endPar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9" name="Rectangle 1"/>
            <p:cNvSpPr>
              <a:spLocks noChangeArrowheads="1"/>
            </p:cNvSpPr>
            <p:nvPr/>
          </p:nvSpPr>
          <p:spPr bwMode="auto">
            <a:xfrm>
              <a:off x="4138622" y="2966934"/>
              <a:ext cx="2045985" cy="402778"/>
            </a:xfrm>
            <a:prstGeom prst="rect">
              <a:avLst/>
            </a:prstGeom>
            <a:noFill/>
            <a:ln>
              <a:noFill/>
            </a:ln>
            <a:effectLst/>
          </p:spPr>
          <p:txBody>
            <a:bodyPr vert="horz" wrap="square" lIns="0" tIns="0" rIns="0" bIns="76176"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lang="zh-CN" sz="1600" dirty="0" smtClean="0">
                  <a:solidFill>
                    <a:schemeClr val="bg1">
                      <a:lumMod val="50000"/>
                    </a:schemeClr>
                  </a:solidFill>
                  <a:latin typeface="微软雅黑" panose="020B0503020204020204" pitchFamily="34" charset="-122"/>
                  <a:ea typeface="微软雅黑" panose="020B0503020204020204" pitchFamily="34" charset="-122"/>
                </a:rPr>
                <a:t>。 </a:t>
              </a:r>
              <a:endParaRPr lang="zh-CN" sz="1600" dirty="0">
                <a:solidFill>
                  <a:schemeClr val="bg1">
                    <a:lumMod val="50000"/>
                  </a:schemeClr>
                </a:solidFill>
                <a:latin typeface="微软雅黑" panose="020B0503020204020204" pitchFamily="34" charset="-122"/>
                <a:ea typeface="微软雅黑" panose="020B0503020204020204" pitchFamily="34" charset="-122"/>
              </a:endParaRPr>
            </a:p>
          </p:txBody>
        </p:sp>
      </p:grpSp>
      <p:sp>
        <p:nvSpPr>
          <p:cNvPr id="111" name="文本框 18"/>
          <p:cNvSpPr txBox="1"/>
          <p:nvPr/>
        </p:nvSpPr>
        <p:spPr>
          <a:xfrm>
            <a:off x="1703512" y="4522475"/>
            <a:ext cx="2088232" cy="769441"/>
          </a:xfrm>
          <a:prstGeom prst="rect">
            <a:avLst/>
          </a:prstGeom>
          <a:noFill/>
        </p:spPr>
        <p:txBody>
          <a:bodyPr wrap="square" rtlCol="0">
            <a:spAutoFit/>
          </a:bodyPr>
          <a:lstStyle/>
          <a:p>
            <a:endParaRPr lang="en-US" altLang="zh-CN" sz="4400" dirty="0" smtClean="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114" name="组合 113"/>
          <p:cNvGrpSpPr/>
          <p:nvPr/>
        </p:nvGrpSpPr>
        <p:grpSpPr>
          <a:xfrm>
            <a:off x="4873451" y="4580110"/>
            <a:ext cx="5992767" cy="842466"/>
            <a:chOff x="5073372" y="4724126"/>
            <a:chExt cx="5992767" cy="842466"/>
          </a:xfrm>
        </p:grpSpPr>
        <p:cxnSp>
          <p:nvCxnSpPr>
            <p:cNvPr id="115" name="直接连接符 114"/>
            <p:cNvCxnSpPr/>
            <p:nvPr/>
          </p:nvCxnSpPr>
          <p:spPr>
            <a:xfrm>
              <a:off x="5073372" y="5566592"/>
              <a:ext cx="505666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6" name="文本框 49"/>
            <p:cNvSpPr txBox="1"/>
            <p:nvPr/>
          </p:nvSpPr>
          <p:spPr>
            <a:xfrm>
              <a:off x="7449636" y="4724126"/>
              <a:ext cx="3616503" cy="830997"/>
            </a:xfrm>
            <a:prstGeom prst="rect">
              <a:avLst/>
            </a:prstGeom>
            <a:noFill/>
          </p:spPr>
          <p:txBody>
            <a:bodyPr wrap="square" rtlCol="0">
              <a:spAutoFit/>
            </a:bodyPr>
            <a:lstStyle/>
            <a:p>
              <a:r>
                <a:rPr lang="zh-CN" altLang="en-US" sz="1600" dirty="0">
                  <a:solidFill>
                    <a:schemeClr val="bg1">
                      <a:lumMod val="50000"/>
                    </a:schemeClr>
                  </a:solidFill>
                  <a:latin typeface="微软雅黑" panose="020B0503020204020204" pitchFamily="34" charset="-122"/>
                  <a:ea typeface="微软雅黑" panose="020B0503020204020204" pitchFamily="34" charset="-122"/>
                </a:rPr>
                <a:t>智慧课堂的教学流程已经形成较为成熟的“</a:t>
              </a:r>
              <a:r>
                <a:rPr lang="en-US" altLang="zh-CN" sz="1600" dirty="0">
                  <a:solidFill>
                    <a:schemeClr val="bg1">
                      <a:lumMod val="50000"/>
                    </a:schemeClr>
                  </a:solidFill>
                  <a:latin typeface="微软雅黑" panose="020B0503020204020204" pitchFamily="34" charset="-122"/>
                  <a:ea typeface="微软雅黑" panose="020B0503020204020204" pitchFamily="34" charset="-122"/>
                </a:rPr>
                <a:t>3 10”</a:t>
              </a:r>
              <a:r>
                <a:rPr lang="zh-CN" altLang="en-US" sz="1600" dirty="0">
                  <a:solidFill>
                    <a:schemeClr val="bg1">
                      <a:lumMod val="50000"/>
                    </a:schemeClr>
                  </a:solidFill>
                  <a:latin typeface="微软雅黑" panose="020B0503020204020204" pitchFamily="34" charset="-122"/>
                  <a:ea typeface="微软雅黑" panose="020B0503020204020204" pitchFamily="34" charset="-122"/>
                </a:rPr>
                <a:t>模式，即由</a:t>
              </a:r>
              <a:r>
                <a:rPr lang="en-US" altLang="zh-CN" sz="1600" dirty="0">
                  <a:solidFill>
                    <a:schemeClr val="bg1">
                      <a:lumMod val="50000"/>
                    </a:schemeClr>
                  </a:solidFill>
                  <a:latin typeface="微软雅黑" panose="020B0503020204020204" pitchFamily="34" charset="-122"/>
                  <a:ea typeface="微软雅黑" panose="020B0503020204020204" pitchFamily="34" charset="-122"/>
                </a:rPr>
                <a:t>3</a:t>
              </a:r>
              <a:r>
                <a:rPr lang="zh-CN" altLang="en-US" sz="1600" dirty="0">
                  <a:solidFill>
                    <a:schemeClr val="bg1">
                      <a:lumMod val="50000"/>
                    </a:schemeClr>
                  </a:solidFill>
                  <a:latin typeface="微软雅黑" panose="020B0503020204020204" pitchFamily="34" charset="-122"/>
                  <a:ea typeface="微软雅黑" panose="020B0503020204020204" pitchFamily="34" charset="-122"/>
                </a:rPr>
                <a:t>个阶段和</a:t>
              </a:r>
              <a:r>
                <a:rPr lang="en-US" altLang="zh-CN" sz="1600" dirty="0">
                  <a:solidFill>
                    <a:schemeClr val="bg1">
                      <a:lumMod val="50000"/>
                    </a:schemeClr>
                  </a:solidFill>
                  <a:latin typeface="微软雅黑" panose="020B0503020204020204" pitchFamily="34" charset="-122"/>
                  <a:ea typeface="微软雅黑" panose="020B0503020204020204" pitchFamily="34" charset="-122"/>
                </a:rPr>
                <a:t>10</a:t>
              </a:r>
              <a:r>
                <a:rPr lang="zh-CN" altLang="en-US" sz="1600" dirty="0">
                  <a:solidFill>
                    <a:schemeClr val="bg1">
                      <a:lumMod val="50000"/>
                    </a:schemeClr>
                  </a:solidFill>
                  <a:latin typeface="微软雅黑" panose="020B0503020204020204" pitchFamily="34" charset="-122"/>
                  <a:ea typeface="微软雅黑" panose="020B0503020204020204" pitchFamily="34" charset="-122"/>
                </a:rPr>
                <a:t>个环节组成。</a:t>
              </a:r>
              <a:endParaRPr lang="zh-CN" altLang="en-US" sz="1600"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117" name="图片 116"/>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35742" y1="45898" x2="35742" y2="45898"/>
                          <a14:backgroundMark x1="34570" y1="53906" x2="34570" y2="53906"/>
                        </a14:backgroundRemoval>
                      </a14:imgEffect>
                    </a14:imgLayer>
                  </a14:imgProps>
                </a:ext>
                <a:ext uri="{28A0092B-C50C-407E-A947-70E740481C1C}">
                  <a14:useLocalDpi xmlns:a14="http://schemas.microsoft.com/office/drawing/2010/main" val="0"/>
                </a:ext>
              </a:extLst>
            </a:blip>
            <a:srcRect/>
            <a:stretch/>
          </p:blipFill>
          <p:spPr>
            <a:xfrm>
              <a:off x="6540440" y="4733002"/>
              <a:ext cx="504000" cy="504000"/>
            </a:xfrm>
            <a:prstGeom prst="ellipse">
              <a:avLst/>
            </a:prstGeom>
            <a:solidFill>
              <a:schemeClr val="accent6">
                <a:lumMod val="50000"/>
              </a:schemeClr>
            </a:solidFill>
          </p:spPr>
        </p:pic>
      </p:grpSp>
      <p:sp>
        <p:nvSpPr>
          <p:cNvPr id="69" name="六边形 68"/>
          <p:cNvSpPr/>
          <p:nvPr/>
        </p:nvSpPr>
        <p:spPr>
          <a:xfrm>
            <a:off x="624979" y="392472"/>
            <a:ext cx="261790" cy="225682"/>
          </a:xfrm>
          <a:prstGeom prst="hexagon">
            <a:avLst/>
          </a:prstGeom>
          <a:solidFill>
            <a:schemeClr val="accent6">
              <a:lumMod val="5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69"/>
          <p:cNvSpPr/>
          <p:nvPr/>
        </p:nvSpPr>
        <p:spPr>
          <a:xfrm>
            <a:off x="9412843" y="188639"/>
            <a:ext cx="933216" cy="334417"/>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71" name="矩形 70"/>
          <p:cNvSpPr/>
          <p:nvPr/>
        </p:nvSpPr>
        <p:spPr>
          <a:xfrm>
            <a:off x="10347503" y="187549"/>
            <a:ext cx="1582732" cy="334417"/>
          </a:xfrm>
          <a:prstGeom prst="rect">
            <a:avLst/>
          </a:prstGeom>
          <a:solidFill>
            <a:schemeClr val="accent6">
              <a:lumMod val="75000"/>
              <a:alpha val="7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72" name="文本框 9"/>
          <p:cNvSpPr txBox="1"/>
          <p:nvPr/>
        </p:nvSpPr>
        <p:spPr>
          <a:xfrm>
            <a:off x="9412843" y="221071"/>
            <a:ext cx="933216" cy="284693"/>
          </a:xfrm>
          <a:prstGeom prst="rect">
            <a:avLst/>
          </a:prstGeom>
          <a:noFill/>
        </p:spPr>
        <p:txBody>
          <a:bodyPr wrap="square" lIns="68580" tIns="34290" rIns="68580" bIns="34290" rtlCol="0">
            <a:spAutoFit/>
          </a:bodyPr>
          <a:lstStyle/>
          <a:p>
            <a:pPr marL="0" lvl="1" algn="ctr"/>
            <a:r>
              <a:rPr lang="zh-CN" altLang="en-US" sz="1400" dirty="0" smtClean="0">
                <a:solidFill>
                  <a:schemeClr val="bg1"/>
                </a:solidFill>
                <a:latin typeface="微软雅黑" pitchFamily="34" charset="-122"/>
                <a:ea typeface="微软雅黑" pitchFamily="34" charset="-122"/>
              </a:rPr>
              <a:t>第三部分</a:t>
            </a:r>
            <a:endParaRPr lang="zh-CN" altLang="en-US" sz="1400" dirty="0">
              <a:solidFill>
                <a:schemeClr val="bg1"/>
              </a:solidFill>
              <a:latin typeface="微软雅黑" pitchFamily="34" charset="-122"/>
              <a:ea typeface="微软雅黑" pitchFamily="34" charset="-122"/>
            </a:endParaRPr>
          </a:p>
        </p:txBody>
      </p:sp>
      <p:sp>
        <p:nvSpPr>
          <p:cNvPr id="87" name="文本框 9"/>
          <p:cNvSpPr txBox="1"/>
          <p:nvPr/>
        </p:nvSpPr>
        <p:spPr>
          <a:xfrm>
            <a:off x="10338630" y="213500"/>
            <a:ext cx="1584176" cy="284693"/>
          </a:xfrm>
          <a:prstGeom prst="rect">
            <a:avLst/>
          </a:prstGeom>
          <a:noFill/>
        </p:spPr>
        <p:txBody>
          <a:bodyPr wrap="square" lIns="68580" tIns="34290" rIns="68580" bIns="34290" rtlCol="0">
            <a:spAutoFit/>
          </a:bodyPr>
          <a:lstStyle/>
          <a:p>
            <a:pPr marL="0" lvl="1" algn="ctr"/>
            <a:r>
              <a:rPr lang="zh-CN" altLang="en-US" sz="1400" dirty="0" smtClean="0">
                <a:solidFill>
                  <a:schemeClr val="bg1"/>
                </a:solidFill>
                <a:latin typeface="微软雅黑" pitchFamily="34" charset="-122"/>
                <a:ea typeface="微软雅黑" pitchFamily="34" charset="-122"/>
              </a:rPr>
              <a:t>路径</a:t>
            </a:r>
            <a:r>
              <a:rPr lang="zh-CN" altLang="en-US" sz="1400" dirty="0" smtClean="0">
                <a:solidFill>
                  <a:schemeClr val="bg1"/>
                </a:solidFill>
                <a:latin typeface="微软雅黑" pitchFamily="34" charset="-122"/>
                <a:ea typeface="微软雅黑" pitchFamily="34" charset="-122"/>
              </a:rPr>
              <a:t>与突破</a:t>
            </a:r>
            <a:endParaRPr lang="zh-CN" altLang="en-US" sz="1400" dirty="0">
              <a:solidFill>
                <a:schemeClr val="bg1"/>
              </a:solidFill>
              <a:latin typeface="微软雅黑" pitchFamily="34" charset="-122"/>
              <a:ea typeface="微软雅黑" pitchFamily="34" charset="-122"/>
            </a:endParaRPr>
          </a:p>
        </p:txBody>
      </p:sp>
      <p:sp>
        <p:nvSpPr>
          <p:cNvPr id="88" name="矩形 87"/>
          <p:cNvSpPr/>
          <p:nvPr/>
        </p:nvSpPr>
        <p:spPr>
          <a:xfrm rot="2700000">
            <a:off x="8642576" y="6569968"/>
            <a:ext cx="576064" cy="576064"/>
          </a:xfrm>
          <a:prstGeom prst="rect">
            <a:avLst/>
          </a:prstGeom>
          <a:solidFill>
            <a:schemeClr val="accent6">
              <a:lumMod val="75000"/>
              <a:alpha val="411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矩形 88"/>
          <p:cNvSpPr/>
          <p:nvPr/>
        </p:nvSpPr>
        <p:spPr>
          <a:xfrm rot="2700000">
            <a:off x="9457254" y="6572643"/>
            <a:ext cx="576064" cy="576064"/>
          </a:xfrm>
          <a:prstGeom prst="rect">
            <a:avLst/>
          </a:prstGeom>
          <a:solidFill>
            <a:schemeClr val="accent6">
              <a:lumMod val="50000"/>
              <a:alpha val="631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矩形 89"/>
          <p:cNvSpPr/>
          <p:nvPr/>
        </p:nvSpPr>
        <p:spPr>
          <a:xfrm rot="2700000">
            <a:off x="10271930" y="6574788"/>
            <a:ext cx="576064" cy="576064"/>
          </a:xfrm>
          <a:prstGeom prst="rect">
            <a:avLst/>
          </a:prstGeom>
          <a:solidFill>
            <a:schemeClr val="accent6">
              <a:lumMod val="75000"/>
              <a:alpha val="5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矩形 90"/>
          <p:cNvSpPr/>
          <p:nvPr/>
        </p:nvSpPr>
        <p:spPr>
          <a:xfrm rot="2700000">
            <a:off x="9864592" y="6167450"/>
            <a:ext cx="576064" cy="576064"/>
          </a:xfrm>
          <a:prstGeom prst="rect">
            <a:avLst/>
          </a:prstGeom>
          <a:solidFill>
            <a:schemeClr val="accent6">
              <a:lumMod val="75000"/>
              <a:alpha val="1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矩形 91"/>
          <p:cNvSpPr/>
          <p:nvPr/>
        </p:nvSpPr>
        <p:spPr>
          <a:xfrm rot="2700000">
            <a:off x="10679269" y="6167450"/>
            <a:ext cx="576064" cy="576064"/>
          </a:xfrm>
          <a:prstGeom prst="rect">
            <a:avLst/>
          </a:prstGeom>
          <a:solidFill>
            <a:schemeClr val="accent6">
              <a:lumMod val="75000"/>
              <a:alpha val="1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文本框 9"/>
          <p:cNvSpPr txBox="1"/>
          <p:nvPr/>
        </p:nvSpPr>
        <p:spPr>
          <a:xfrm>
            <a:off x="985019" y="188640"/>
            <a:ext cx="4863842" cy="346249"/>
          </a:xfrm>
          <a:prstGeom prst="rect">
            <a:avLst/>
          </a:prstGeom>
          <a:noFill/>
        </p:spPr>
        <p:txBody>
          <a:bodyPr wrap="square" lIns="68580" tIns="34290" rIns="68580" bIns="34290" rtlCol="0">
            <a:spAutoFit/>
          </a:bodyPr>
          <a:lstStyle/>
          <a:p>
            <a:pPr marL="0" lvl="1"/>
            <a:r>
              <a:rPr lang="zh-CN" altLang="en-US" dirty="0">
                <a:solidFill>
                  <a:schemeClr val="tx1">
                    <a:lumMod val="65000"/>
                    <a:lumOff val="35000"/>
                  </a:schemeClr>
                </a:solidFill>
                <a:latin typeface="微软雅黑" pitchFamily="34" charset="-122"/>
                <a:ea typeface="微软雅黑" pitchFamily="34" charset="-122"/>
              </a:rPr>
              <a:t>畅言智慧课堂平台、资源、路径的应用和开发</a:t>
            </a:r>
            <a:endParaRPr lang="zh-CN" altLang="en-US" dirty="0">
              <a:solidFill>
                <a:schemeClr val="tx1">
                  <a:lumMod val="65000"/>
                  <a:lumOff val="35000"/>
                </a:schemeClr>
              </a:solidFill>
              <a:latin typeface="微软雅黑" pitchFamily="34" charset="-122"/>
              <a:ea typeface="微软雅黑" pitchFamily="34" charset="-122"/>
            </a:endParaRPr>
          </a:p>
        </p:txBody>
      </p:sp>
      <p:pic>
        <p:nvPicPr>
          <p:cNvPr id="94" name="图片 9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195" y="187549"/>
            <a:ext cx="554558" cy="541032"/>
          </a:xfrm>
          <a:prstGeom prst="rect">
            <a:avLst/>
          </a:prstGeom>
        </p:spPr>
      </p:pic>
      <p:sp>
        <p:nvSpPr>
          <p:cNvPr id="3" name="同侧圆角矩形 2"/>
          <p:cNvSpPr/>
          <p:nvPr/>
        </p:nvSpPr>
        <p:spPr>
          <a:xfrm>
            <a:off x="1271464" y="4783236"/>
            <a:ext cx="2952328" cy="1402125"/>
          </a:xfrm>
          <a:prstGeom prst="round2SameRect">
            <a:avLst/>
          </a:prstGeom>
          <a:blipFill dpi="0" rotWithShape="1">
            <a:blip r:embed="rId7"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554970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par>
                                <p:cTn id="10" presetID="53" presetClass="entr" presetSubtype="16" fill="hold" grpId="0" nodeType="withEffect">
                                  <p:stCondLst>
                                    <p:cond delay="500"/>
                                  </p:stCondLst>
                                  <p:childTnLst>
                                    <p:set>
                                      <p:cBhvr>
                                        <p:cTn id="11" dur="1" fill="hold">
                                          <p:stCondLst>
                                            <p:cond delay="0"/>
                                          </p:stCondLst>
                                        </p:cTn>
                                        <p:tgtEl>
                                          <p:spTgt spid="77"/>
                                        </p:tgtEl>
                                        <p:attrNameLst>
                                          <p:attrName>style.visibility</p:attrName>
                                        </p:attrNameLst>
                                      </p:cBhvr>
                                      <p:to>
                                        <p:strVal val="visible"/>
                                      </p:to>
                                    </p:set>
                                    <p:anim calcmode="lin" valueType="num">
                                      <p:cBhvr>
                                        <p:cTn id="12" dur="500" fill="hold"/>
                                        <p:tgtEl>
                                          <p:spTgt spid="77"/>
                                        </p:tgtEl>
                                        <p:attrNameLst>
                                          <p:attrName>ppt_w</p:attrName>
                                        </p:attrNameLst>
                                      </p:cBhvr>
                                      <p:tavLst>
                                        <p:tav tm="0">
                                          <p:val>
                                            <p:fltVal val="0"/>
                                          </p:val>
                                        </p:tav>
                                        <p:tav tm="100000">
                                          <p:val>
                                            <p:strVal val="#ppt_w"/>
                                          </p:val>
                                        </p:tav>
                                      </p:tavLst>
                                    </p:anim>
                                    <p:anim calcmode="lin" valueType="num">
                                      <p:cBhvr>
                                        <p:cTn id="13" dur="500" fill="hold"/>
                                        <p:tgtEl>
                                          <p:spTgt spid="77"/>
                                        </p:tgtEl>
                                        <p:attrNameLst>
                                          <p:attrName>ppt_h</p:attrName>
                                        </p:attrNameLst>
                                      </p:cBhvr>
                                      <p:tavLst>
                                        <p:tav tm="0">
                                          <p:val>
                                            <p:fltVal val="0"/>
                                          </p:val>
                                        </p:tav>
                                        <p:tav tm="100000">
                                          <p:val>
                                            <p:strVal val="#ppt_h"/>
                                          </p:val>
                                        </p:tav>
                                      </p:tavLst>
                                    </p:anim>
                                    <p:animEffect transition="in" filter="fade">
                                      <p:cBhvr>
                                        <p:cTn id="14" dur="500"/>
                                        <p:tgtEl>
                                          <p:spTgt spid="77"/>
                                        </p:tgtEl>
                                      </p:cBhvr>
                                    </p:animEffect>
                                  </p:childTnLst>
                                </p:cTn>
                              </p:par>
                              <p:par>
                                <p:cTn id="15" presetID="53" presetClass="entr" presetSubtype="16" fill="hold" nodeType="withEffect">
                                  <p:stCondLst>
                                    <p:cond delay="500"/>
                                  </p:stCondLst>
                                  <p:childTnLst>
                                    <p:set>
                                      <p:cBhvr>
                                        <p:cTn id="16" dur="1" fill="hold">
                                          <p:stCondLst>
                                            <p:cond delay="0"/>
                                          </p:stCondLst>
                                        </p:cTn>
                                        <p:tgtEl>
                                          <p:spTgt spid="78"/>
                                        </p:tgtEl>
                                        <p:attrNameLst>
                                          <p:attrName>style.visibility</p:attrName>
                                        </p:attrNameLst>
                                      </p:cBhvr>
                                      <p:to>
                                        <p:strVal val="visible"/>
                                      </p:to>
                                    </p:set>
                                    <p:anim calcmode="lin" valueType="num">
                                      <p:cBhvr>
                                        <p:cTn id="17" dur="500" fill="hold"/>
                                        <p:tgtEl>
                                          <p:spTgt spid="78"/>
                                        </p:tgtEl>
                                        <p:attrNameLst>
                                          <p:attrName>ppt_w</p:attrName>
                                        </p:attrNameLst>
                                      </p:cBhvr>
                                      <p:tavLst>
                                        <p:tav tm="0">
                                          <p:val>
                                            <p:fltVal val="0"/>
                                          </p:val>
                                        </p:tav>
                                        <p:tav tm="100000">
                                          <p:val>
                                            <p:strVal val="#ppt_w"/>
                                          </p:val>
                                        </p:tav>
                                      </p:tavLst>
                                    </p:anim>
                                    <p:anim calcmode="lin" valueType="num">
                                      <p:cBhvr>
                                        <p:cTn id="18" dur="500" fill="hold"/>
                                        <p:tgtEl>
                                          <p:spTgt spid="78"/>
                                        </p:tgtEl>
                                        <p:attrNameLst>
                                          <p:attrName>ppt_h</p:attrName>
                                        </p:attrNameLst>
                                      </p:cBhvr>
                                      <p:tavLst>
                                        <p:tav tm="0">
                                          <p:val>
                                            <p:fltVal val="0"/>
                                          </p:val>
                                        </p:tav>
                                        <p:tav tm="100000">
                                          <p:val>
                                            <p:strVal val="#ppt_h"/>
                                          </p:val>
                                        </p:tav>
                                      </p:tavLst>
                                    </p:anim>
                                    <p:animEffect transition="in" filter="fade">
                                      <p:cBhvr>
                                        <p:cTn id="19" dur="500"/>
                                        <p:tgtEl>
                                          <p:spTgt spid="78"/>
                                        </p:tgtEl>
                                      </p:cBhvr>
                                    </p:animEffect>
                                  </p:childTnLst>
                                </p:cTn>
                              </p:par>
                              <p:par>
                                <p:cTn id="20" presetID="53" presetClass="entr" presetSubtype="16" fill="hold" nodeType="withEffect">
                                  <p:stCondLst>
                                    <p:cond delay="1000"/>
                                  </p:stCondLst>
                                  <p:childTnLst>
                                    <p:set>
                                      <p:cBhvr>
                                        <p:cTn id="21" dur="1" fill="hold">
                                          <p:stCondLst>
                                            <p:cond delay="0"/>
                                          </p:stCondLst>
                                        </p:cTn>
                                        <p:tgtEl>
                                          <p:spTgt spid="107"/>
                                        </p:tgtEl>
                                        <p:attrNameLst>
                                          <p:attrName>style.visibility</p:attrName>
                                        </p:attrNameLst>
                                      </p:cBhvr>
                                      <p:to>
                                        <p:strVal val="visible"/>
                                      </p:to>
                                    </p:set>
                                    <p:anim calcmode="lin" valueType="num">
                                      <p:cBhvr>
                                        <p:cTn id="22" dur="500" fill="hold"/>
                                        <p:tgtEl>
                                          <p:spTgt spid="107"/>
                                        </p:tgtEl>
                                        <p:attrNameLst>
                                          <p:attrName>ppt_w</p:attrName>
                                        </p:attrNameLst>
                                      </p:cBhvr>
                                      <p:tavLst>
                                        <p:tav tm="0">
                                          <p:val>
                                            <p:fltVal val="0"/>
                                          </p:val>
                                        </p:tav>
                                        <p:tav tm="100000">
                                          <p:val>
                                            <p:strVal val="#ppt_w"/>
                                          </p:val>
                                        </p:tav>
                                      </p:tavLst>
                                    </p:anim>
                                    <p:anim calcmode="lin" valueType="num">
                                      <p:cBhvr>
                                        <p:cTn id="23" dur="500" fill="hold"/>
                                        <p:tgtEl>
                                          <p:spTgt spid="107"/>
                                        </p:tgtEl>
                                        <p:attrNameLst>
                                          <p:attrName>ppt_h</p:attrName>
                                        </p:attrNameLst>
                                      </p:cBhvr>
                                      <p:tavLst>
                                        <p:tav tm="0">
                                          <p:val>
                                            <p:fltVal val="0"/>
                                          </p:val>
                                        </p:tav>
                                        <p:tav tm="100000">
                                          <p:val>
                                            <p:strVal val="#ppt_h"/>
                                          </p:val>
                                        </p:tav>
                                      </p:tavLst>
                                    </p:anim>
                                    <p:animEffect transition="in" filter="fade">
                                      <p:cBhvr>
                                        <p:cTn id="24" dur="500"/>
                                        <p:tgtEl>
                                          <p:spTgt spid="107"/>
                                        </p:tgtEl>
                                      </p:cBhvr>
                                    </p:animEffect>
                                  </p:childTnLst>
                                </p:cTn>
                              </p:par>
                              <p:par>
                                <p:cTn id="25" presetID="53" presetClass="entr" presetSubtype="16" fill="hold" grpId="0" nodeType="withEffect">
                                  <p:stCondLst>
                                    <p:cond delay="1500"/>
                                  </p:stCondLst>
                                  <p:childTnLst>
                                    <p:set>
                                      <p:cBhvr>
                                        <p:cTn id="26" dur="1" fill="hold">
                                          <p:stCondLst>
                                            <p:cond delay="0"/>
                                          </p:stCondLst>
                                        </p:cTn>
                                        <p:tgtEl>
                                          <p:spTgt spid="79"/>
                                        </p:tgtEl>
                                        <p:attrNameLst>
                                          <p:attrName>style.visibility</p:attrName>
                                        </p:attrNameLst>
                                      </p:cBhvr>
                                      <p:to>
                                        <p:strVal val="visible"/>
                                      </p:to>
                                    </p:set>
                                    <p:anim calcmode="lin" valueType="num">
                                      <p:cBhvr>
                                        <p:cTn id="27" dur="500" fill="hold"/>
                                        <p:tgtEl>
                                          <p:spTgt spid="79"/>
                                        </p:tgtEl>
                                        <p:attrNameLst>
                                          <p:attrName>ppt_w</p:attrName>
                                        </p:attrNameLst>
                                      </p:cBhvr>
                                      <p:tavLst>
                                        <p:tav tm="0">
                                          <p:val>
                                            <p:fltVal val="0"/>
                                          </p:val>
                                        </p:tav>
                                        <p:tav tm="100000">
                                          <p:val>
                                            <p:strVal val="#ppt_w"/>
                                          </p:val>
                                        </p:tav>
                                      </p:tavLst>
                                    </p:anim>
                                    <p:anim calcmode="lin" valueType="num">
                                      <p:cBhvr>
                                        <p:cTn id="28" dur="500" fill="hold"/>
                                        <p:tgtEl>
                                          <p:spTgt spid="79"/>
                                        </p:tgtEl>
                                        <p:attrNameLst>
                                          <p:attrName>ppt_h</p:attrName>
                                        </p:attrNameLst>
                                      </p:cBhvr>
                                      <p:tavLst>
                                        <p:tav tm="0">
                                          <p:val>
                                            <p:fltVal val="0"/>
                                          </p:val>
                                        </p:tav>
                                        <p:tav tm="100000">
                                          <p:val>
                                            <p:strVal val="#ppt_h"/>
                                          </p:val>
                                        </p:tav>
                                      </p:tavLst>
                                    </p:anim>
                                    <p:animEffect transition="in" filter="fade">
                                      <p:cBhvr>
                                        <p:cTn id="29" dur="500"/>
                                        <p:tgtEl>
                                          <p:spTgt spid="79"/>
                                        </p:tgtEl>
                                      </p:cBhvr>
                                    </p:animEffect>
                                  </p:childTnLst>
                                </p:cTn>
                              </p:par>
                              <p:par>
                                <p:cTn id="30" presetID="53" presetClass="entr" presetSubtype="16" fill="hold" grpId="0" nodeType="withEffect">
                                  <p:stCondLst>
                                    <p:cond delay="1500"/>
                                  </p:stCondLst>
                                  <p:childTnLst>
                                    <p:set>
                                      <p:cBhvr>
                                        <p:cTn id="31" dur="1" fill="hold">
                                          <p:stCondLst>
                                            <p:cond delay="0"/>
                                          </p:stCondLst>
                                        </p:cTn>
                                        <p:tgtEl>
                                          <p:spTgt spid="80"/>
                                        </p:tgtEl>
                                        <p:attrNameLst>
                                          <p:attrName>style.visibility</p:attrName>
                                        </p:attrNameLst>
                                      </p:cBhvr>
                                      <p:to>
                                        <p:strVal val="visible"/>
                                      </p:to>
                                    </p:set>
                                    <p:anim calcmode="lin" valueType="num">
                                      <p:cBhvr>
                                        <p:cTn id="32" dur="500" fill="hold"/>
                                        <p:tgtEl>
                                          <p:spTgt spid="80"/>
                                        </p:tgtEl>
                                        <p:attrNameLst>
                                          <p:attrName>ppt_w</p:attrName>
                                        </p:attrNameLst>
                                      </p:cBhvr>
                                      <p:tavLst>
                                        <p:tav tm="0">
                                          <p:val>
                                            <p:fltVal val="0"/>
                                          </p:val>
                                        </p:tav>
                                        <p:tav tm="100000">
                                          <p:val>
                                            <p:strVal val="#ppt_w"/>
                                          </p:val>
                                        </p:tav>
                                      </p:tavLst>
                                    </p:anim>
                                    <p:anim calcmode="lin" valueType="num">
                                      <p:cBhvr>
                                        <p:cTn id="33" dur="500" fill="hold"/>
                                        <p:tgtEl>
                                          <p:spTgt spid="80"/>
                                        </p:tgtEl>
                                        <p:attrNameLst>
                                          <p:attrName>ppt_h</p:attrName>
                                        </p:attrNameLst>
                                      </p:cBhvr>
                                      <p:tavLst>
                                        <p:tav tm="0">
                                          <p:val>
                                            <p:fltVal val="0"/>
                                          </p:val>
                                        </p:tav>
                                        <p:tav tm="100000">
                                          <p:val>
                                            <p:strVal val="#ppt_h"/>
                                          </p:val>
                                        </p:tav>
                                      </p:tavLst>
                                    </p:anim>
                                    <p:animEffect transition="in" filter="fade">
                                      <p:cBhvr>
                                        <p:cTn id="34" dur="500"/>
                                        <p:tgtEl>
                                          <p:spTgt spid="80"/>
                                        </p:tgtEl>
                                      </p:cBhvr>
                                    </p:animEffect>
                                  </p:childTnLst>
                                </p:cTn>
                              </p:par>
                              <p:par>
                                <p:cTn id="35" presetID="53" presetClass="entr" presetSubtype="16" fill="hold" grpId="0" nodeType="withEffect">
                                  <p:stCondLst>
                                    <p:cond delay="1500"/>
                                  </p:stCondLst>
                                  <p:childTnLst>
                                    <p:set>
                                      <p:cBhvr>
                                        <p:cTn id="36" dur="1" fill="hold">
                                          <p:stCondLst>
                                            <p:cond delay="0"/>
                                          </p:stCondLst>
                                        </p:cTn>
                                        <p:tgtEl>
                                          <p:spTgt spid="81"/>
                                        </p:tgtEl>
                                        <p:attrNameLst>
                                          <p:attrName>style.visibility</p:attrName>
                                        </p:attrNameLst>
                                      </p:cBhvr>
                                      <p:to>
                                        <p:strVal val="visible"/>
                                      </p:to>
                                    </p:set>
                                    <p:anim calcmode="lin" valueType="num">
                                      <p:cBhvr>
                                        <p:cTn id="37" dur="500" fill="hold"/>
                                        <p:tgtEl>
                                          <p:spTgt spid="81"/>
                                        </p:tgtEl>
                                        <p:attrNameLst>
                                          <p:attrName>ppt_w</p:attrName>
                                        </p:attrNameLst>
                                      </p:cBhvr>
                                      <p:tavLst>
                                        <p:tav tm="0">
                                          <p:val>
                                            <p:fltVal val="0"/>
                                          </p:val>
                                        </p:tav>
                                        <p:tav tm="100000">
                                          <p:val>
                                            <p:strVal val="#ppt_w"/>
                                          </p:val>
                                        </p:tav>
                                      </p:tavLst>
                                    </p:anim>
                                    <p:anim calcmode="lin" valueType="num">
                                      <p:cBhvr>
                                        <p:cTn id="38" dur="500" fill="hold"/>
                                        <p:tgtEl>
                                          <p:spTgt spid="81"/>
                                        </p:tgtEl>
                                        <p:attrNameLst>
                                          <p:attrName>ppt_h</p:attrName>
                                        </p:attrNameLst>
                                      </p:cBhvr>
                                      <p:tavLst>
                                        <p:tav tm="0">
                                          <p:val>
                                            <p:fltVal val="0"/>
                                          </p:val>
                                        </p:tav>
                                        <p:tav tm="100000">
                                          <p:val>
                                            <p:strVal val="#ppt_h"/>
                                          </p:val>
                                        </p:tav>
                                      </p:tavLst>
                                    </p:anim>
                                    <p:animEffect transition="in" filter="fade">
                                      <p:cBhvr>
                                        <p:cTn id="39" dur="500"/>
                                        <p:tgtEl>
                                          <p:spTgt spid="81"/>
                                        </p:tgtEl>
                                      </p:cBhvr>
                                    </p:animEffect>
                                  </p:childTnLst>
                                </p:cTn>
                              </p:par>
                              <p:par>
                                <p:cTn id="40" presetID="53" presetClass="entr" presetSubtype="16" fill="hold" grpId="0" nodeType="withEffect" nodePh="1">
                                  <p:stCondLst>
                                    <p:cond delay="1500"/>
                                  </p:stCondLst>
                                  <p:endCondLst>
                                    <p:cond evt="begin" delay="0">
                                      <p:tn val="40"/>
                                    </p:cond>
                                  </p:endCondLst>
                                  <p:childTnLst>
                                    <p:set>
                                      <p:cBhvr>
                                        <p:cTn id="41" dur="1" fill="hold">
                                          <p:stCondLst>
                                            <p:cond delay="0"/>
                                          </p:stCondLst>
                                        </p:cTn>
                                        <p:tgtEl>
                                          <p:spTgt spid="106"/>
                                        </p:tgtEl>
                                        <p:attrNameLst>
                                          <p:attrName>style.visibility</p:attrName>
                                        </p:attrNameLst>
                                      </p:cBhvr>
                                      <p:to>
                                        <p:strVal val="visible"/>
                                      </p:to>
                                    </p:set>
                                    <p:anim calcmode="lin" valueType="num">
                                      <p:cBhvr>
                                        <p:cTn id="42" dur="500" fill="hold"/>
                                        <p:tgtEl>
                                          <p:spTgt spid="106"/>
                                        </p:tgtEl>
                                        <p:attrNameLst>
                                          <p:attrName>ppt_w</p:attrName>
                                        </p:attrNameLst>
                                      </p:cBhvr>
                                      <p:tavLst>
                                        <p:tav tm="0">
                                          <p:val>
                                            <p:fltVal val="0"/>
                                          </p:val>
                                        </p:tav>
                                        <p:tav tm="100000">
                                          <p:val>
                                            <p:strVal val="#ppt_w"/>
                                          </p:val>
                                        </p:tav>
                                      </p:tavLst>
                                    </p:anim>
                                    <p:anim calcmode="lin" valueType="num">
                                      <p:cBhvr>
                                        <p:cTn id="43" dur="500" fill="hold"/>
                                        <p:tgtEl>
                                          <p:spTgt spid="106"/>
                                        </p:tgtEl>
                                        <p:attrNameLst>
                                          <p:attrName>ppt_h</p:attrName>
                                        </p:attrNameLst>
                                      </p:cBhvr>
                                      <p:tavLst>
                                        <p:tav tm="0">
                                          <p:val>
                                            <p:fltVal val="0"/>
                                          </p:val>
                                        </p:tav>
                                        <p:tav tm="100000">
                                          <p:val>
                                            <p:strVal val="#ppt_h"/>
                                          </p:val>
                                        </p:tav>
                                      </p:tavLst>
                                    </p:anim>
                                    <p:animEffect transition="in" filter="fade">
                                      <p:cBhvr>
                                        <p:cTn id="44" dur="500"/>
                                        <p:tgtEl>
                                          <p:spTgt spid="106"/>
                                        </p:tgtEl>
                                      </p:cBhvr>
                                    </p:animEffect>
                                  </p:childTnLst>
                                </p:cTn>
                              </p:par>
                              <p:par>
                                <p:cTn id="45" presetID="53" presetClass="entr" presetSubtype="16" fill="hold" nodeType="withEffect">
                                  <p:stCondLst>
                                    <p:cond delay="2250"/>
                                  </p:stCondLst>
                                  <p:childTnLst>
                                    <p:set>
                                      <p:cBhvr>
                                        <p:cTn id="46" dur="1" fill="hold">
                                          <p:stCondLst>
                                            <p:cond delay="0"/>
                                          </p:stCondLst>
                                        </p:cTn>
                                        <p:tgtEl>
                                          <p:spTgt spid="114"/>
                                        </p:tgtEl>
                                        <p:attrNameLst>
                                          <p:attrName>style.visibility</p:attrName>
                                        </p:attrNameLst>
                                      </p:cBhvr>
                                      <p:to>
                                        <p:strVal val="visible"/>
                                      </p:to>
                                    </p:set>
                                    <p:anim calcmode="lin" valueType="num">
                                      <p:cBhvr>
                                        <p:cTn id="47" dur="500" fill="hold"/>
                                        <p:tgtEl>
                                          <p:spTgt spid="114"/>
                                        </p:tgtEl>
                                        <p:attrNameLst>
                                          <p:attrName>ppt_w</p:attrName>
                                        </p:attrNameLst>
                                      </p:cBhvr>
                                      <p:tavLst>
                                        <p:tav tm="0">
                                          <p:val>
                                            <p:fltVal val="0"/>
                                          </p:val>
                                        </p:tav>
                                        <p:tav tm="100000">
                                          <p:val>
                                            <p:strVal val="#ppt_w"/>
                                          </p:val>
                                        </p:tav>
                                      </p:tavLst>
                                    </p:anim>
                                    <p:anim calcmode="lin" valueType="num">
                                      <p:cBhvr>
                                        <p:cTn id="48" dur="500" fill="hold"/>
                                        <p:tgtEl>
                                          <p:spTgt spid="114"/>
                                        </p:tgtEl>
                                        <p:attrNameLst>
                                          <p:attrName>ppt_h</p:attrName>
                                        </p:attrNameLst>
                                      </p:cBhvr>
                                      <p:tavLst>
                                        <p:tav tm="0">
                                          <p:val>
                                            <p:fltVal val="0"/>
                                          </p:val>
                                        </p:tav>
                                        <p:tav tm="100000">
                                          <p:val>
                                            <p:strVal val="#ppt_h"/>
                                          </p:val>
                                        </p:tav>
                                      </p:tavLst>
                                    </p:anim>
                                    <p:animEffect transition="in" filter="fade">
                                      <p:cBhvr>
                                        <p:cTn id="49"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9" grpId="0" animBg="1"/>
      <p:bldP spid="80" grpId="0" animBg="1"/>
      <p:bldP spid="81" grpId="0" animBg="1"/>
      <p:bldP spid="10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841003" y="505764"/>
            <a:ext cx="8571840"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9412843" y="188639"/>
            <a:ext cx="933216" cy="334417"/>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69" name="矩形 68"/>
          <p:cNvSpPr/>
          <p:nvPr/>
        </p:nvSpPr>
        <p:spPr>
          <a:xfrm>
            <a:off x="10347503" y="187549"/>
            <a:ext cx="1582732" cy="334417"/>
          </a:xfrm>
          <a:prstGeom prst="rect">
            <a:avLst/>
          </a:prstGeom>
          <a:solidFill>
            <a:schemeClr val="accent6">
              <a:lumMod val="75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65" name="六边形 64"/>
          <p:cNvSpPr/>
          <p:nvPr/>
        </p:nvSpPr>
        <p:spPr>
          <a:xfrm>
            <a:off x="624979" y="392472"/>
            <a:ext cx="261790" cy="225682"/>
          </a:xfrm>
          <a:prstGeom prst="hexagon">
            <a:avLst/>
          </a:prstGeom>
          <a:solidFill>
            <a:schemeClr val="accent6">
              <a:lumMod val="5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文本框 9"/>
          <p:cNvSpPr txBox="1"/>
          <p:nvPr/>
        </p:nvSpPr>
        <p:spPr>
          <a:xfrm>
            <a:off x="9412843" y="221071"/>
            <a:ext cx="933216" cy="284693"/>
          </a:xfrm>
          <a:prstGeom prst="rect">
            <a:avLst/>
          </a:prstGeom>
          <a:noFill/>
        </p:spPr>
        <p:txBody>
          <a:bodyPr wrap="square" lIns="68580" tIns="34290" rIns="68580" bIns="34290" rtlCol="0">
            <a:spAutoFit/>
          </a:bodyPr>
          <a:lstStyle/>
          <a:p>
            <a:pPr marL="0" lvl="1" algn="ctr"/>
            <a:r>
              <a:rPr lang="zh-CN" altLang="en-US" sz="1400" dirty="0" smtClean="0">
                <a:solidFill>
                  <a:schemeClr val="bg1"/>
                </a:solidFill>
                <a:latin typeface="微软雅黑" pitchFamily="34" charset="-122"/>
                <a:ea typeface="微软雅黑" pitchFamily="34" charset="-122"/>
              </a:rPr>
              <a:t>结束语</a:t>
            </a:r>
            <a:endParaRPr lang="zh-CN" altLang="en-US" sz="1400" dirty="0">
              <a:solidFill>
                <a:schemeClr val="bg1"/>
              </a:solidFill>
              <a:latin typeface="微软雅黑" pitchFamily="34" charset="-122"/>
              <a:ea typeface="微软雅黑" pitchFamily="34" charset="-122"/>
            </a:endParaRPr>
          </a:p>
        </p:txBody>
      </p:sp>
      <p:sp>
        <p:nvSpPr>
          <p:cNvPr id="72" name="文本框 9"/>
          <p:cNvSpPr txBox="1"/>
          <p:nvPr/>
        </p:nvSpPr>
        <p:spPr>
          <a:xfrm>
            <a:off x="10338630" y="213500"/>
            <a:ext cx="1584176" cy="284693"/>
          </a:xfrm>
          <a:prstGeom prst="rect">
            <a:avLst/>
          </a:prstGeom>
          <a:noFill/>
        </p:spPr>
        <p:txBody>
          <a:bodyPr wrap="square" lIns="68580" tIns="34290" rIns="68580" bIns="34290" rtlCol="0">
            <a:spAutoFit/>
          </a:bodyPr>
          <a:lstStyle/>
          <a:p>
            <a:pPr marL="0" lvl="1" algn="ctr"/>
            <a:r>
              <a:rPr lang="zh-CN" altLang="en-US" sz="1400" dirty="0" smtClean="0">
                <a:solidFill>
                  <a:schemeClr val="bg1"/>
                </a:solidFill>
                <a:latin typeface="微软雅黑" pitchFamily="34" charset="-122"/>
                <a:ea typeface="微软雅黑" pitchFamily="34" charset="-122"/>
              </a:rPr>
              <a:t>推动</a:t>
            </a:r>
            <a:r>
              <a:rPr lang="zh-CN" altLang="en-US" sz="1400" dirty="0" smtClean="0">
                <a:solidFill>
                  <a:schemeClr val="bg1"/>
                </a:solidFill>
                <a:latin typeface="微软雅黑" pitchFamily="34" charset="-122"/>
                <a:ea typeface="微软雅黑" pitchFamily="34" charset="-122"/>
              </a:rPr>
              <a:t>发展</a:t>
            </a:r>
            <a:endParaRPr lang="zh-CN" altLang="en-US" sz="1400" dirty="0">
              <a:solidFill>
                <a:schemeClr val="bg1"/>
              </a:solidFill>
              <a:latin typeface="微软雅黑" pitchFamily="34" charset="-122"/>
              <a:ea typeface="微软雅黑" pitchFamily="34" charset="-122"/>
            </a:endParaRPr>
          </a:p>
        </p:txBody>
      </p:sp>
      <p:sp>
        <p:nvSpPr>
          <p:cNvPr id="29" name="KSO_Shape"/>
          <p:cNvSpPr>
            <a:spLocks/>
          </p:cNvSpPr>
          <p:nvPr/>
        </p:nvSpPr>
        <p:spPr bwMode="auto">
          <a:xfrm>
            <a:off x="351562" y="188951"/>
            <a:ext cx="301153" cy="255979"/>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1C666E"/>
              </a:solidFill>
              <a:ea typeface="宋体" panose="02010600030101010101" pitchFamily="2" charset="-122"/>
            </a:endParaRPr>
          </a:p>
        </p:txBody>
      </p:sp>
      <p:grpSp>
        <p:nvGrpSpPr>
          <p:cNvPr id="30" name="组合 29"/>
          <p:cNvGrpSpPr/>
          <p:nvPr/>
        </p:nvGrpSpPr>
        <p:grpSpPr>
          <a:xfrm>
            <a:off x="799641" y="1834699"/>
            <a:ext cx="6120680" cy="3682533"/>
            <a:chOff x="3022028" y="1587732"/>
            <a:chExt cx="6120680" cy="3682533"/>
          </a:xfrm>
        </p:grpSpPr>
        <p:pic>
          <p:nvPicPr>
            <p:cNvPr id="31" name="Picture 2" descr="C:\Users\Administrator\Desktop\ppt展示模板-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2028" y="1587732"/>
              <a:ext cx="6120680" cy="3682533"/>
            </a:xfrm>
            <a:prstGeom prst="rect">
              <a:avLst/>
            </a:prstGeom>
            <a:noFill/>
            <a:extLst>
              <a:ext uri="{909E8E84-426E-40DD-AFC4-6F175D3DCCD1}">
                <a14:hiddenFill xmlns:a14="http://schemas.microsoft.com/office/drawing/2010/main">
                  <a:solidFill>
                    <a:srgbClr val="FFFFFF"/>
                  </a:solidFill>
                </a14:hiddenFill>
              </a:ext>
            </a:extLst>
          </p:spPr>
        </p:pic>
        <p:sp>
          <p:nvSpPr>
            <p:cNvPr id="32" name="矩形 31"/>
            <p:cNvSpPr/>
            <p:nvPr/>
          </p:nvSpPr>
          <p:spPr>
            <a:xfrm>
              <a:off x="3937348" y="2060861"/>
              <a:ext cx="4320480" cy="2376251"/>
            </a:xfrm>
            <a:prstGeom prst="rect">
              <a:avLst/>
            </a:prstGeom>
            <a:blipFill>
              <a:blip r:embed="rId4">
                <a:extLst>
                  <a:ext uri="{BEBA8EAE-BF5A-486C-A8C5-ECC9F3942E4B}">
                    <a14:imgProps xmlns:a14="http://schemas.microsoft.com/office/drawing/2010/main">
                      <a14:imgLayer r:embed="rId5">
                        <a14:imgEffect>
                          <a14:brightnessContrast bright="22000"/>
                        </a14:imgEffect>
                      </a14:imgLayer>
                    </a14:imgProps>
                  </a:ext>
                </a:extLst>
              </a:blip>
              <a:srcRect/>
              <a:stretch>
                <a:fillRect l="-2911" t="-6812" r="-2911" b="-6812"/>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燕尾形 32"/>
          <p:cNvSpPr/>
          <p:nvPr/>
        </p:nvSpPr>
        <p:spPr>
          <a:xfrm rot="5400000">
            <a:off x="7033691" y="2064036"/>
            <a:ext cx="360040" cy="576064"/>
          </a:xfrm>
          <a:prstGeom prst="chevron">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cxnSp>
        <p:nvCxnSpPr>
          <p:cNvPr id="34" name="直接连接符 33"/>
          <p:cNvCxnSpPr/>
          <p:nvPr/>
        </p:nvCxnSpPr>
        <p:spPr>
          <a:xfrm>
            <a:off x="7213711" y="2640100"/>
            <a:ext cx="3636404" cy="0"/>
          </a:xfrm>
          <a:prstGeom prst="line">
            <a:avLst/>
          </a:prstGeom>
          <a:ln>
            <a:solidFill>
              <a:schemeClr val="bg1">
                <a:lumMod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6" name="矩形 35"/>
          <p:cNvSpPr>
            <a:spLocks noChangeArrowheads="1"/>
          </p:cNvSpPr>
          <p:nvPr/>
        </p:nvSpPr>
        <p:spPr bwMode="auto">
          <a:xfrm>
            <a:off x="7524648" y="1319316"/>
            <a:ext cx="3312368" cy="1363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itchFamily="34" charset="-122"/>
              </a:rPr>
              <a:t>通过“智慧课堂”，教师可以与学生实时互动，提高了教学的针对性和有效性；可以使用庞大优教资源快速备课，把教师从繁重的纸笔备课和课堂板书中解脱出来，提高备课上课的效率；</a:t>
            </a:r>
            <a:endParaRPr lang="zh-CN" altLang="en-US" sz="1400" dirty="0">
              <a:solidFill>
                <a:schemeClr val="tx1">
                  <a:lumMod val="65000"/>
                  <a:lumOff val="35000"/>
                </a:schemeClr>
              </a:solidFill>
              <a:sym typeface="微软雅黑" pitchFamily="34" charset="-122"/>
            </a:endParaRPr>
          </a:p>
        </p:txBody>
      </p:sp>
      <p:sp>
        <p:nvSpPr>
          <p:cNvPr id="37" name="燕尾形 36"/>
          <p:cNvSpPr/>
          <p:nvPr/>
        </p:nvSpPr>
        <p:spPr>
          <a:xfrm rot="5400000">
            <a:off x="7033691" y="3432188"/>
            <a:ext cx="360040" cy="576064"/>
          </a:xfrm>
          <a:prstGeom prst="chevr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cxnSp>
        <p:nvCxnSpPr>
          <p:cNvPr id="38" name="直接连接符 37"/>
          <p:cNvCxnSpPr/>
          <p:nvPr/>
        </p:nvCxnSpPr>
        <p:spPr>
          <a:xfrm>
            <a:off x="7213711" y="4008252"/>
            <a:ext cx="3636404" cy="0"/>
          </a:xfrm>
          <a:prstGeom prst="line">
            <a:avLst/>
          </a:prstGeom>
          <a:ln>
            <a:solidFill>
              <a:schemeClr val="bg1">
                <a:lumMod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0" name="矩形 47"/>
          <p:cNvSpPr>
            <a:spLocks noChangeArrowheads="1"/>
          </p:cNvSpPr>
          <p:nvPr/>
        </p:nvSpPr>
        <p:spPr bwMode="auto">
          <a:xfrm>
            <a:off x="7550709" y="2707872"/>
            <a:ext cx="3312368" cy="1363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itchFamily="34" charset="-122"/>
              </a:rPr>
              <a:t>可以基于数据的分析和积累，向研究型教师转变。通过“智慧课堂”，学生可以做到时时能学、处处能学，改变了传统的学习方式；可以基于错题数据分析，让学习复习更有针对性；</a:t>
            </a:r>
            <a:endParaRPr lang="zh-CN" altLang="en-US" sz="1400" dirty="0">
              <a:solidFill>
                <a:schemeClr val="tx1">
                  <a:lumMod val="65000"/>
                  <a:lumOff val="35000"/>
                </a:schemeClr>
              </a:solidFill>
              <a:sym typeface="微软雅黑" pitchFamily="34" charset="-122"/>
            </a:endParaRPr>
          </a:p>
        </p:txBody>
      </p:sp>
      <p:sp>
        <p:nvSpPr>
          <p:cNvPr id="41" name="燕尾形 40"/>
          <p:cNvSpPr/>
          <p:nvPr/>
        </p:nvSpPr>
        <p:spPr>
          <a:xfrm rot="5400000">
            <a:off x="7033691" y="4872348"/>
            <a:ext cx="360040" cy="576064"/>
          </a:xfrm>
          <a:prstGeom prst="chevron">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cxnSp>
        <p:nvCxnSpPr>
          <p:cNvPr id="42" name="直接连接符 41"/>
          <p:cNvCxnSpPr/>
          <p:nvPr/>
        </p:nvCxnSpPr>
        <p:spPr>
          <a:xfrm>
            <a:off x="7213711" y="5448412"/>
            <a:ext cx="3636404" cy="0"/>
          </a:xfrm>
          <a:prstGeom prst="line">
            <a:avLst/>
          </a:prstGeom>
          <a:ln>
            <a:solidFill>
              <a:schemeClr val="bg1">
                <a:lumMod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4" name="矩形 47"/>
          <p:cNvSpPr>
            <a:spLocks noChangeArrowheads="1"/>
          </p:cNvSpPr>
          <p:nvPr/>
        </p:nvSpPr>
        <p:spPr bwMode="auto">
          <a:xfrm>
            <a:off x="7537747" y="4154175"/>
            <a:ext cx="3312368" cy="1363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400">
                <a:solidFill>
                  <a:schemeClr val="tx1">
                    <a:lumMod val="65000"/>
                    <a:lumOff val="35000"/>
                  </a:schemeClr>
                </a:solidFill>
                <a:sym typeface="微软雅黑" pitchFamily="34" charset="-122"/>
              </a:rPr>
              <a:t>也可以培养学生完成作业后的自学能力，为学生终身学习奠基。通过“智慧课堂”，学校可以基于数据进行精细化管理，基于数据采取适当的激励方案，基于研究型教师进行研究型学校的建设。</a:t>
            </a:r>
            <a:endParaRPr lang="zh-CN" altLang="en-US" sz="1400" dirty="0">
              <a:solidFill>
                <a:schemeClr val="tx1">
                  <a:lumMod val="65000"/>
                  <a:lumOff val="35000"/>
                </a:schemeClr>
              </a:solidFill>
              <a:sym typeface="微软雅黑" pitchFamily="34" charset="-122"/>
            </a:endParaRPr>
          </a:p>
        </p:txBody>
      </p:sp>
      <p:sp>
        <p:nvSpPr>
          <p:cNvPr id="45" name="矩形 44"/>
          <p:cNvSpPr/>
          <p:nvPr/>
        </p:nvSpPr>
        <p:spPr>
          <a:xfrm rot="2700000">
            <a:off x="8642576" y="6569968"/>
            <a:ext cx="576064" cy="576064"/>
          </a:xfrm>
          <a:prstGeom prst="rect">
            <a:avLst/>
          </a:prstGeom>
          <a:solidFill>
            <a:schemeClr val="accent6">
              <a:lumMod val="75000"/>
              <a:alpha val="411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p:cNvSpPr/>
          <p:nvPr/>
        </p:nvSpPr>
        <p:spPr>
          <a:xfrm rot="2700000">
            <a:off x="9457254" y="6572643"/>
            <a:ext cx="576064" cy="576064"/>
          </a:xfrm>
          <a:prstGeom prst="rect">
            <a:avLst/>
          </a:prstGeom>
          <a:solidFill>
            <a:schemeClr val="accent6">
              <a:lumMod val="50000"/>
              <a:alpha val="631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p:nvSpPr>
        <p:spPr>
          <a:xfrm rot="2700000">
            <a:off x="10271930" y="6574788"/>
            <a:ext cx="576064" cy="576064"/>
          </a:xfrm>
          <a:prstGeom prst="rect">
            <a:avLst/>
          </a:prstGeom>
          <a:solidFill>
            <a:schemeClr val="accent6">
              <a:lumMod val="75000"/>
              <a:alpha val="5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p:cNvSpPr/>
          <p:nvPr/>
        </p:nvSpPr>
        <p:spPr>
          <a:xfrm rot="2700000">
            <a:off x="9864592" y="6167450"/>
            <a:ext cx="576064" cy="576064"/>
          </a:xfrm>
          <a:prstGeom prst="rect">
            <a:avLst/>
          </a:prstGeom>
          <a:solidFill>
            <a:schemeClr val="accent6">
              <a:lumMod val="75000"/>
              <a:alpha val="1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rot="2700000">
            <a:off x="10679269" y="6167450"/>
            <a:ext cx="576064" cy="576064"/>
          </a:xfrm>
          <a:prstGeom prst="rect">
            <a:avLst/>
          </a:prstGeom>
          <a:solidFill>
            <a:schemeClr val="accent6">
              <a:lumMod val="75000"/>
              <a:alpha val="1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文本框 9"/>
          <p:cNvSpPr txBox="1"/>
          <p:nvPr/>
        </p:nvSpPr>
        <p:spPr>
          <a:xfrm>
            <a:off x="985019" y="188640"/>
            <a:ext cx="4863842" cy="346249"/>
          </a:xfrm>
          <a:prstGeom prst="rect">
            <a:avLst/>
          </a:prstGeom>
          <a:noFill/>
        </p:spPr>
        <p:txBody>
          <a:bodyPr wrap="square" lIns="68580" tIns="34290" rIns="68580" bIns="34290" rtlCol="0">
            <a:spAutoFit/>
          </a:bodyPr>
          <a:lstStyle/>
          <a:p>
            <a:pPr marL="0" lvl="1"/>
            <a:r>
              <a:rPr lang="zh-CN" altLang="en-US" dirty="0">
                <a:solidFill>
                  <a:schemeClr val="tx1">
                    <a:lumMod val="65000"/>
                    <a:lumOff val="35000"/>
                  </a:schemeClr>
                </a:solidFill>
                <a:latin typeface="微软雅黑" pitchFamily="34" charset="-122"/>
                <a:ea typeface="微软雅黑" pitchFamily="34" charset="-122"/>
              </a:rPr>
              <a:t>畅言智慧课堂平台、资源、路径的应用和开发</a:t>
            </a:r>
            <a:endParaRPr lang="zh-CN" altLang="en-US" dirty="0">
              <a:solidFill>
                <a:schemeClr val="tx1">
                  <a:lumMod val="65000"/>
                  <a:lumOff val="35000"/>
                </a:schemeClr>
              </a:solidFill>
              <a:latin typeface="微软雅黑" pitchFamily="34" charset="-122"/>
              <a:ea typeface="微软雅黑" pitchFamily="34" charset="-122"/>
            </a:endParaRPr>
          </a:p>
        </p:txBody>
      </p:sp>
      <p:pic>
        <p:nvPicPr>
          <p:cNvPr id="51" name="图片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195" y="187549"/>
            <a:ext cx="554558" cy="541032"/>
          </a:xfrm>
          <a:prstGeom prst="rect">
            <a:avLst/>
          </a:prstGeom>
        </p:spPr>
      </p:pic>
    </p:spTree>
    <p:extLst>
      <p:ext uri="{BB962C8B-B14F-4D97-AF65-F5344CB8AC3E}">
        <p14:creationId xmlns:p14="http://schemas.microsoft.com/office/powerpoint/2010/main" val="277703558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1000"/>
                                        <p:tgtEl>
                                          <p:spTgt spid="33"/>
                                        </p:tgtEl>
                                      </p:cBhvr>
                                    </p:animEffect>
                                    <p:anim calcmode="lin" valueType="num">
                                      <p:cBhvr>
                                        <p:cTn id="14" dur="1000" fill="hold"/>
                                        <p:tgtEl>
                                          <p:spTgt spid="33"/>
                                        </p:tgtEl>
                                        <p:attrNameLst>
                                          <p:attrName>ppt_x</p:attrName>
                                        </p:attrNameLst>
                                      </p:cBhvr>
                                      <p:tavLst>
                                        <p:tav tm="0">
                                          <p:val>
                                            <p:strVal val="#ppt_x"/>
                                          </p:val>
                                        </p:tav>
                                        <p:tav tm="100000">
                                          <p:val>
                                            <p:strVal val="#ppt_x"/>
                                          </p:val>
                                        </p:tav>
                                      </p:tavLst>
                                    </p:anim>
                                    <p:anim calcmode="lin" valueType="num">
                                      <p:cBhvr>
                                        <p:cTn id="15" dur="1000" fill="hold"/>
                                        <p:tgtEl>
                                          <p:spTgt spid="3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left)">
                                      <p:cBhvr>
                                        <p:cTn id="19" dur="500"/>
                                        <p:tgtEl>
                                          <p:spTgt spid="34"/>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left)">
                                      <p:cBhvr>
                                        <p:cTn id="22" dur="500"/>
                                        <p:tgtEl>
                                          <p:spTgt spid="36"/>
                                        </p:tgtEl>
                                      </p:cBhvr>
                                    </p:animEffect>
                                  </p:childTnLst>
                                </p:cTn>
                              </p:par>
                            </p:childTnLst>
                          </p:cTn>
                        </p:par>
                        <p:par>
                          <p:cTn id="23" fill="hold">
                            <p:stCondLst>
                              <p:cond delay="2500"/>
                            </p:stCondLst>
                            <p:childTnLst>
                              <p:par>
                                <p:cTn id="24" presetID="47" presetClass="entr" presetSubtype="0" fill="hold" grpId="0" nodeType="after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1000"/>
                                        <p:tgtEl>
                                          <p:spTgt spid="37"/>
                                        </p:tgtEl>
                                      </p:cBhvr>
                                    </p:animEffect>
                                    <p:anim calcmode="lin" valueType="num">
                                      <p:cBhvr>
                                        <p:cTn id="27" dur="1000" fill="hold"/>
                                        <p:tgtEl>
                                          <p:spTgt spid="37"/>
                                        </p:tgtEl>
                                        <p:attrNameLst>
                                          <p:attrName>ppt_x</p:attrName>
                                        </p:attrNameLst>
                                      </p:cBhvr>
                                      <p:tavLst>
                                        <p:tav tm="0">
                                          <p:val>
                                            <p:strVal val="#ppt_x"/>
                                          </p:val>
                                        </p:tav>
                                        <p:tav tm="100000">
                                          <p:val>
                                            <p:strVal val="#ppt_x"/>
                                          </p:val>
                                        </p:tav>
                                      </p:tavLst>
                                    </p:anim>
                                    <p:anim calcmode="lin" valueType="num">
                                      <p:cBhvr>
                                        <p:cTn id="28" dur="1000" fill="hold"/>
                                        <p:tgtEl>
                                          <p:spTgt spid="37"/>
                                        </p:tgtEl>
                                        <p:attrNameLst>
                                          <p:attrName>ppt_y</p:attrName>
                                        </p:attrNameLst>
                                      </p:cBhvr>
                                      <p:tavLst>
                                        <p:tav tm="0">
                                          <p:val>
                                            <p:strVal val="#ppt_y-.1"/>
                                          </p:val>
                                        </p:tav>
                                        <p:tav tm="100000">
                                          <p:val>
                                            <p:strVal val="#ppt_y"/>
                                          </p:val>
                                        </p:tav>
                                      </p:tavLst>
                                    </p:anim>
                                  </p:childTnLst>
                                </p:cTn>
                              </p:par>
                            </p:childTnLst>
                          </p:cTn>
                        </p:par>
                        <p:par>
                          <p:cTn id="29" fill="hold">
                            <p:stCondLst>
                              <p:cond delay="3500"/>
                            </p:stCondLst>
                            <p:childTnLst>
                              <p:par>
                                <p:cTn id="30" presetID="22" presetClass="entr" presetSubtype="8" fill="hold" nodeType="after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left)">
                                      <p:cBhvr>
                                        <p:cTn id="32" dur="500"/>
                                        <p:tgtEl>
                                          <p:spTgt spid="38"/>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wipe(left)">
                                      <p:cBhvr>
                                        <p:cTn id="35" dur="500"/>
                                        <p:tgtEl>
                                          <p:spTgt spid="40"/>
                                        </p:tgtEl>
                                      </p:cBhvr>
                                    </p:animEffect>
                                  </p:childTnLst>
                                </p:cTn>
                              </p:par>
                            </p:childTnLst>
                          </p:cTn>
                        </p:par>
                        <p:par>
                          <p:cTn id="36" fill="hold">
                            <p:stCondLst>
                              <p:cond delay="4000"/>
                            </p:stCondLst>
                            <p:childTnLst>
                              <p:par>
                                <p:cTn id="37" presetID="47" presetClass="entr" presetSubtype="0" fill="hold" grpId="0" nodeType="after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1000"/>
                                        <p:tgtEl>
                                          <p:spTgt spid="41"/>
                                        </p:tgtEl>
                                      </p:cBhvr>
                                    </p:animEffect>
                                    <p:anim calcmode="lin" valueType="num">
                                      <p:cBhvr>
                                        <p:cTn id="40" dur="1000" fill="hold"/>
                                        <p:tgtEl>
                                          <p:spTgt spid="41"/>
                                        </p:tgtEl>
                                        <p:attrNameLst>
                                          <p:attrName>ppt_x</p:attrName>
                                        </p:attrNameLst>
                                      </p:cBhvr>
                                      <p:tavLst>
                                        <p:tav tm="0">
                                          <p:val>
                                            <p:strVal val="#ppt_x"/>
                                          </p:val>
                                        </p:tav>
                                        <p:tav tm="100000">
                                          <p:val>
                                            <p:strVal val="#ppt_x"/>
                                          </p:val>
                                        </p:tav>
                                      </p:tavLst>
                                    </p:anim>
                                    <p:anim calcmode="lin" valueType="num">
                                      <p:cBhvr>
                                        <p:cTn id="41" dur="1000" fill="hold"/>
                                        <p:tgtEl>
                                          <p:spTgt spid="41"/>
                                        </p:tgtEl>
                                        <p:attrNameLst>
                                          <p:attrName>ppt_y</p:attrName>
                                        </p:attrNameLst>
                                      </p:cBhvr>
                                      <p:tavLst>
                                        <p:tav tm="0">
                                          <p:val>
                                            <p:strVal val="#ppt_y-.1"/>
                                          </p:val>
                                        </p:tav>
                                        <p:tav tm="100000">
                                          <p:val>
                                            <p:strVal val="#ppt_y"/>
                                          </p:val>
                                        </p:tav>
                                      </p:tavLst>
                                    </p:anim>
                                  </p:childTnLst>
                                </p:cTn>
                              </p:par>
                            </p:childTnLst>
                          </p:cTn>
                        </p:par>
                        <p:par>
                          <p:cTn id="42" fill="hold">
                            <p:stCondLst>
                              <p:cond delay="5000"/>
                            </p:stCondLst>
                            <p:childTnLst>
                              <p:par>
                                <p:cTn id="43" presetID="22" presetClass="entr" presetSubtype="8" fill="hold" nodeType="after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wipe(left)">
                                      <p:cBhvr>
                                        <p:cTn id="45" dur="500"/>
                                        <p:tgtEl>
                                          <p:spTgt spid="42"/>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wipe(left)">
                                      <p:cBhvr>
                                        <p:cTn id="4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6" grpId="0"/>
      <p:bldP spid="37" grpId="0" animBg="1"/>
      <p:bldP spid="40" grpId="0"/>
      <p:bldP spid="41" grpId="0" animBg="1"/>
      <p:bldP spid="4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1001</TotalTime>
  <Words>916</Words>
  <Application>Microsoft Office PowerPoint</Application>
  <PresentationFormat>自定义</PresentationFormat>
  <Paragraphs>69</Paragraphs>
  <Slides>10</Slides>
  <Notes>10</Notes>
  <HiddenSlides>0</HiddenSlides>
  <MMClips>1</MMClips>
  <ScaleCrop>false</ScaleCrop>
  <HeadingPairs>
    <vt:vector size="8" baseType="variant">
      <vt:variant>
        <vt:lpstr>已用的字体</vt:lpstr>
      </vt:variant>
      <vt:variant>
        <vt:i4>9</vt:i4>
      </vt:variant>
      <vt:variant>
        <vt:lpstr>主题</vt:lpstr>
      </vt:variant>
      <vt:variant>
        <vt:i4>1</vt:i4>
      </vt:variant>
      <vt:variant>
        <vt:lpstr>嵌入 OLE 服务器</vt:lpstr>
      </vt:variant>
      <vt:variant>
        <vt:i4>1</vt:i4>
      </vt:variant>
      <vt:variant>
        <vt:lpstr>幻灯片标题</vt:lpstr>
      </vt:variant>
      <vt:variant>
        <vt:i4>10</vt:i4>
      </vt:variant>
    </vt:vector>
  </HeadingPairs>
  <TitlesOfParts>
    <vt:vector size="21" baseType="lpstr">
      <vt:lpstr>Arial Unicode MS</vt:lpstr>
      <vt:lpstr>Bebas Neue</vt:lpstr>
      <vt:lpstr>DIN-BoldItalic</vt:lpstr>
      <vt:lpstr>Impact MT Std</vt:lpstr>
      <vt:lpstr>Lato Light</vt:lpstr>
      <vt:lpstr>宋体</vt:lpstr>
      <vt:lpstr>微软雅黑</vt:lpstr>
      <vt:lpstr>Arial</vt:lpstr>
      <vt:lpstr>Calibri</vt:lpstr>
      <vt:lpstr>Office 主题​​</vt:lpstr>
      <vt:lpstr>Adobe Photoshop Image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http://www.deepbbs.org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深度联盟http://www.deepbbs.org</dc:creator>
  <cp:lastModifiedBy>匿名用户</cp:lastModifiedBy>
  <cp:revision>228</cp:revision>
  <dcterms:created xsi:type="dcterms:W3CDTF">2015-11-17T05:53:22Z</dcterms:created>
  <dcterms:modified xsi:type="dcterms:W3CDTF">2017-05-15T07:49:47Z</dcterms:modified>
</cp:coreProperties>
</file>