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6"/>
  </p:notesMasterIdLst>
  <p:sldIdLst>
    <p:sldId id="270" r:id="rId5"/>
    <p:sldId id="271" r:id="rId7"/>
    <p:sldId id="258" r:id="rId8"/>
    <p:sldId id="261" r:id="rId9"/>
    <p:sldId id="262" r:id="rId10"/>
    <p:sldId id="263" r:id="rId11"/>
    <p:sldId id="264" r:id="rId12"/>
    <p:sldId id="265" r:id="rId13"/>
    <p:sldId id="267" r:id="rId14"/>
    <p:sldId id="259" r:id="rId15"/>
    <p:sldId id="28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89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97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96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file:///E:\400px_tools/pic_temp/pic_half_to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10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9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18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1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E:\400px_tools/pic_temp/0_pic_quater_right_down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file:///C:\Users\Kingsoft\Desktop\20200408-AI-&#20027;&#39064;&#25340;&#35013;%20(&#24453;&#25340;&#35013;)\&#21345;&#36890;-&#33410;&#26085;\&#26410;&#29983;&#25104;&#32972;&#26223;\sup\06\subject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127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38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37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46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45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53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52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8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66.xml"/><Relationship Id="rId4" Type="http://schemas.openxmlformats.org/officeDocument/2006/relationships/image" Target="file:///E:\400px_tools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65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image" Target="file:///E:\400px_tools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73.xml"/><Relationship Id="rId5" Type="http://schemas.openxmlformats.org/officeDocument/2006/relationships/image" Target="file:///E: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image" Target="file:///E: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image" Target="file:///E:\400px_tools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89.xml"/><Relationship Id="rId5" Type="http://schemas.openxmlformats.org/officeDocument/2006/relationships/image" Target="file:///E: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image" Target="file:///E:\400px_tools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98.xml"/><Relationship Id="rId5" Type="http://schemas.openxmlformats.org/officeDocument/2006/relationships/image" Target="file:///E: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image" Target="file:///E:\400px_tools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207.xml"/><Relationship Id="rId5" Type="http://schemas.openxmlformats.org/officeDocument/2006/relationships/image" Target="file:///E: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image" Target="file:///E:\400px_tools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218.xml"/><Relationship Id="rId5" Type="http://schemas.openxmlformats.org/officeDocument/2006/relationships/image" Target="file:///E: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>
            <a:spLocks noGrp="1"/>
          </p:cNvSpPr>
          <p:nvPr>
            <p:ph type="ctrTitle" idx="2" hasCustomPrompt="1"/>
            <p:custDataLst>
              <p:tags r:id="rId4"/>
            </p:custDataLst>
          </p:nvPr>
        </p:nvSpPr>
        <p:spPr>
          <a:xfrm>
            <a:off x="1219229" y="2095765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>
            <a:spLocks noGrp="1"/>
          </p:cNvSpPr>
          <p:nvPr>
            <p:ph type="subTitle" idx="3" hasCustomPrompt="1"/>
            <p:custDataLst>
              <p:tags r:id="rId5"/>
            </p:custDataLst>
          </p:nvPr>
        </p:nvSpPr>
        <p:spPr>
          <a:xfrm>
            <a:off x="1219229" y="4115857"/>
            <a:ext cx="4826000" cy="370205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2230848"/>
            <a:ext cx="3235350" cy="23962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7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" y="1803579"/>
            <a:ext cx="4389120" cy="32508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62006" y="3436279"/>
            <a:ext cx="4826038" cy="1326554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4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62006" y="2095159"/>
            <a:ext cx="4825403" cy="120459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03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6926354" y="3838620"/>
            <a:ext cx="4324940" cy="49403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6926354" y="2391230"/>
            <a:ext cx="4825365" cy="1242922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66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7069863" y="3842430"/>
            <a:ext cx="4050043" cy="49022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395133"/>
            <a:ext cx="4064000" cy="1462867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3312160" y="2776244"/>
            <a:ext cx="5567680" cy="835660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312160" y="3815105"/>
            <a:ext cx="5567680" cy="734695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46767"/>
            <a:ext cx="4389120" cy="3164467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206"/>
            <a:ext cx="720090" cy="648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6989445" y="3851275"/>
            <a:ext cx="4097655" cy="49403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7132956" y="3880485"/>
            <a:ext cx="3822528" cy="49022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6989444" y="2514600"/>
            <a:ext cx="4840605" cy="1153477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48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4879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09206"/>
            <a:ext cx="720090" cy="64879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534"/>
            <a:ext cx="720090" cy="461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398214"/>
            <a:ext cx="1620202" cy="145978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701"/>
            <a:ext cx="1620202" cy="1038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29.xml"/><Relationship Id="rId23" Type="http://schemas.openxmlformats.org/officeDocument/2006/relationships/tags" Target="../tags/tag228.xml"/><Relationship Id="rId22" Type="http://schemas.openxmlformats.org/officeDocument/2006/relationships/tags" Target="../tags/tag227.xml"/><Relationship Id="rId21" Type="http://schemas.openxmlformats.org/officeDocument/2006/relationships/tags" Target="../tags/tag226.xml"/><Relationship Id="rId20" Type="http://schemas.openxmlformats.org/officeDocument/2006/relationships/tags" Target="../tags/tag225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24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232.xml"/><Relationship Id="rId1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3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4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5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6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0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>
          <a:xfrm>
            <a:off x="6929528" y="3825285"/>
            <a:ext cx="4050043" cy="49022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/>
              <a:t>河塘中心小学 张晓寅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26860" y="1566545"/>
            <a:ext cx="47612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9050"/>
                <a:solidFill>
                  <a:srgbClr val="FFFF00"/>
                </a:solidFill>
                <a:effectLst>
                  <a:outerShdw blurRad="152400" dist="114300" dir="4140000" sx="103000" sy="103000" algn="t" rotWithShape="0">
                    <a:prstClr val="black">
                      <a:alpha val="40000"/>
                    </a:prstClr>
                  </a:outerShdw>
                </a:effectLst>
                <a:latin typeface="汉仪趣黑简" panose="00020600040101010101" charset="-122"/>
                <a:ea typeface="汉仪趣黑简" panose="00020600040101010101" charset="-122"/>
              </a:rPr>
              <a:t>年、月、日</a:t>
            </a:r>
            <a:endParaRPr lang="zh-CN" altLang="en-US" sz="7200" b="1">
              <a:ln w="19050"/>
              <a:solidFill>
                <a:srgbClr val="FFFF00"/>
              </a:solidFill>
              <a:effectLst>
                <a:outerShdw blurRad="152400" dist="114300" dir="4140000" sx="103000" sy="103000" algn="t" rotWithShape="0">
                  <a:prstClr val="black">
                    <a:alpha val="40000"/>
                  </a:prstClr>
                </a:outerShdw>
              </a:effectLst>
              <a:latin typeface="汉仪趣黑简" panose="00020600040101010101" charset="-122"/>
              <a:ea typeface="汉仪趣黑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6219825" y="1184275"/>
            <a:ext cx="425958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年月日的由来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94805" y="66040"/>
            <a:ext cx="38455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9050"/>
                <a:gradFill>
                  <a:gsLst>
                    <a:gs pos="0">
                      <a:srgbClr val="F4EFBC"/>
                    </a:gs>
                    <a:gs pos="100000">
                      <a:srgbClr val="EFE79B"/>
                    </a:gs>
                  </a:gsLst>
                  <a:lin scaled="1"/>
                </a:gradFill>
                <a:effectLst>
                  <a:outerShdw blurRad="152400" dist="114300" dir="4140000" sx="103000" sy="103000" algn="t" rotWithShape="0">
                    <a:prstClr val="black">
                      <a:alpha val="40000"/>
                    </a:prstClr>
                  </a:outerShdw>
                </a:effectLst>
                <a:latin typeface="汉仪趣黑简" panose="00020600040101010101" charset="-122"/>
                <a:ea typeface="汉仪趣黑简" panose="00020600040101010101" charset="-122"/>
              </a:rPr>
              <a:t>知识回顾</a:t>
            </a:r>
            <a:endParaRPr lang="zh-CN" altLang="en-US" sz="7200" b="1">
              <a:ln w="19050"/>
              <a:gradFill>
                <a:gsLst>
                  <a:gs pos="0">
                    <a:srgbClr val="F4EFBC"/>
                  </a:gs>
                  <a:gs pos="100000">
                    <a:srgbClr val="EFE79B"/>
                  </a:gs>
                </a:gsLst>
                <a:lin scaled="1"/>
              </a:gradFill>
              <a:effectLst>
                <a:outerShdw blurRad="152400" dist="114300" dir="4140000" sx="103000" sy="103000" algn="t" rotWithShape="0">
                  <a:prstClr val="black">
                    <a:alpha val="40000"/>
                  </a:prstClr>
                </a:outerShdw>
              </a:effectLst>
              <a:latin typeface="汉仪趣黑简" panose="00020600040101010101" charset="-122"/>
              <a:ea typeface="汉仪趣黑简" panose="00020600040101010101" charset="-122"/>
            </a:endParaRPr>
          </a:p>
        </p:txBody>
      </p:sp>
      <p:pic>
        <p:nvPicPr>
          <p:cNvPr id="33" name="内容占位符 7" descr="2021年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4831715" cy="6858000"/>
          </a:xfrm>
          <a:prstGeom prst="rect">
            <a:avLst/>
          </a:prstGeom>
        </p:spPr>
      </p:pic>
      <p:sp>
        <p:nvSpPr>
          <p:cNvPr id="34" name="内容占位符 2"/>
          <p:cNvSpPr>
            <a:spLocks noGrp="1"/>
          </p:cNvSpPr>
          <p:nvPr/>
        </p:nvSpPr>
        <p:spPr>
          <a:xfrm>
            <a:off x="6219825" y="1857375"/>
            <a:ext cx="3672205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年历的组成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内容占位符 2"/>
          <p:cNvSpPr>
            <a:spLocks noGrp="1"/>
          </p:cNvSpPr>
          <p:nvPr/>
        </p:nvSpPr>
        <p:spPr>
          <a:xfrm>
            <a:off x="6219825" y="2552700"/>
            <a:ext cx="414909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找几月几日星期几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内容占位符 2"/>
          <p:cNvSpPr>
            <a:spLocks noGrp="1"/>
          </p:cNvSpPr>
          <p:nvPr/>
        </p:nvSpPr>
        <p:spPr>
          <a:xfrm>
            <a:off x="6219825" y="3884295"/>
            <a:ext cx="432054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一年的月数和天数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内容占位符 2"/>
          <p:cNvSpPr>
            <a:spLocks noGrp="1"/>
          </p:cNvSpPr>
          <p:nvPr/>
        </p:nvSpPr>
        <p:spPr>
          <a:xfrm>
            <a:off x="6219825" y="4518660"/>
            <a:ext cx="432054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认识大月小月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219825" y="3242310"/>
            <a:ext cx="432054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算初始年份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66210" y="532130"/>
            <a:ext cx="38455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9050"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152400" dist="114300" dir="4140000" sx="103000" sy="103000" algn="t" rotWithShape="0">
                    <a:prstClr val="black">
                      <a:alpha val="40000"/>
                    </a:prstClr>
                  </a:outerShdw>
                </a:effectLst>
                <a:latin typeface="汉仪趣黑简" panose="00020600040101010101" charset="-122"/>
                <a:ea typeface="汉仪趣黑简" panose="00020600040101010101" charset="-122"/>
              </a:rPr>
              <a:t>明辨是非</a:t>
            </a:r>
            <a:endParaRPr lang="zh-CN" altLang="en-US" sz="7200" b="1">
              <a:ln w="19050"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152400" dist="114300" dir="4140000" sx="103000" sy="103000" algn="t" rotWithShape="0">
                  <a:prstClr val="black">
                    <a:alpha val="40000"/>
                  </a:prstClr>
                </a:outerShdw>
              </a:effectLst>
              <a:latin typeface="汉仪趣黑简" panose="00020600040101010101" charset="-122"/>
              <a:ea typeface="汉仪趣黑简" panose="00020600040101010101" charset="-122"/>
            </a:endParaRPr>
          </a:p>
        </p:txBody>
      </p:sp>
      <p:sp>
        <p:nvSpPr>
          <p:cNvPr id="15362" name="Rectangle 2"/>
          <p:cNvSpPr/>
          <p:nvPr/>
        </p:nvSpPr>
        <p:spPr>
          <a:xfrm>
            <a:off x="856615" y="1655445"/>
            <a:ext cx="10043160" cy="3547110"/>
          </a:xfrm>
          <a:prstGeom prst="rect">
            <a:avLst/>
          </a:prstGeom>
          <a:noFill/>
          <a:ln w="9525">
            <a:noFill/>
          </a:ln>
        </p:spPr>
        <p:txBody>
          <a:bodyPr wrap="square" lIns="100794" tIns="50397" rIns="100794" bIns="50397" anchor="ctr">
            <a:spAutoFit/>
          </a:bodyPr>
          <a:lstStyle/>
          <a:p>
            <a:pPr defTabSz="495300" hangingPunct="1">
              <a:lnSpc>
                <a:spcPct val="100000"/>
              </a:lnSpc>
              <a:buSzTx/>
            </a:pPr>
            <a:endParaRPr lang="zh-CN" altLang="en-US" sz="2800" b="1" dirty="0">
              <a:latin typeface="Gill Sans MT" panose="020B0502020104020203" pitchFamily="2" charset="0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1、单月都是大月，双月都是小月。                 （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2、一年有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个月，有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个大月，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个小月。           （  ） 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3、小华说：“我爸爸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日才从北京开会回来。    （  ）   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4、2014年6月30日是星期一，那么7月1日就是星期二。（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9712960" y="4540250"/>
            <a:ext cx="618490" cy="777240"/>
          </a:xfrm>
          <a:prstGeom prst="rect">
            <a:avLst/>
          </a:prstGeom>
          <a:noFill/>
          <a:ln w="9525">
            <a:noFill/>
          </a:ln>
        </p:spPr>
        <p:txBody>
          <a:bodyPr wrap="square" lIns="100794" tIns="50397" rIns="100794" bIns="50397">
            <a:spAutoFit/>
          </a:bodyPr>
          <a:lstStyle/>
          <a:p>
            <a:pPr defTabSz="495300" hangingPunct="1">
              <a:lnSpc>
                <a:spcPct val="100000"/>
              </a:lnSpc>
              <a:buSzTx/>
            </a:pPr>
            <a:r>
              <a:rPr lang="en-US" altLang="zh-CN" sz="4400" b="1" dirty="0">
                <a:solidFill>
                  <a:srgbClr val="FF0000"/>
                </a:solidFill>
                <a:latin typeface="Gill Sans MT" panose="020B0502020104020203" pitchFamily="2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4400" b="1" dirty="0">
              <a:solidFill>
                <a:srgbClr val="FF0000"/>
              </a:solidFill>
              <a:latin typeface="Gill Sans MT" panose="020B0502020104020203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9641205" y="3698240"/>
            <a:ext cx="762000" cy="777240"/>
          </a:xfrm>
          <a:prstGeom prst="rect">
            <a:avLst/>
          </a:prstGeom>
          <a:noFill/>
          <a:ln w="9525">
            <a:noFill/>
          </a:ln>
        </p:spPr>
        <p:txBody>
          <a:bodyPr wrap="none" lIns="100794" tIns="50397" rIns="100794" bIns="50397">
            <a:spAutoFit/>
          </a:bodyPr>
          <a:lstStyle/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4400" b="1" dirty="0">
                <a:solidFill>
                  <a:srgbClr val="FF0000"/>
                </a:solidFill>
                <a:latin typeface="Gill Sans MT" panose="020B0502020104020203" pitchFamily="2" charset="0"/>
                <a:ea typeface="宋体" panose="02010600030101010101" pitchFamily="2" charset="-122"/>
                <a:sym typeface="Arial" panose="020B0604020202020204" pitchFamily="34" charset="0"/>
              </a:rPr>
              <a:t>×</a:t>
            </a:r>
            <a:endParaRPr lang="zh-CN" altLang="en-US" sz="4400" b="1" dirty="0">
              <a:solidFill>
                <a:srgbClr val="FF0000"/>
              </a:solidFill>
              <a:latin typeface="Gill Sans MT" panose="020B0502020104020203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641205" y="2840990"/>
            <a:ext cx="762000" cy="777240"/>
          </a:xfrm>
          <a:prstGeom prst="rect">
            <a:avLst/>
          </a:prstGeom>
          <a:noFill/>
          <a:ln w="9525">
            <a:noFill/>
          </a:ln>
        </p:spPr>
        <p:txBody>
          <a:bodyPr wrap="none" lIns="100794" tIns="50397" rIns="100794" bIns="50397">
            <a:spAutoFit/>
          </a:bodyPr>
          <a:lstStyle/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4400" b="1" dirty="0">
                <a:solidFill>
                  <a:srgbClr val="FF0000"/>
                </a:solidFill>
                <a:latin typeface="Gill Sans MT" panose="020B0502020104020203" pitchFamily="2" charset="0"/>
                <a:ea typeface="宋体" panose="02010600030101010101" pitchFamily="2" charset="-122"/>
                <a:sym typeface="Arial" panose="020B0604020202020204" pitchFamily="34" charset="0"/>
              </a:rPr>
              <a:t>×</a:t>
            </a:r>
            <a:endParaRPr lang="zh-CN" altLang="en-US" sz="4400" b="1" dirty="0">
              <a:solidFill>
                <a:srgbClr val="FF0000"/>
              </a:solidFill>
              <a:latin typeface="Gill Sans MT" panose="020B0502020104020203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9641205" y="1989455"/>
            <a:ext cx="762000" cy="777240"/>
          </a:xfrm>
          <a:prstGeom prst="rect">
            <a:avLst/>
          </a:prstGeom>
          <a:noFill/>
          <a:ln w="9525">
            <a:noFill/>
          </a:ln>
        </p:spPr>
        <p:txBody>
          <a:bodyPr wrap="none" lIns="100794" tIns="50397" rIns="100794" bIns="50397">
            <a:spAutoFit/>
          </a:bodyPr>
          <a:lstStyle/>
          <a:p>
            <a:pPr defTabSz="495300" hangingPunct="1">
              <a:lnSpc>
                <a:spcPct val="100000"/>
              </a:lnSpc>
              <a:buSzTx/>
            </a:pPr>
            <a:r>
              <a:rPr lang="zh-CN" altLang="en-US" sz="4400" b="1" dirty="0">
                <a:solidFill>
                  <a:srgbClr val="FF0000"/>
                </a:solidFill>
                <a:latin typeface="Gill Sans MT" panose="020B0502020104020203" pitchFamily="2" charset="0"/>
                <a:ea typeface="宋体" panose="02010600030101010101" pitchFamily="2" charset="-122"/>
                <a:sym typeface="Arial" panose="020B0604020202020204" pitchFamily="34" charset="0"/>
              </a:rPr>
              <a:t>×</a:t>
            </a:r>
            <a:endParaRPr lang="zh-CN" altLang="en-US" sz="4400" b="1" dirty="0">
              <a:solidFill>
                <a:srgbClr val="FF0000"/>
              </a:solidFill>
              <a:latin typeface="Gill Sans MT" panose="020B0502020104020203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地球月球转动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9525" y="-80645"/>
            <a:ext cx="6807200" cy="6807200"/>
          </a:xfrm>
          <a:prstGeom prst="rect">
            <a:avLst/>
          </a:prstGeom>
        </p:spPr>
      </p:pic>
      <p:sp>
        <p:nvSpPr>
          <p:cNvPr id="31" name="内容占位符 2"/>
          <p:cNvSpPr>
            <a:spLocks noGrp="1"/>
          </p:cNvSpPr>
          <p:nvPr/>
        </p:nvSpPr>
        <p:spPr>
          <a:xfrm>
            <a:off x="8176895" y="5115560"/>
            <a:ext cx="1285240" cy="59309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（天）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639810" y="1189355"/>
            <a:ext cx="991870" cy="59309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（天）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96375" y="3587115"/>
            <a:ext cx="10985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9050"/>
                <a:solidFill>
                  <a:srgbClr val="FFFF00"/>
                </a:solidFill>
                <a:effectLst>
                  <a:outerShdw blurRad="152400" dist="114300" dir="4140000" sx="103000" sy="103000" algn="t" rotWithShape="0">
                    <a:prstClr val="black">
                      <a:alpha val="40000"/>
                    </a:prstClr>
                  </a:outerShdw>
                </a:effectLst>
                <a:latin typeface="汉仪趣黑简" panose="00020600040101010101" charset="-122"/>
                <a:ea typeface="汉仪趣黑简" panose="00020600040101010101" charset="-122"/>
              </a:rPr>
              <a:t>日</a:t>
            </a:r>
            <a:endParaRPr lang="zh-CN" altLang="en-US" sz="7200" b="1">
              <a:ln w="19050"/>
              <a:solidFill>
                <a:srgbClr val="FFFF00"/>
              </a:solidFill>
              <a:effectLst>
                <a:outerShdw blurRad="152400" dist="114300" dir="4140000" sx="103000" sy="103000" algn="t" rotWithShape="0">
                  <a:prstClr val="black">
                    <a:alpha val="40000"/>
                  </a:prstClr>
                </a:outerShdw>
              </a:effectLst>
              <a:latin typeface="汉仪趣黑简" panose="00020600040101010101" charset="-122"/>
              <a:ea typeface="汉仪趣黑简" panose="0002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6375" y="2388235"/>
            <a:ext cx="10985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9050"/>
                <a:solidFill>
                  <a:srgbClr val="FFFF00"/>
                </a:solidFill>
                <a:effectLst>
                  <a:outerShdw blurRad="152400" dist="114300" dir="4140000" sx="103000" sy="103000" algn="t" rotWithShape="0">
                    <a:prstClr val="black">
                      <a:alpha val="40000"/>
                    </a:prstClr>
                  </a:outerShdw>
                </a:effectLst>
                <a:latin typeface="汉仪趣黑简" panose="00020600040101010101" charset="-122"/>
                <a:ea typeface="汉仪趣黑简" panose="00020600040101010101" charset="-122"/>
              </a:rPr>
              <a:t>月</a:t>
            </a:r>
            <a:endParaRPr lang="zh-CN" altLang="en-US" sz="7200" b="1">
              <a:ln w="19050"/>
              <a:solidFill>
                <a:srgbClr val="FFFF00"/>
              </a:solidFill>
              <a:effectLst>
                <a:outerShdw blurRad="152400" dist="114300" dir="4140000" sx="103000" sy="103000" algn="t" rotWithShape="0">
                  <a:prstClr val="black">
                    <a:alpha val="40000"/>
                  </a:prstClr>
                </a:outerShdw>
              </a:effectLst>
              <a:latin typeface="汉仪趣黑简" panose="00020600040101010101" charset="-122"/>
              <a:ea typeface="汉仪趣黑简" panose="0002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6375" y="1189355"/>
            <a:ext cx="10985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9050"/>
                <a:solidFill>
                  <a:srgbClr val="FFFF00"/>
                </a:solidFill>
                <a:effectLst>
                  <a:outerShdw blurRad="152400" dist="114300" dir="4140000" sx="103000" sy="103000" algn="t" rotWithShape="0">
                    <a:prstClr val="black">
                      <a:alpha val="40000"/>
                    </a:prstClr>
                  </a:outerShdw>
                </a:effectLst>
                <a:latin typeface="汉仪趣黑简" panose="00020600040101010101" charset="-122"/>
                <a:ea typeface="汉仪趣黑简" panose="00020600040101010101" charset="-122"/>
              </a:rPr>
              <a:t>年</a:t>
            </a:r>
            <a:endParaRPr lang="zh-CN" altLang="en-US" sz="7200" b="1">
              <a:ln w="19050"/>
              <a:solidFill>
                <a:srgbClr val="FFFF00"/>
              </a:solidFill>
              <a:effectLst>
                <a:outerShdw blurRad="152400" dist="114300" dir="4140000" sx="103000" sy="103000" algn="t" rotWithShape="0">
                  <a:prstClr val="black">
                    <a:alpha val="40000"/>
                  </a:prstClr>
                </a:outerShdw>
              </a:effectLst>
              <a:latin typeface="汉仪趣黑简" panose="00020600040101010101" charset="-122"/>
              <a:ea typeface="汉仪趣黑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18125" y="466725"/>
            <a:ext cx="3536315" cy="441960"/>
          </a:xfrm>
        </p:spPr>
        <p:txBody>
          <a:bodyPr/>
          <a:lstStyle/>
          <a:p>
            <a:r>
              <a:rPr sz="3200"/>
              <a:t>年历的组成要素：</a:t>
            </a:r>
            <a:endParaRPr sz="3200"/>
          </a:p>
        </p:txBody>
      </p:sp>
      <p:pic>
        <p:nvPicPr>
          <p:cNvPr id="8" name="内容占位符 7" descr="2021年历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" y="0"/>
            <a:ext cx="4831715" cy="685800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/>
        </p:nvSpPr>
        <p:spPr>
          <a:xfrm>
            <a:off x="5318125" y="1018540"/>
            <a:ext cx="303974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r>
              <a:t>年份（</a:t>
            </a:r>
            <a:r>
              <a:rPr lang="en-US" altLang="zh-CN"/>
              <a:t>2021</a:t>
            </a:r>
            <a:r>
              <a:t>年）</a:t>
            </a: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5318125" y="1505585"/>
            <a:ext cx="303974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r>
              <a:t>月份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5318125" y="1948180"/>
            <a:ext cx="303974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r>
              <a:t>日期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5318125" y="2390140"/>
            <a:ext cx="303974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r>
              <a:t>星期</a:t>
            </a: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5681980" y="466725"/>
            <a:ext cx="5273040" cy="145224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1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一年的第一天是哪天？</a:t>
            </a:r>
            <a:endParaRPr sz="31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sz="31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在你的年历上圈出来。</a:t>
            </a:r>
            <a:endParaRPr sz="31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5122545" y="4695190"/>
            <a:ext cx="7818755" cy="6731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5749290" y="2326005"/>
            <a:ext cx="1544320" cy="58229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内容占位符 2"/>
          <p:cNvSpPr>
            <a:spLocks noGrp="1"/>
          </p:cNvSpPr>
          <p:nvPr/>
        </p:nvSpPr>
        <p:spPr>
          <a:xfrm>
            <a:off x="7293610" y="2326005"/>
            <a:ext cx="1348740" cy="58229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元旦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内容占位符 2"/>
          <p:cNvSpPr>
            <a:spLocks noGrp="1"/>
          </p:cNvSpPr>
          <p:nvPr/>
        </p:nvSpPr>
        <p:spPr>
          <a:xfrm>
            <a:off x="8435975" y="2326005"/>
            <a:ext cx="1926590" cy="5702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星期五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内容占位符 2"/>
          <p:cNvSpPr>
            <a:spLocks noGrp="1"/>
          </p:cNvSpPr>
          <p:nvPr/>
        </p:nvSpPr>
        <p:spPr>
          <a:xfrm>
            <a:off x="5749290" y="3169285"/>
            <a:ext cx="1031875" cy="49022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6440805" y="3169285"/>
            <a:ext cx="1153795" cy="48069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内容占位符 2"/>
          <p:cNvSpPr>
            <a:spLocks noGrp="1"/>
          </p:cNvSpPr>
          <p:nvPr/>
        </p:nvSpPr>
        <p:spPr>
          <a:xfrm>
            <a:off x="7293610" y="3169285"/>
            <a:ext cx="1814195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妇女节 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167765" y="559435"/>
            <a:ext cx="242888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406775" y="739140"/>
            <a:ext cx="224155" cy="2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8789035" y="3169285"/>
            <a:ext cx="166370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星期一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内容占位符 2"/>
          <p:cNvSpPr>
            <a:spLocks noGrp="1"/>
          </p:cNvSpPr>
          <p:nvPr/>
        </p:nvSpPr>
        <p:spPr>
          <a:xfrm>
            <a:off x="5749290" y="3921125"/>
            <a:ext cx="981710" cy="53848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内容占位符 2"/>
          <p:cNvSpPr>
            <a:spLocks noGrp="1"/>
          </p:cNvSpPr>
          <p:nvPr/>
        </p:nvSpPr>
        <p:spPr>
          <a:xfrm>
            <a:off x="6410325" y="3921125"/>
            <a:ext cx="1084580" cy="54927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643505" y="2390140"/>
            <a:ext cx="242888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内容占位符 2"/>
          <p:cNvSpPr>
            <a:spLocks noGrp="1"/>
          </p:cNvSpPr>
          <p:nvPr/>
        </p:nvSpPr>
        <p:spPr>
          <a:xfrm>
            <a:off x="7494905" y="3921125"/>
            <a:ext cx="1976755" cy="5594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星期五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内容占位符 2"/>
          <p:cNvSpPr>
            <a:spLocks noGrp="1"/>
          </p:cNvSpPr>
          <p:nvPr/>
        </p:nvSpPr>
        <p:spPr>
          <a:xfrm>
            <a:off x="5681980" y="281940"/>
            <a:ext cx="5774690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你是怎么找几月几日星期几的？</a:t>
            </a:r>
            <a:endParaRPr sz="32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内容占位符 2"/>
          <p:cNvSpPr>
            <a:spLocks noGrp="1"/>
          </p:cNvSpPr>
          <p:nvPr/>
        </p:nvSpPr>
        <p:spPr>
          <a:xfrm>
            <a:off x="5168900" y="1252220"/>
            <a:ext cx="6607810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先找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月份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再找</a:t>
            </a:r>
            <a:r>
              <a:rPr sz="32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日期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，最后看</a:t>
            </a:r>
            <a:r>
              <a:rPr sz="3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星期</a:t>
            </a:r>
            <a:endParaRPr sz="3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 descr="2021年历"/>
          <p:cNvPicPr>
            <a:picLocks noChangeAspect="1"/>
          </p:cNvPicPr>
          <p:nvPr/>
        </p:nvPicPr>
        <p:blipFill>
          <a:blip r:embed="rId1"/>
          <a:srcRect l="3664" t="2383" r="62956" b="77015"/>
          <a:stretch>
            <a:fillRect/>
          </a:stretch>
        </p:blipFill>
        <p:spPr>
          <a:xfrm>
            <a:off x="114300" y="816610"/>
            <a:ext cx="4878705" cy="427545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85445" y="1456055"/>
            <a:ext cx="4042410" cy="794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23590" y="2250440"/>
            <a:ext cx="426085" cy="431165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23590" y="1637665"/>
            <a:ext cx="426085" cy="431165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6" grpId="0"/>
      <p:bldP spid="16" grpId="1"/>
      <p:bldP spid="16" grpId="2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bldLvl="0" animBg="1"/>
      <p:bldP spid="28" grpId="1" bldLvl="0" animBg="1"/>
      <p:bldP spid="28" grpId="2" animBg="1"/>
      <p:bldP spid="29" grpId="0" bldLvl="0" animBg="1"/>
      <p:bldP spid="29" grpId="1" animBg="1"/>
      <p:bldP spid="30" grpId="0"/>
      <p:bldP spid="30" grpId="1"/>
      <p:bldP spid="32" grpId="0"/>
      <p:bldP spid="32" grpId="1"/>
      <p:bldP spid="33" grpId="0"/>
      <p:bldP spid="33" grpId="1"/>
      <p:bldP spid="34" grpId="0" bldLvl="0" animBg="1"/>
      <p:bldP spid="35" grpId="0"/>
      <p:bldP spid="35" grpId="1"/>
      <p:bldP spid="36" grpId="0"/>
      <p:bldP spid="36" grpId="1"/>
      <p:bldP spid="37" grpId="0"/>
      <p:bldP spid="37" grpId="1"/>
      <p:bldP spid="5" grpId="0" bldLvl="0" animBg="1"/>
      <p:bldP spid="5" grpId="1" animBg="1"/>
      <p:bldP spid="5" grpId="2" bldLvl="0" animBg="1"/>
      <p:bldP spid="6" grpId="0" bldLvl="0" animBg="1"/>
      <p:bldP spid="6" grpId="1" animBg="1"/>
      <p:bldP spid="6" grpId="2" bldLvl="0" animBg="1"/>
      <p:bldP spid="7" grpId="0" bldLvl="0" animBg="1"/>
      <p:bldP spid="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21年历"/>
          <p:cNvPicPr>
            <a:picLocks noChangeAspect="1"/>
          </p:cNvPicPr>
          <p:nvPr/>
        </p:nvPicPr>
        <p:blipFill>
          <a:blip r:embed="rId1"/>
          <a:srcRect l="35635" t="21432" r="34807" b="56962"/>
          <a:stretch>
            <a:fillRect/>
          </a:stretch>
        </p:blipFill>
        <p:spPr>
          <a:xfrm>
            <a:off x="290195" y="712470"/>
            <a:ext cx="4232910" cy="439293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5371465" y="1000125"/>
            <a:ext cx="183388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28085" y="2136140"/>
            <a:ext cx="374650" cy="398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7349490" y="1000125"/>
            <a:ext cx="226060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100">
                <a:latin typeface="宋体" panose="02010600030101010101" pitchFamily="2" charset="-122"/>
                <a:ea typeface="宋体" panose="02010600030101010101" pitchFamily="2" charset="-122"/>
              </a:rPr>
              <a:t>国际劳动节</a:t>
            </a:r>
            <a:endParaRPr sz="3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5371465" y="3250565"/>
            <a:ext cx="446024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日   六一儿童节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5371465" y="3941445"/>
            <a:ext cx="500888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日这天是星期几呢？</a:t>
            </a:r>
            <a:endParaRPr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1609090" y="4431665"/>
            <a:ext cx="394970" cy="6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548130" y="4625975"/>
            <a:ext cx="516890" cy="479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804670" y="2002790"/>
            <a:ext cx="8255" cy="2623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内容占位符 4" descr="2021年历"/>
          <p:cNvPicPr>
            <a:picLocks noChangeAspect="1"/>
          </p:cNvPicPr>
          <p:nvPr/>
        </p:nvPicPr>
        <p:blipFill>
          <a:blip r:embed="rId1"/>
          <a:srcRect l="34508" t="22152" r="34543" b="57235"/>
          <a:stretch>
            <a:fillRect/>
          </a:stretch>
        </p:blipFill>
        <p:spPr>
          <a:xfrm>
            <a:off x="506730" y="335280"/>
            <a:ext cx="3083560" cy="2915285"/>
          </a:xfrm>
          <a:prstGeom prst="rect">
            <a:avLst/>
          </a:prstGeom>
        </p:spPr>
      </p:pic>
      <p:pic>
        <p:nvPicPr>
          <p:cNvPr id="17" name="图片 16" descr="2021年历"/>
          <p:cNvPicPr>
            <a:picLocks noChangeAspect="1"/>
          </p:cNvPicPr>
          <p:nvPr/>
        </p:nvPicPr>
        <p:blipFill>
          <a:blip r:embed="rId1"/>
          <a:srcRect l="65158" t="21631" r="2748" b="58737"/>
          <a:stretch>
            <a:fillRect/>
          </a:stretch>
        </p:blipFill>
        <p:spPr>
          <a:xfrm>
            <a:off x="506730" y="3250565"/>
            <a:ext cx="3084195" cy="291592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1440180" y="3804285"/>
            <a:ext cx="364490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40180" y="4257675"/>
            <a:ext cx="364490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5382895" y="4615180"/>
            <a:ext cx="196659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星期二</a:t>
            </a:r>
            <a:endParaRPr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5371465" y="1664970"/>
            <a:ext cx="5981065" cy="158559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月一共有（  ）天，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是（ ）个星期零（ ）天。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759700" y="1664970"/>
            <a:ext cx="73977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202680" y="2456815"/>
            <a:ext cx="73977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9022715" y="2456815"/>
            <a:ext cx="73977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6202680" y="3130550"/>
            <a:ext cx="290004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一星期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=7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5137150" y="3757930"/>
            <a:ext cx="524319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÷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7=4</a:t>
            </a:r>
            <a:r>
              <a: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（个）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……3</a:t>
            </a:r>
            <a:r>
              <a: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（天）</a:t>
            </a:r>
            <a:endParaRPr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5481320" y="4478020"/>
            <a:ext cx="290004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个完整星期</a:t>
            </a:r>
            <a:endParaRPr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内容占位符 2"/>
          <p:cNvSpPr>
            <a:spLocks noGrp="1"/>
          </p:cNvSpPr>
          <p:nvPr/>
        </p:nvSpPr>
        <p:spPr>
          <a:xfrm>
            <a:off x="8452485" y="4478020"/>
            <a:ext cx="290004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剩下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065530" y="4615180"/>
            <a:ext cx="374650" cy="398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06730" y="1442085"/>
            <a:ext cx="3729355" cy="69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 bldLvl="0" animBg="1"/>
      <p:bldP spid="18" grpId="1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1" grpId="2"/>
      <p:bldP spid="20" grpId="0" animBg="1"/>
      <p:bldP spid="20" grpId="1" animBg="1"/>
      <p:bldP spid="20" grpId="2" animBg="1"/>
      <p:bldP spid="21" grpId="0" bldLvl="0" animBg="1"/>
      <p:bldP spid="19" grpId="0" bldLvl="0" animBg="1"/>
      <p:bldP spid="22" grpId="0"/>
      <p:bldP spid="22" grpId="1"/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23" grpId="0"/>
      <p:bldP spid="23" grpId="1"/>
      <p:bldP spid="23" grpId="2"/>
      <p:bldP spid="24" grpId="0" bldLvl="0" animBg="1"/>
      <p:bldP spid="24" grpId="1" bldLvl="0" animBg="1"/>
      <p:bldP spid="25" grpId="0" bldLvl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2021年历"/>
          <p:cNvPicPr>
            <a:picLocks noGrp="1" noChangeAspect="1"/>
          </p:cNvPicPr>
          <p:nvPr>
            <p:ph idx="1"/>
          </p:nvPr>
        </p:nvPicPr>
        <p:blipFill>
          <a:blip r:embed="rId1"/>
          <a:srcRect l="2995" t="40978" r="64647" b="39588"/>
          <a:stretch>
            <a:fillRect/>
          </a:stretch>
        </p:blipFill>
        <p:spPr>
          <a:xfrm>
            <a:off x="120650" y="174625"/>
            <a:ext cx="4246880" cy="3621405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/>
        </p:nvSpPr>
        <p:spPr>
          <a:xfrm>
            <a:off x="4367530" y="2543175"/>
            <a:ext cx="8061325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日是中国共产党建党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周年</a:t>
            </a:r>
            <a:endParaRPr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 descr="你知道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3972560"/>
            <a:ext cx="710565" cy="706120"/>
          </a:xfrm>
          <a:prstGeom prst="rect">
            <a:avLst/>
          </a:prstGeom>
        </p:spPr>
      </p:pic>
      <p:sp>
        <p:nvSpPr>
          <p:cNvPr id="13" name="内容占位符 2"/>
          <p:cNvSpPr>
            <a:spLocks noGrp="1"/>
          </p:cNvSpPr>
          <p:nvPr/>
        </p:nvSpPr>
        <p:spPr>
          <a:xfrm>
            <a:off x="1370965" y="3972560"/>
            <a:ext cx="8856980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9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中国共产党是（    ）年（  ）月（  ）日成立的。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6076315" y="3972560"/>
            <a:ext cx="57912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endParaRPr lang="en-US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7641590" y="3972560"/>
            <a:ext cx="57912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内容占位符 2"/>
          <p:cNvSpPr>
            <a:spLocks noGrp="1"/>
          </p:cNvSpPr>
          <p:nvPr/>
        </p:nvSpPr>
        <p:spPr>
          <a:xfrm>
            <a:off x="4277995" y="4785360"/>
            <a:ext cx="4355465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2021-100=1921</a:t>
            </a:r>
            <a:r>
              <a:rPr sz="32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（年）</a:t>
            </a:r>
            <a:endParaRPr sz="3200" b="1">
              <a:solidFill>
                <a:schemeClr val="accent3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内容占位符 2"/>
          <p:cNvSpPr>
            <a:spLocks noGrp="1"/>
          </p:cNvSpPr>
          <p:nvPr/>
        </p:nvSpPr>
        <p:spPr>
          <a:xfrm>
            <a:off x="4043680" y="3972560"/>
            <a:ext cx="164401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1921</a:t>
            </a:r>
            <a:endParaRPr lang="en-US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a6e2f1a70deca4f27df01f097953438a\insertfi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30" y="174625"/>
            <a:ext cx="4003040" cy="22523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70270" y="749300"/>
            <a:ext cx="392176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7</a:t>
            </a:r>
            <a:r>
              <a:rPr lang="zh-CN" altLang="en-US" sz="320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月</a:t>
            </a:r>
            <a:r>
              <a:rPr lang="en-US" altLang="zh-CN" sz="320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1</a:t>
            </a:r>
            <a:r>
              <a:rPr lang="zh-CN" altLang="en-US" sz="320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日建党节</a:t>
            </a:r>
            <a:endParaRPr lang="zh-CN" altLang="en-US" sz="3200" b="1">
              <a:solidFill>
                <a:srgbClr val="FFC227"/>
              </a:solidFill>
              <a:effectLst>
                <a:outerShdw blurRad="50800" dist="63500" dir="18900000" algn="bl" rotWithShape="0">
                  <a:prstClr val="black">
                    <a:alpha val="40000"/>
                  </a:prstClr>
                </a:outerShdw>
              </a:effectLst>
              <a:latin typeface="汉仪雅酷黑-75J" panose="00020600040101010101" charset="-122"/>
              <a:ea typeface="汉仪雅酷黑-75J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2021年历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" y="0"/>
            <a:ext cx="4831715" cy="685800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5355590" y="719455"/>
            <a:ext cx="5339080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这一年的最后一天？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14165" y="5351145"/>
            <a:ext cx="243205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5355590" y="1532255"/>
            <a:ext cx="2052955" cy="812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5266055" y="3274060"/>
            <a:ext cx="6828155" cy="90551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珍惜眼前时光，把握每一天。</a:t>
            </a:r>
            <a:endParaRPr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 animBg="1"/>
      <p:bldP spid="18" grpId="1" animBg="1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2021年历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" y="0"/>
            <a:ext cx="4831715" cy="685800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6630670" y="1092200"/>
            <a:ext cx="4138930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①一年有几个月？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6630670" y="2060575"/>
            <a:ext cx="498919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②每个月的天数相同吗？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630670" y="3028950"/>
            <a:ext cx="4139565" cy="6737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年有几天？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67330" y="181610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322070" y="181610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48785" y="181610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22070" y="1509395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28290" y="1509395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48785" y="1509395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22070" y="2833370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67330" y="2833370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248785" y="2833370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22070" y="4289425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767330" y="4289425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248785" y="4289425"/>
            <a:ext cx="293370" cy="317500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内容占位符 7" descr="2021年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4831715" cy="685800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340995" y="1393825"/>
            <a:ext cx="243205" cy="248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69360" y="2576195"/>
            <a:ext cx="242888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756410" y="1252220"/>
            <a:ext cx="242888" cy="257175"/>
          </a:xfrm>
          <a:prstGeom prst="ellipse">
            <a:avLst/>
          </a:prstGeom>
          <a:noFill/>
          <a:ln w="38100">
            <a:solidFill>
              <a:srgbClr val="1D5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5C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25" grpId="0" animBg="1"/>
      <p:bldP spid="25" grpId="1" animBg="1"/>
      <p:bldP spid="25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8" grpId="0" animBg="1"/>
      <p:bldP spid="28" grpId="1" animBg="1"/>
      <p:bldP spid="29" grpId="0" animBg="1"/>
      <p:bldP spid="29" grpId="1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97828" y="1948180"/>
          <a:ext cx="11396345" cy="19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020"/>
                <a:gridCol w="808355"/>
                <a:gridCol w="808355"/>
                <a:gridCol w="808355"/>
                <a:gridCol w="808355"/>
                <a:gridCol w="808355"/>
                <a:gridCol w="808355"/>
                <a:gridCol w="808355"/>
                <a:gridCol w="808355"/>
                <a:gridCol w="808355"/>
                <a:gridCol w="981710"/>
                <a:gridCol w="981710"/>
                <a:gridCol w="981710"/>
              </a:tblGrid>
              <a:tr h="7975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月份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8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zh-CN" sz="18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8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天数</a:t>
                      </a: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326255" y="324485"/>
            <a:ext cx="366141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2021</a:t>
            </a:r>
            <a:r>
              <a:rPr lang="zh-CN" altLang="en-US" sz="720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年</a:t>
            </a:r>
            <a:endParaRPr lang="zh-CN" altLang="en-US" sz="7200" b="1">
              <a:solidFill>
                <a:srgbClr val="FFC227"/>
              </a:solidFill>
              <a:effectLst>
                <a:outerShdw blurRad="50800" dist="63500" dir="18900000" algn="bl" rotWithShape="0">
                  <a:prstClr val="black">
                    <a:alpha val="40000"/>
                  </a:prstClr>
                </a:outerShdw>
              </a:effectLst>
              <a:latin typeface="汉仪雅酷黑-75J" panose="00020600040101010101" charset="-122"/>
              <a:ea typeface="汉仪雅酷黑-75J" panose="00020600040101010101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1731645" y="2919384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3315335" y="2918923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4954905" y="2919153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6531610" y="2919037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7365365" y="2919095"/>
            <a:ext cx="622300" cy="64908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9077296" y="2919035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11005445" y="2919033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4187825" y="2918865"/>
            <a:ext cx="535940" cy="74052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5740400" y="2919038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内容占位符 2"/>
          <p:cNvSpPr>
            <a:spLocks noGrp="1"/>
          </p:cNvSpPr>
          <p:nvPr/>
        </p:nvSpPr>
        <p:spPr>
          <a:xfrm>
            <a:off x="8203565" y="2950151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内容占位符 2"/>
          <p:cNvSpPr>
            <a:spLocks noGrp="1"/>
          </p:cNvSpPr>
          <p:nvPr/>
        </p:nvSpPr>
        <p:spPr>
          <a:xfrm>
            <a:off x="10080307" y="2919034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内容占位符 2"/>
          <p:cNvSpPr>
            <a:spLocks noGrp="1"/>
          </p:cNvSpPr>
          <p:nvPr/>
        </p:nvSpPr>
        <p:spPr>
          <a:xfrm>
            <a:off x="2503170" y="2919038"/>
            <a:ext cx="527050" cy="5873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内容占位符 2"/>
          <p:cNvSpPr>
            <a:spLocks noGrp="1"/>
          </p:cNvSpPr>
          <p:nvPr/>
        </p:nvSpPr>
        <p:spPr>
          <a:xfrm>
            <a:off x="544830" y="3931285"/>
            <a:ext cx="2485390" cy="146494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大月涂</a:t>
            </a:r>
            <a:r>
              <a:rPr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红色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，小月涂</a:t>
            </a:r>
            <a:r>
              <a:rPr sz="32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绿色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内容占位符 2"/>
          <p:cNvSpPr>
            <a:spLocks noGrp="1"/>
          </p:cNvSpPr>
          <p:nvPr/>
        </p:nvSpPr>
        <p:spPr>
          <a:xfrm>
            <a:off x="1598930" y="1948180"/>
            <a:ext cx="791845" cy="8020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9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3182620" y="1976120"/>
            <a:ext cx="791845" cy="7734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8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内容占位符 2"/>
          <p:cNvSpPr>
            <a:spLocks noGrp="1"/>
          </p:cNvSpPr>
          <p:nvPr/>
        </p:nvSpPr>
        <p:spPr>
          <a:xfrm>
            <a:off x="4809490" y="1976120"/>
            <a:ext cx="817245" cy="7639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6381750" y="1976120"/>
            <a:ext cx="826135" cy="7740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8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内容占位符 2"/>
          <p:cNvSpPr>
            <a:spLocks noGrp="1"/>
          </p:cNvSpPr>
          <p:nvPr/>
        </p:nvSpPr>
        <p:spPr>
          <a:xfrm>
            <a:off x="7215505" y="1976120"/>
            <a:ext cx="826135" cy="7632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8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8875395" y="1950720"/>
            <a:ext cx="930910" cy="803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9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内容占位符 2"/>
          <p:cNvSpPr>
            <a:spLocks noGrp="1"/>
          </p:cNvSpPr>
          <p:nvPr/>
        </p:nvSpPr>
        <p:spPr>
          <a:xfrm>
            <a:off x="10831830" y="1959610"/>
            <a:ext cx="962660" cy="77914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9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内容占位符 2"/>
          <p:cNvSpPr>
            <a:spLocks noGrp="1"/>
          </p:cNvSpPr>
          <p:nvPr/>
        </p:nvSpPr>
        <p:spPr>
          <a:xfrm>
            <a:off x="3979545" y="1958975"/>
            <a:ext cx="826135" cy="7804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8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内容占位符 2"/>
          <p:cNvSpPr>
            <a:spLocks noGrp="1"/>
          </p:cNvSpPr>
          <p:nvPr/>
        </p:nvSpPr>
        <p:spPr>
          <a:xfrm>
            <a:off x="5626735" y="1948180"/>
            <a:ext cx="755015" cy="8020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8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内容占位符 2"/>
          <p:cNvSpPr>
            <a:spLocks noGrp="1"/>
          </p:cNvSpPr>
          <p:nvPr/>
        </p:nvSpPr>
        <p:spPr>
          <a:xfrm>
            <a:off x="8041640" y="1948180"/>
            <a:ext cx="850900" cy="8039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9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内容占位符 2"/>
          <p:cNvSpPr>
            <a:spLocks noGrp="1"/>
          </p:cNvSpPr>
          <p:nvPr/>
        </p:nvSpPr>
        <p:spPr>
          <a:xfrm>
            <a:off x="9806305" y="1959610"/>
            <a:ext cx="1009650" cy="783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0170" tIns="46990" rIns="90170" bIns="46990" rtlCol="0">
            <a:noAutofit/>
          </a:bodyPr>
          <a:lstStyle/>
          <a:p>
            <a:pPr marL="0" indent="0" algn="ctr">
              <a:lnSpc>
                <a:spcPct val="190000"/>
              </a:lnSpc>
              <a:buNone/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内容占位符 2"/>
          <p:cNvSpPr>
            <a:spLocks noGrp="1"/>
          </p:cNvSpPr>
          <p:nvPr/>
        </p:nvSpPr>
        <p:spPr>
          <a:xfrm>
            <a:off x="2404110" y="4114800"/>
            <a:ext cx="7090410" cy="150495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要找大月你记住，七八两月连着数，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七月之前找单数，八月之后找双数。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 bldLvl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内容占位符 7" descr="2021年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4831715" cy="685800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6407785" y="635635"/>
            <a:ext cx="372237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①一年有几个月？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407785" y="1358900"/>
            <a:ext cx="5052060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②每个月天数相同吗？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6407785" y="2102485"/>
            <a:ext cx="5163185" cy="84518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年有几天？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75568" y="2886710"/>
            <a:ext cx="683069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ln w="41275">
                  <a:gradFill>
                    <a:gsLst>
                      <a:gs pos="0">
                        <a:srgbClr val="9C6A30"/>
                      </a:gs>
                      <a:gs pos="50000">
                        <a:srgbClr val="FFFFFF"/>
                      </a:gs>
                      <a:gs pos="100000">
                        <a:srgbClr val="9C6A30"/>
                      </a:gs>
                      <a:gs pos="75000">
                        <a:srgbClr val="FFCB64"/>
                      </a:gs>
                      <a:gs pos="25000">
                        <a:srgbClr val="FFCB64"/>
                      </a:gs>
                    </a:gsLst>
                    <a:lin ang="2700000" scaled="1"/>
                  </a:gradFill>
                </a:ln>
                <a:solidFill>
                  <a:srgbClr val="222F50"/>
                </a:solidFill>
                <a:effectLst/>
                <a:latin typeface="汉仪超级战甲W" panose="00020600040101010101" charset="-122"/>
                <a:ea typeface="汉仪超级战甲W" panose="00020600040101010101" charset="-122"/>
              </a:rPr>
              <a:t>2021</a:t>
            </a:r>
            <a:r>
              <a:rPr lang="zh-CN" altLang="en-US" sz="4400" b="1">
                <a:ln w="41275">
                  <a:gradFill>
                    <a:gsLst>
                      <a:gs pos="0">
                        <a:srgbClr val="9C6A30"/>
                      </a:gs>
                      <a:gs pos="50000">
                        <a:srgbClr val="FFFFFF"/>
                      </a:gs>
                      <a:gs pos="100000">
                        <a:srgbClr val="9C6A30"/>
                      </a:gs>
                      <a:gs pos="75000">
                        <a:srgbClr val="FFCB64"/>
                      </a:gs>
                      <a:gs pos="25000">
                        <a:srgbClr val="FFCB64"/>
                      </a:gs>
                    </a:gsLst>
                    <a:lin ang="2700000" scaled="1"/>
                  </a:gradFill>
                </a:ln>
                <a:solidFill>
                  <a:srgbClr val="222F50"/>
                </a:solidFill>
                <a:effectLst/>
                <a:latin typeface="汉仪超级战甲W" panose="00020600040101010101" charset="-122"/>
                <a:ea typeface="汉仪超级战甲W" panose="00020600040101010101" charset="-122"/>
              </a:rPr>
              <a:t>年全年</a:t>
            </a:r>
            <a:r>
              <a:rPr lang="zh-CN" altLang="en-US" sz="4400" b="1">
                <a:ln w="41275">
                  <a:gradFill>
                    <a:gsLst>
                      <a:gs pos="0">
                        <a:srgbClr val="9C6A30"/>
                      </a:gs>
                      <a:gs pos="50000">
                        <a:srgbClr val="FFFFFF"/>
                      </a:gs>
                      <a:gs pos="100000">
                        <a:srgbClr val="9C6A30"/>
                      </a:gs>
                      <a:gs pos="75000">
                        <a:srgbClr val="FFCB64"/>
                      </a:gs>
                      <a:gs pos="25000">
                        <a:srgbClr val="FFCB64"/>
                      </a:gs>
                    </a:gsLst>
                    <a:lin ang="2700000" scaled="1"/>
                  </a:gradFill>
                </a:ln>
                <a:solidFill>
                  <a:srgbClr val="222F50"/>
                </a:solidFill>
                <a:effectLst/>
                <a:latin typeface="汉仪超级战甲W" panose="00020600040101010101" charset="-122"/>
                <a:ea typeface="汉仪超级战甲W" panose="00020600040101010101" charset="-122"/>
              </a:rPr>
              <a:t>有多少天呢？</a:t>
            </a:r>
            <a:endParaRPr lang="zh-CN" altLang="en-US" sz="4400" b="1">
              <a:ln w="41275">
                <a:gradFill>
                  <a:gsLst>
                    <a:gs pos="0">
                      <a:srgbClr val="9C6A30"/>
                    </a:gs>
                    <a:gs pos="50000">
                      <a:srgbClr val="FFFFFF"/>
                    </a:gs>
                    <a:gs pos="100000">
                      <a:srgbClr val="9C6A30"/>
                    </a:gs>
                    <a:gs pos="75000">
                      <a:srgbClr val="FFCB64"/>
                    </a:gs>
                    <a:gs pos="25000">
                      <a:srgbClr val="FFCB64"/>
                    </a:gs>
                  </a:gsLst>
                  <a:lin ang="2700000" scaled="1"/>
                </a:gradFill>
              </a:ln>
              <a:solidFill>
                <a:srgbClr val="222F50"/>
              </a:solidFill>
              <a:effectLst/>
              <a:latin typeface="汉仪超级战甲W" panose="00020600040101010101" charset="-122"/>
              <a:ea typeface="汉仪超级战甲W" panose="00020600040101010101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6002020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endParaRPr 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6214110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6641465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7837805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2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8211185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altLang="zh-CN" sz="32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en-US" altLang="zh-CN" sz="32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9079230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7097395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内容占位符 2"/>
          <p:cNvSpPr>
            <a:spLocks noGrp="1"/>
          </p:cNvSpPr>
          <p:nvPr/>
        </p:nvSpPr>
        <p:spPr>
          <a:xfrm>
            <a:off x="8644255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内容占位符 2"/>
          <p:cNvSpPr>
            <a:spLocks noGrp="1"/>
          </p:cNvSpPr>
          <p:nvPr/>
        </p:nvSpPr>
        <p:spPr>
          <a:xfrm>
            <a:off x="5513705" y="450659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内容占位符 2"/>
          <p:cNvSpPr>
            <a:spLocks noGrp="1"/>
          </p:cNvSpPr>
          <p:nvPr/>
        </p:nvSpPr>
        <p:spPr>
          <a:xfrm>
            <a:off x="6107430" y="5181600"/>
            <a:ext cx="852170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365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6516370" y="5181600"/>
            <a:ext cx="1055370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（天）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内容占位符 2"/>
          <p:cNvSpPr>
            <a:spLocks noGrp="1"/>
          </p:cNvSpPr>
          <p:nvPr/>
        </p:nvSpPr>
        <p:spPr>
          <a:xfrm>
            <a:off x="5513705" y="5181600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内容占位符 2"/>
          <p:cNvSpPr>
            <a:spLocks noGrp="1"/>
          </p:cNvSpPr>
          <p:nvPr/>
        </p:nvSpPr>
        <p:spPr>
          <a:xfrm>
            <a:off x="6214110" y="4506595"/>
            <a:ext cx="852170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217</a:t>
            </a:r>
            <a:endParaRPr lang="en-US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7097395" y="450659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内容占位符 2"/>
          <p:cNvSpPr>
            <a:spLocks noGrp="1"/>
          </p:cNvSpPr>
          <p:nvPr/>
        </p:nvSpPr>
        <p:spPr>
          <a:xfrm>
            <a:off x="7736840" y="4506595"/>
            <a:ext cx="852170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altLang="zh-CN" sz="320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120</a:t>
            </a:r>
            <a:endParaRPr lang="en-US" altLang="zh-CN" sz="3200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内容占位符 2"/>
          <p:cNvSpPr>
            <a:spLocks noGrp="1"/>
          </p:cNvSpPr>
          <p:nvPr/>
        </p:nvSpPr>
        <p:spPr>
          <a:xfrm>
            <a:off x="9079230" y="450659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8644255" y="450659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内容占位符 2"/>
          <p:cNvSpPr>
            <a:spLocks noGrp="1"/>
          </p:cNvSpPr>
          <p:nvPr/>
        </p:nvSpPr>
        <p:spPr>
          <a:xfrm>
            <a:off x="7571740" y="3913505"/>
            <a:ext cx="639445" cy="59309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sz="32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5" grpId="0"/>
      <p:bldP spid="5" grpId="1"/>
      <p:bldP spid="5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4" grpId="0"/>
      <p:bldP spid="24" grpId="1"/>
      <p:bldP spid="29" grpId="0"/>
      <p:bldP spid="29" grpId="1"/>
      <p:bldP spid="30" grpId="0"/>
      <p:bldP spid="30" grpId="1"/>
      <p:bldP spid="47" grpId="0"/>
      <p:bldP spid="47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995_1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9"/>
  <p:tag name="KSO_WM_UNIT_DEC_AREA_ID" val="82a75980a04249cc9317ab4db94aeb4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0d0dc8501b944be808c271393acc28a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95_1*b*1"/>
  <p:tag name="KSO_WM_TEMPLATE_CATEGORY" val="custom"/>
  <p:tag name="KSO_WM_TEMPLATE_INDEX" val="20204995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6dc52c4fd08e44f8adc18c8ead5d8d9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e2314b8f6850455a92bb61802b8d1d08"/>
  <p:tag name="KSO_WM_UNIT_TEXT_FILL_FORE_SCHEMECOLOR_INDEX_BRIGHTNESS" val="0.35"/>
  <p:tag name="KSO_WM_UNIT_TEXT_FILL_FORE_SCHEMECOLOR_INDEX" val="13"/>
  <p:tag name="KSO_WM_UNIT_TEXT_FILL_TYPE" val="1"/>
  <p:tag name="KSO_WM_TEMPLATE_ASSEMBLE_XID" val="5f71e2930ff15d9a40ef9f1b"/>
  <p:tag name="KSO_WM_TEMPLATE_ASSEMBLE_GROUPID" val="5f715a3d747e3ea6e292ac98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95_2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a"/>
  <p:tag name="KSO_WM_UNIT_DEC_AREA_ID" val="cd8c29fc0cfc4ac9b4a28e9ca8717748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376b4b7e6b8a469cb72c19b288043ecf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789c6988a47a4d348124d2c3c63848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14ff782b334d6abea67c83dfb9058c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</p:tagLst>
</file>

<file path=ppt/tags/tag1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95_1*a*1"/>
  <p:tag name="KSO_WM_TEMPLATE_CATEGORY" val="custom"/>
  <p:tag name="KSO_WM_TEMPLATE_INDEX" val="2020499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中小学教育公开课"/>
  <p:tag name="KSO_WM_UNIT_BLOCK" val="0"/>
  <p:tag name="KSO_WM_UNIT_DEC_AREA_ID" val="d62690103a4d41f5acea50f6b68d971f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0478e1997c3c4363ac038ef81a5682c5"/>
  <p:tag name="KSO_WM_UNIT_TEXT_FILL_FORE_SCHEMECOLOR_INDEX_BRIGHTNESS" val="0.15"/>
  <p:tag name="KSO_WM_UNIT_TEXT_FILL_FORE_SCHEMECOLOR_INDEX" val="13"/>
  <p:tag name="KSO_WM_UNIT_TEXT_FILL_TYPE" val="1"/>
  <p:tag name="KSO_WM_TEMPLATE_ASSEMBLE_XID" val="5f71e2930ff15d9a40ef9f20"/>
  <p:tag name="KSO_WM_TEMPLATE_ASSEMBLE_GROUPID" val="5f715a3d747e3ea6e292ac98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035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035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6035"/>
  <p:tag name="KSO_WM_TEMPLATE_SUBCATEGORY" val="0"/>
  <p:tag name="KSO_WM_TEMPLATE_MASTER_TYPE" val="1"/>
  <p:tag name="KSO_WM_TEMPLATE_THUMBS_INDEX" val="1、4、7、9、11、12、13、15、18、21、22、23"/>
  <p:tag name="KSO_WM_TEMPLATE_COLOR_TYPE" val="1"/>
  <p:tag name="KSO_WM_TEMPLATE_MASTER_THUMB_INDEX" val="1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995_1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9"/>
  <p:tag name="KSO_WM_UNIT_DEC_AREA_ID" val="82a75980a04249cc9317ab4db94aeb4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0d0dc8501b944be808c271393acc28a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6035"/>
  <p:tag name="KSO_WM_UNIT_ID" val="custom20206035_1*b*1"/>
  <p:tag name="KSO_WM_UNIT_ISNUMDGMTITLE" val="0"/>
</p:tagLst>
</file>

<file path=ppt/tags/tag231.xml><?xml version="1.0" encoding="utf-8"?>
<p:tagLst xmlns:p="http://schemas.openxmlformats.org/presentationml/2006/main">
  <p:tag name="KSO_WM_TEMPLATE_THUMBS_INDEX" val="1、4、7、9、11、12、13、15、18、21、22、23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6035"/>
  <p:tag name="KSO_WM_SLIDE_ID" val="custom20206035_1"/>
  <p:tag name="KSO_WM_TEMPLATE_MASTER_THUMB_INDEX" val="12"/>
</p:tagLst>
</file>

<file path=ppt/tags/tag232.xml><?xml version="1.0" encoding="utf-8"?>
<p:tagLst xmlns:p="http://schemas.openxmlformats.org/presentationml/2006/main">
  <p:tag name="KSO_WM_BEAUTIFY_FLAG" val="#wm#"/>
  <p:tag name="KSO_WM_TEMPLATE_CATEGORY" val="custom"/>
  <p:tag name="KSO_WM_TEMPLATE_INDEX" val="20206035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38.xml><?xml version="1.0" encoding="utf-8"?>
<p:tagLst xmlns:p="http://schemas.openxmlformats.org/presentationml/2006/main">
  <p:tag name="KSO_WM_UNIT_TABLE_BEAUTIFY" val="smartTable{d802faa3-1d04-45eb-9242-d1baf135718d}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95_1*b*1"/>
  <p:tag name="KSO_WM_TEMPLATE_CATEGORY" val="custom"/>
  <p:tag name="KSO_WM_TEMPLATE_INDEX" val="20204995"/>
  <p:tag name="KSO_WM_UNIT_LAYERLEVEL" val="1"/>
  <p:tag name="KSO_WM_TAG_VERSION" val="1.0"/>
  <p:tag name="KSO_WM_BEAUTIFY_FLAG" val="#wm#"/>
  <p:tag name="KSO_WM_UNIT_PRESET_TEXT" val="单击此处输入你的副标题，文字是您思想的提炼，为了最终演示发布的良好效果，请尽量言简意赅的阐述观点。"/>
  <p:tag name="KSO_WM_UNIT_DEFAULT_FONT" val="18;24;2"/>
  <p:tag name="KSO_WM_UNIT_BLOCK" val="0"/>
  <p:tag name="KSO_WM_UNIT_DEC_AREA_ID" val="3ccc7817d39e445ea162a0ba5acb8331"/>
  <p:tag name="KSO_WM_CHIP_GROUPID" val="5ebe3be80ac41c4a0a525608"/>
  <p:tag name="KSO_WM_CHIP_XID" val="5ebe3be80ac41c4a0a525609"/>
  <p:tag name="KSO_WM_CHIP_FILLAREA_FILL_RULE" val="{&quot;fill_align&quot;:&quot;cm&quot;,&quot;fill_mode&quot;:&quot;adaptive&quot;,&quot;sacle_strategy&quot;:&quot;smart&quot;}"/>
  <p:tag name="KSO_WM_ASSEMBLE_CHIP_INDEX" val="2d48298cbbfa4b6ca7bffdc524f07aed"/>
  <p:tag name="KSO_WM_UNIT_TEXT_FILL_FORE_SCHEMECOLOR_INDEX_BRIGHTNESS" val="0.35"/>
  <p:tag name="KSO_WM_UNIT_TEXT_FILL_FORE_SCHEMECOLOR_INDEX" val="13"/>
  <p:tag name="KSO_WM_UNIT_TEXT_FILL_TYPE" val="1"/>
  <p:tag name="KSO_WM_TEMPLATE_ASSEMBLE_XID" val="5f71e2930ff15d9a40ef9f35"/>
  <p:tag name="KSO_WM_TEMPLATE_ASSEMBLE_GROUPID" val="5f715a3d747e3ea6e292ac98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4995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95_1*a*1"/>
  <p:tag name="KSO_WM_TEMPLATE_CATEGORY" val="custom"/>
  <p:tag name="KSO_WM_TEMPLATE_INDEX" val="20204995"/>
  <p:tag name="KSO_WM_UNIT_LAYERLEVEL" val="1"/>
  <p:tag name="KSO_WM_TAG_VERSION" val="1.0"/>
  <p:tag name="KSO_WM_BEAUTIFY_FLAG" val="#wm#"/>
  <p:tag name="KSO_WM_UNIT_PRESET_TEXT" val="谢谢观看"/>
  <p:tag name="KSO_WM_UNIT_DEFAULT_FONT" val="60;81;4"/>
  <p:tag name="KSO_WM_UNIT_BLOCK" val="0"/>
  <p:tag name="KSO_WM_UNIT_DEC_AREA_ID" val="f0d57301b5794d6aa0c44110d52e6d1c"/>
  <p:tag name="KSO_WM_CHIP_GROUPID" val="5ebe3be80ac41c4a0a525608"/>
  <p:tag name="KSO_WM_CHIP_XID" val="5ebe3be80ac41c4a0a525609"/>
  <p:tag name="KSO_WM_CHIP_FILLAREA_FILL_RULE" val="{&quot;fill_align&quot;:&quot;cm&quot;,&quot;fill_mode&quot;:&quot;adaptive&quot;,&quot;sacle_strategy&quot;:&quot;smart&quot;}"/>
  <p:tag name="KSO_WM_ASSEMBLE_CHIP_INDEX" val="2d48298cbbfa4b6ca7bffdc524f07aed"/>
  <p:tag name="KSO_WM_UNIT_TEXT_FILL_FORE_SCHEMECOLOR_INDEX_BRIGHTNESS" val="0.15"/>
  <p:tag name="KSO_WM_UNIT_TEXT_FILL_FORE_SCHEMECOLOR_INDEX" val="13"/>
  <p:tag name="KSO_WM_UNIT_TEXT_FILL_TYPE" val="1"/>
  <p:tag name="KSO_WM_TEMPLATE_ASSEMBLE_XID" val="5f71e2930ff15d9a40ef9f35"/>
  <p:tag name="KSO_WM_TEMPLATE_ASSEMBLE_GROUPID" val="5f715a3d747e3ea6e292ac9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95_1*b*1"/>
  <p:tag name="KSO_WM_TEMPLATE_CATEGORY" val="custom"/>
  <p:tag name="KSO_WM_TEMPLATE_INDEX" val="2020499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9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2c95d76381e449dc81acbac0d44a6e14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0478e1997c3c4363ac038ef81a5682c5"/>
  <p:tag name="KSO_WM_UNIT_TEXT_FILL_FORE_SCHEMECOLOR_INDEX_BRIGHTNESS" val="0.35"/>
  <p:tag name="KSO_WM_UNIT_TEXT_FILL_FORE_SCHEMECOLOR_INDEX" val="13"/>
  <p:tag name="KSO_WM_UNIT_TEXT_FILL_TYPE" val="1"/>
  <p:tag name="KSO_WM_TEMPLATE_ASSEMBLE_XID" val="5f71e2930ff15d9a40ef9f20"/>
  <p:tag name="KSO_WM_TEMPLATE_ASSEMBLE_GROUPID" val="5f715a3d747e3ea6e292ac98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95_5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d"/>
  <p:tag name="KSO_WM_UNIT_DEC_AREA_ID" val="9ac1879281b34b7e876287e87111d90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2dc59dbb05746348bb859c6fe7912ac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f4c5a2ac1e62441cbe519ac8a36e595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e776dcff19f48eea915b3a25fbdb6be"/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3f8187613824471180525555dfd4e99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12d92d1641f43c19baaa700dbde9a79"/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b6b969f0a91461b9125fbb0a201c11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eca32b5fdb45a2bceb14dd9c6febda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95_5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d"/>
  <p:tag name="KSO_WM_UNIT_DEC_AREA_ID" val="b1601bedb4c44f14a0ba48e1b52cfb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f1436ad30854adbbfe91718e19df2c3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a84950087bbf4bad8c34a648e75719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143aa8b5c7c4c6bbc98d403378f835e"/>
  <p:tag name="KSO_WM_SLIDE_BACKGROUND_TYPE" val="leftRight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7145263079404fdcaec0d93b6a44e98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a70e62ca4304aeda829a8993ddff17c"/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95_5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d"/>
  <p:tag name="KSO_WM_UNIT_DEC_AREA_ID" val="c4bc6e43cbee4d94a6412382f5f76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e14270b99c54d3496a560605f93e731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d28838d620a04daabbef1dc8608f59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32dd2f97ea4ec0b29a89e9dca98b78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c53165c79bc943c9a428909edcca113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c16b3aff13d48ba8d279d9443ef05d0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c94113862bb2412b92acc24e3844cc0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64fe041a13340dc9d2f15645ecc1d14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95_5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d"/>
  <p:tag name="KSO_WM_UNIT_DEC_AREA_ID" val="09398d26cdcf49289786d7d4ddaed44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7b7d5ec12a74806b9dd0260fc63d7f6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e6726e1dcc1643c6b556e3706996cc9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ddbcc6b86a048c595b520aa1adac0b9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95_2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a"/>
  <p:tag name="KSO_WM_UNIT_DEC_AREA_ID" val="a30d0ea11c9a4c0a8899dbe2673cf7ed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71cdbb930ee146f898421e366ff1ee4c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c7baf27373cb4f838a4570ffc62b73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d7dacf94731425dbdd8485762f3829a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95_5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d"/>
  <p:tag name="KSO_WM_UNIT_DEC_AREA_ID" val="7b1e8f92ddf94fffa05833a90a42e8c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f9be5d0805426c968525013ae39663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f5089d2ff83140389454e5d7347b562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dc1c12beb0d408c918eaf26e72b32b0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cdd5833886fd44c88195d970b49f1c7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06c369b8b44710908511b23475c6d2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cc79376190914d50aecec740151bb10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2c3f6b8d9e143318f9534d7f602c7bb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95_5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d"/>
  <p:tag name="KSO_WM_UNIT_DEC_AREA_ID" val="9bf2038f50144b3d938b19bdf0b60ce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a585d5cc95c4c17bbbd0678d8ccf258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812f4694708b4d4fb2d7cbed80b9360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26a6bd7417349398fcdeddc3f2472c3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1f320c91224547d9aaa472fcc17857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a965984d8064bc4a922f4b6cdae05b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95_3*i*1"/>
  <p:tag name="KSO_WM_TEMPLATE_CATEGORY" val="chip"/>
  <p:tag name="KSO_WM_TEMPLATE_INDEX" val="20204995"/>
  <p:tag name="KSO_WM_UNIT_LAYERLEVEL" val="1"/>
  <p:tag name="KSO_WM_TAG_VERSION" val="1.0"/>
  <p:tag name="KSO_WM_BEAUTIFY_FLAG" val="#wm#"/>
  <p:tag name="KSO_WM_CHIP_GROUPID" val="5f715a3d747e3ea6e292ac98"/>
  <p:tag name="KSO_WM_CHIP_XID" val="5f715a3d747e3ea6e292ac9b"/>
  <p:tag name="KSO_WM_UNIT_DEC_AREA_ID" val="f395efe4fb264208a5e0e89166eee3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445974b79354fb99e68f81b561da027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04995"/>
</p:tagLst>
</file>

<file path=ppt/tags/tag87.xml><?xml version="1.0" encoding="utf-8"?>
<p:tagLst xmlns:p="http://schemas.openxmlformats.org/presentationml/2006/main">
  <p:tag name="KSO_WM_TEMPLATE_CATEGORY" val="custom"/>
  <p:tag name="KSO_WM_TEMPLATE_INDEX" val="20204995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995"/>
</p:tagLst>
</file>

<file path=ppt/tags/tag8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95_1*a*1"/>
  <p:tag name="KSO_WM_TEMPLATE_CATEGORY" val="custom"/>
  <p:tag name="KSO_WM_TEMPLATE_INDEX" val="2020499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c987d2ec92b84639b9844246e3af019a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e2314b8f6850455a92bb61802b8d1d08"/>
  <p:tag name="KSO_WM_UNIT_TEXT_FILL_FORE_SCHEMECOLOR_INDEX_BRIGHTNESS" val="0.15"/>
  <p:tag name="KSO_WM_UNIT_TEXT_FILL_FORE_SCHEMECOLOR_INDEX" val="13"/>
  <p:tag name="KSO_WM_UNIT_TEXT_FILL_TYPE" val="1"/>
  <p:tag name="KSO_WM_TEMPLATE_ASSEMBLE_XID" val="5f71e2930ff15d9a40ef9f1b"/>
  <p:tag name="KSO_WM_TEMPLATE_ASSEMBLE_GROUPID" val="5f715a3d747e3ea6e292ac98"/>
</p:tagLst>
</file>

<file path=ppt/tags/tag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9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FD2DB"/>
      </a:dk2>
      <a:lt2>
        <a:srgbClr val="F7E8ED"/>
      </a:lt2>
      <a:accent1>
        <a:srgbClr val="B95A79"/>
      </a:accent1>
      <a:accent2>
        <a:srgbClr val="946AB7"/>
      </a:accent2>
      <a:accent3>
        <a:srgbClr val="5584E3"/>
      </a:accent3>
      <a:accent4>
        <a:srgbClr val="299FDA"/>
      </a:accent4>
      <a:accent5>
        <a:srgbClr val="2AB2A3"/>
      </a:accent5>
      <a:accent6>
        <a:srgbClr val="59B86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DDFCEA"/>
      </a:dk2>
      <a:lt2>
        <a:srgbClr val="F9FEFB"/>
      </a:lt2>
      <a:accent1>
        <a:srgbClr val="61AE82"/>
      </a:accent1>
      <a:accent2>
        <a:srgbClr val="41A8A2"/>
      </a:accent2>
      <a:accent3>
        <a:srgbClr val="369DC7"/>
      </a:accent3>
      <a:accent4>
        <a:srgbClr val="478BDE"/>
      </a:accent4>
      <a:accent5>
        <a:srgbClr val="7175D5"/>
      </a:accent5>
      <a:accent6>
        <a:srgbClr val="A760A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WPS 演示</Application>
  <PresentationFormat>宽屏</PresentationFormat>
  <Paragraphs>263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幼圆</vt:lpstr>
      <vt:lpstr>汉仪乐喵体W</vt:lpstr>
      <vt:lpstr>微软雅黑</vt:lpstr>
      <vt:lpstr>汉仪趣黑简</vt:lpstr>
      <vt:lpstr>汉仪雅酷黑-75J</vt:lpstr>
      <vt:lpstr>汉仪超级战甲W</vt:lpstr>
      <vt:lpstr>Gill Sans MT</vt:lpstr>
      <vt:lpstr>Arial Unicode MS</vt:lpstr>
      <vt:lpstr>Calibri</vt:lpstr>
      <vt:lpstr>Office 主题</vt:lpstr>
      <vt:lpstr>1_Office 主题​​</vt:lpstr>
      <vt:lpstr>2_Office 主题​​</vt:lpstr>
      <vt:lpstr>PowerPoint 演示文稿</vt:lpstr>
      <vt:lpstr>PowerPoint 演示文稿</vt:lpstr>
      <vt:lpstr>年历的组成要素：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张晓寅</cp:lastModifiedBy>
  <cp:revision>36</cp:revision>
  <dcterms:created xsi:type="dcterms:W3CDTF">2021-05-17T23:40:00Z</dcterms:created>
  <dcterms:modified xsi:type="dcterms:W3CDTF">2021-05-21T02:30:02Z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