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2" r:id="rId2"/>
    <p:sldMasterId id="2147483664" r:id="rId3"/>
  </p:sldMasterIdLst>
  <p:notesMasterIdLst>
    <p:notesMasterId r:id="rId38"/>
  </p:notesMasterIdLst>
  <p:sldIdLst>
    <p:sldId id="412" r:id="rId4"/>
    <p:sldId id="364" r:id="rId5"/>
    <p:sldId id="382" r:id="rId6"/>
    <p:sldId id="383" r:id="rId7"/>
    <p:sldId id="363" r:id="rId8"/>
    <p:sldId id="387" r:id="rId9"/>
    <p:sldId id="385" r:id="rId10"/>
    <p:sldId id="355" r:id="rId11"/>
    <p:sldId id="353" r:id="rId12"/>
    <p:sldId id="386" r:id="rId13"/>
    <p:sldId id="388" r:id="rId14"/>
    <p:sldId id="362" r:id="rId15"/>
    <p:sldId id="414" r:id="rId16"/>
    <p:sldId id="413" r:id="rId17"/>
    <p:sldId id="322" r:id="rId18"/>
    <p:sldId id="393" r:id="rId19"/>
    <p:sldId id="389" r:id="rId20"/>
    <p:sldId id="396" r:id="rId21"/>
    <p:sldId id="397" r:id="rId22"/>
    <p:sldId id="395" r:id="rId23"/>
    <p:sldId id="365" r:id="rId24"/>
    <p:sldId id="390" r:id="rId25"/>
    <p:sldId id="407" r:id="rId26"/>
    <p:sldId id="409" r:id="rId27"/>
    <p:sldId id="410" r:id="rId28"/>
    <p:sldId id="408" r:id="rId29"/>
    <p:sldId id="391" r:id="rId30"/>
    <p:sldId id="411" r:id="rId31"/>
    <p:sldId id="369" r:id="rId32"/>
    <p:sldId id="405" r:id="rId33"/>
    <p:sldId id="415" r:id="rId34"/>
    <p:sldId id="417" r:id="rId35"/>
    <p:sldId id="416" r:id="rId36"/>
    <p:sldId id="392" r:id="rId37"/>
  </p:sldIdLst>
  <p:sldSz cx="12192000" cy="6858000"/>
  <p:notesSz cx="6858000" cy="9144000"/>
  <p:embeddedFontLst>
    <p:embeddedFont>
      <p:font typeface="楷体_GB2312" panose="02010600030101010101" charset="-122"/>
      <p:regular r:id="rId39"/>
    </p:embeddedFont>
    <p:embeddedFont>
      <p:font typeface="等线 Light" panose="02010600030101010101" pitchFamily="2" charset="-122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Bookman Old Style" panose="02050604050505020204" pitchFamily="18" charset="0"/>
      <p:regular r:id="rId47"/>
      <p:bold r:id="rId48"/>
      <p:italic r:id="rId49"/>
      <p:boldItalic r:id="rId50"/>
    </p:embeddedFont>
    <p:embeddedFont>
      <p:font typeface="楷体" panose="02010609060101010101" pitchFamily="49" charset="-122"/>
      <p:regular r:id="rId51"/>
    </p:embeddedFont>
    <p:embeddedFont>
      <p:font typeface="等线" panose="02010600030101010101" pitchFamily="2" charset="-122"/>
      <p:regular r:id="rId52"/>
      <p:bold r:id="rId53"/>
    </p:embeddedFont>
    <p:embeddedFont>
      <p:font typeface="隶书" panose="02010509060101010101" pitchFamily="49" charset="-122"/>
      <p:regular r:id="rId54"/>
    </p:embeddedFont>
  </p:embeddedFontLst>
  <p:custDataLst>
    <p:tags r:id="rId55"/>
  </p:custDataLst>
  <p:defaultTextStyle>
    <a:defPPr>
      <a:defRPr lang="zh-CN"/>
    </a:defPPr>
    <a:lvl1pPr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indent="1905" algn="l" defTabSz="91313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9">
          <p15:clr>
            <a:srgbClr val="A4A3A4"/>
          </p15:clr>
        </p15:guide>
        <p15:guide id="2" orient="horz" pos="3471">
          <p15:clr>
            <a:srgbClr val="A4A3A4"/>
          </p15:clr>
        </p15:guide>
        <p15:guide id="3" pos="3884">
          <p15:clr>
            <a:srgbClr val="A4A3A4"/>
          </p15:clr>
        </p15:guide>
        <p15:guide id="4" pos="2119">
          <p15:clr>
            <a:srgbClr val="A4A3A4"/>
          </p15:clr>
        </p15:guide>
        <p15:guide id="5" pos="795">
          <p15:clr>
            <a:srgbClr val="A4A3A4"/>
          </p15:clr>
        </p15:guide>
        <p15:guide id="6" pos="3955">
          <p15:clr>
            <a:srgbClr val="A4A3A4"/>
          </p15:clr>
        </p15:guide>
        <p15:guide id="7" pos="5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FFCC00"/>
    <a:srgbClr val="FF4235"/>
    <a:srgbClr val="EF8A24"/>
    <a:srgbClr val="FF6600"/>
    <a:srgbClr val="4F81BD"/>
    <a:srgbClr val="247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40"/>
  </p:normalViewPr>
  <p:slideViewPr>
    <p:cSldViewPr snapToGrid="0" snapToObjects="1">
      <p:cViewPr varScale="1">
        <p:scale>
          <a:sx n="115" d="100"/>
          <a:sy n="115" d="100"/>
        </p:scale>
        <p:origin x="144" y="102"/>
      </p:cViewPr>
      <p:guideLst>
        <p:guide orient="horz" pos="4239"/>
        <p:guide orient="horz" pos="3471"/>
        <p:guide pos="3884"/>
        <p:guide pos="2119"/>
        <p:guide pos="795"/>
        <p:guide pos="3955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fld id="{8160A0E3-3C05-448A-B058-7D66A5F61E3F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等线" panose="02010600030101010101"/>
              </a:defRPr>
            </a:lvl1pPr>
          </a:lstStyle>
          <a:p>
            <a:pPr>
              <a:defRPr/>
            </a:pPr>
            <a:fld id="{4B608EB9-975B-4BC9-9863-46B764368A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AC67-7B8B-456E-9715-FA7A81F0640A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C305-D887-4235-8E8A-D3EBE9CD39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E5EB-3CAE-4418-B9A1-003A5421EA99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CAD2-61F7-4790-A26E-DE8A5D833A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37E9-039A-44C3-B9AA-EFF21244A9BB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6588-A384-4F8E-932A-0C5965BAC4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6808-8429-454B-ACDA-482758FEEC98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7CA0-0B29-4A1F-917F-44F15CD932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4DAC-155B-4D37-8D7C-58DCCEB05E0A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9F8E-7CAC-461C-A283-7D02934D7C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53A4-4CDE-47A5-B12D-2D43C866D110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6835-43DA-4DF4-BE78-B158DEE5E4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7D55-3D54-477D-8EF5-D77A5F23F5A4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DB0A-1734-4A94-B542-747EED5568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95EE-9424-4E6B-88BA-DE593A6DCDFA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C0B8-8D45-44FB-8BD5-3C1AD73215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F2EA-1D4B-4FDE-BA7A-B288FA2417F3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1A1C-0FB6-453D-8084-671527A4ED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4DA6-E8EE-461F-9B33-73C1E0F090A8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2D5E-FB9F-46D7-82D3-5C32621E57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F65A-DA59-4C0F-AF15-6864BC38F6D0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8193-7E03-422A-B6AE-BDF5658310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2A50-AF6C-4161-9EEE-92351456D9C8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85C9-DC46-4F8E-BA6E-B998923DB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93AD-91EE-43F0-81AB-323C88D655FF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E5A6-D400-4A4E-A0ED-59FC2E67EA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CE0C-1B02-4D23-8E08-54D46EE3154C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738B-7ED7-445F-80B0-CC1532973E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A898-A56D-42D4-B9B9-44D9B88B46FB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07F1-9D10-4A21-BD88-E14F9588D9D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079C-026C-4ADF-B5F7-394BAD950213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91CF-B950-4B8E-BBC2-A3ACC5BD52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7256-E7DF-47F3-97FF-099CE28F7AA6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E310-214D-43CD-B6C3-77C812DA7D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6A3D-2E1E-4823-85B0-24F46E61CF7B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A52E-0C31-4879-9486-9E7FD00FED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AAFF-FA2F-4D65-8A69-557E719D8ED2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A96E-D31E-4B71-969D-E85868EEDD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9F8-BED8-4714-98DE-74A0A647D0E1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AF9E-A987-4FBD-B88F-74AF7397ED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9243-7783-4716-84C0-6546D88378C1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B4C7-10FD-428B-9E4A-D468542D09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8B03-FAF4-4653-8B29-6B41F7AA4BBE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461C-B8F3-4F74-9D4B-C7D36A712E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2pPr>
      <a:lvl3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3pPr>
      <a:lvl4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4pPr>
      <a:lvl5pPr algn="ctr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5pPr>
      <a:lvl6pPr marL="4572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6pPr>
      <a:lvl7pPr marL="9144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7pPr>
      <a:lvl8pPr marL="13716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8pPr>
      <a:lvl9pPr marL="1828800" algn="ctr" defTabSz="913130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Bookman Old Style" panose="02050604050505020204" pitchFamily="18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BDD829D9-6C34-491A-BCC1-FE9C63DE0C85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571FCA96-A321-43D2-BC18-66D13D0D52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>
    <p:fade/>
  </p:transition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1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8" tIns="45719" rIns="91438" bIns="45719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04DB70CB-90F2-4272-9EB2-392813FE6C4A}" type="datetimeFigureOut">
              <a:rPr lang="zh-CN" altLang="en-US"/>
              <a:pPr>
                <a:defRPr/>
              </a:pPr>
              <a:t>2025/4/14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38" tIns="45719" rIns="91438" bIns="45719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panose="02010600030101010101"/>
              </a:defRPr>
            </a:lvl1pPr>
          </a:lstStyle>
          <a:p>
            <a:pPr>
              <a:defRPr/>
            </a:pPr>
            <a:fld id="{E40E08D0-A9F9-4A25-AFA7-7AC45A9958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fade/>
  </p:transition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5859467" y="2388358"/>
            <a:ext cx="6082324" cy="2123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8800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两小儿辩日</a:t>
            </a:r>
            <a:endParaRPr lang="zh-CN" altLang="en-US" sz="88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1108075"/>
            <a:ext cx="5031929" cy="5470146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9771797" y="5104263"/>
            <a:ext cx="1637731" cy="923330"/>
          </a:xfrm>
          <a:prstGeom prst="cloudCallout">
            <a:avLst>
              <a:gd name="adj1" fmla="val -46458"/>
              <a:gd name="adj2" fmla="val -1436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833456" y="5104263"/>
            <a:ext cx="1576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chemeClr val="bg1"/>
                </a:solidFill>
              </a:rPr>
              <a:t>争辩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514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准字音，读好停顿</a:t>
            </a:r>
          </a:p>
        </p:txBody>
      </p:sp>
      <p:sp>
        <p:nvSpPr>
          <p:cNvPr id="64515" name="矩形 4"/>
          <p:cNvSpPr>
            <a:spLocks noChangeArrowheads="1"/>
          </p:cNvSpPr>
          <p:nvPr/>
        </p:nvSpPr>
        <p:spPr bwMode="auto">
          <a:xfrm>
            <a:off x="533400" y="963613"/>
            <a:ext cx="10217150" cy="558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              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孔子东游，见两小儿辩斗，问其故。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远者小而近者大乎？”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近者热而远者凉乎？”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孔子不能决也。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两小儿笑曰：“孰为汝多知乎？”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6656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7586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graphicFrame>
        <p:nvGraphicFramePr>
          <p:cNvPr id="67625" name="Group 41"/>
          <p:cNvGraphicFramePr>
            <a:graphicFrameLocks noGrp="1"/>
          </p:cNvGraphicFramePr>
          <p:nvPr/>
        </p:nvGraphicFramePr>
        <p:xfrm>
          <a:off x="1466850" y="1252538"/>
          <a:ext cx="9502775" cy="4940300"/>
        </p:xfrm>
        <a:graphic>
          <a:graphicData uri="http://schemas.openxmlformats.org/drawingml/2006/table">
            <a:tbl>
              <a:tblPr/>
              <a:tblGrid>
                <a:gridCol w="15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日初出远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日初出沧沧凉凉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8610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graphicFrame>
        <p:nvGraphicFramePr>
          <p:cNvPr id="68653" name="Group 45"/>
          <p:cNvGraphicFramePr>
            <a:graphicFrameLocks noGrp="1"/>
          </p:cNvGraphicFramePr>
          <p:nvPr/>
        </p:nvGraphicFramePr>
        <p:xfrm>
          <a:off x="828675" y="1252538"/>
          <a:ext cx="10140950" cy="4940300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物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观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日始出时去人近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日初出大如车盖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24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及日中则如盘盂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2286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一儿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日初出远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日初出沧沧凉凉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远者凉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日中时近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 及其日中如探汤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近者热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9634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69635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0658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任务三：感悟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70659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日始出时去人近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日初出远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682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任务三：感悟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71683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大如车盖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，及日中则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如盘盂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乎？”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沧沧凉凉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，及其日中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如探汤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乎？”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2706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任务三：感悟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72707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一儿曰：“我以日始出时去人近，而日中时远也。”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一儿曰：“我以日初出远，而日中时近也。”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一儿曰：“日初出大如车盖，及日中则如盘盂，此不为远者小而近者大乎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一儿曰：“日初出沧沧凉凉，及其日中如探汤，此不为近者热而远者凉乎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4755" name="矩形 4"/>
          <p:cNvSpPr>
            <a:spLocks noChangeArrowheads="1"/>
          </p:cNvSpPr>
          <p:nvPr/>
        </p:nvSpPr>
        <p:spPr bwMode="auto">
          <a:xfrm>
            <a:off x="950913" y="1585913"/>
            <a:ext cx="6542087" cy="329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孔子（公元前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551―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公元前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479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） ，名丘，字仲尼，鲁国陬邑（今山东曲阜）人。春秋末期思想家、政治家、教育家。儒家学派创始人。其一生言行被他的学生编进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论语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一书。</a:t>
            </a:r>
          </a:p>
        </p:txBody>
      </p:sp>
      <p:pic>
        <p:nvPicPr>
          <p:cNvPr id="3074" name="Picture 2" descr="http://5b0988e595225.cdn.sohucs.com/images/20171204/929f87ff91a348d3a3cd19d9ba2e382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3940" y="1394073"/>
            <a:ext cx="3506413" cy="45090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10266" y="2115403"/>
            <a:ext cx="3978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/>
              <a:t>y</a:t>
            </a:r>
            <a:r>
              <a:rPr lang="zh-CN" altLang="zh-CN" sz="2000" b="1" dirty="0" smtClean="0"/>
              <a:t>ì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091" y="2115403"/>
            <a:ext cx="6270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dirty="0" smtClean="0"/>
              <a:t>z</a:t>
            </a:r>
            <a:r>
              <a:rPr lang="zh-CN" altLang="zh-CN" sz="2000" b="1" dirty="0" smtClean="0"/>
              <a:t>ō</a:t>
            </a:r>
            <a:r>
              <a:rPr lang="en-US" altLang="zh-CN" sz="2000" b="1" dirty="0" smtClean="0"/>
              <a:t>u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3730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任务三：感悟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73731" name="矩形 4"/>
          <p:cNvSpPr>
            <a:spLocks noChangeArrowheads="1"/>
          </p:cNvSpPr>
          <p:nvPr/>
        </p:nvSpPr>
        <p:spPr bwMode="auto">
          <a:xfrm>
            <a:off x="422275" y="1346200"/>
            <a:ext cx="9309100" cy="401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日始出时去人近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一儿曰：“我以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日初出远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日中时近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也。”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大如车盖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，及日中则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如盘盂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一儿曰：“日初出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沧沧凉凉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，及其日中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如探汤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，此不为近者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而远者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5778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任务三：感悟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特点，探究表达</a:t>
            </a:r>
          </a:p>
        </p:txBody>
      </p:sp>
      <p:sp>
        <p:nvSpPr>
          <p:cNvPr id="75779" name="矩形 4"/>
          <p:cNvSpPr>
            <a:spLocks noChangeArrowheads="1"/>
          </p:cNvSpPr>
          <p:nvPr/>
        </p:nvSpPr>
        <p:spPr bwMode="auto">
          <a:xfrm>
            <a:off x="546100" y="1195388"/>
            <a:ext cx="10372725" cy="5024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早晨太阳初升，背衬是树木、房屋或地平线，在这样的比较下，太阳显得大；中午太阳高高升起，广阔无垠的天空是背衬，太阳显得小。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endParaRPr lang="zh-CN" altLang="en-US" sz="1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早晨太阳斜射大地，中午太阳直射大地。在相同的时间、相等的面积里，直射比斜射热量高。同时，夜里，太阳白天照射到地面上的热度消散了，所以早上感觉冷或凉快。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7680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76804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3973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任务四：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梳理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全文，尝试背诵</a:t>
            </a:r>
          </a:p>
        </p:txBody>
      </p:sp>
      <p:sp>
        <p:nvSpPr>
          <p:cNvPr id="83974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91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83975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3976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3977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9942262" y="3089456"/>
            <a:ext cx="1817552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两小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1" y="5135861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9942262" y="6275709"/>
            <a:ext cx="1817551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两小</a:t>
            </a: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77525" y="4171950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77525" y="5751834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6021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任务四：梳理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全文，尝试背诵</a:t>
            </a:r>
          </a:p>
        </p:txBody>
      </p:sp>
      <p:sp>
        <p:nvSpPr>
          <p:cNvPr id="86022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177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86023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6025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7045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任务四：梳理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全文，尝试背诵</a:t>
            </a:r>
          </a:p>
        </p:txBody>
      </p:sp>
      <p:sp>
        <p:nvSpPr>
          <p:cNvPr id="87046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3005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</a:t>
            </a:r>
          </a:p>
        </p:txBody>
      </p:sp>
      <p:sp>
        <p:nvSpPr>
          <p:cNvPr id="87047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7048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7049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4997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任务四：梳理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全文，尝试背诵</a:t>
            </a:r>
          </a:p>
        </p:txBody>
      </p:sp>
      <p:sp>
        <p:nvSpPr>
          <p:cNvPr id="84998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064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</a:p>
        </p:txBody>
      </p:sp>
      <p:sp>
        <p:nvSpPr>
          <p:cNvPr id="84999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85001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184150" cy="427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7826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任务四：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梳理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全文，尝试背诵</a:t>
            </a:r>
          </a:p>
        </p:txBody>
      </p:sp>
      <p:sp>
        <p:nvSpPr>
          <p:cNvPr id="77827" name="矩形 4"/>
          <p:cNvSpPr>
            <a:spLocks noChangeArrowheads="1"/>
          </p:cNvSpPr>
          <p:nvPr/>
        </p:nvSpPr>
        <p:spPr bwMode="auto">
          <a:xfrm>
            <a:off x="612775" y="1017588"/>
            <a:ext cx="8777288" cy="591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另一个小孩说：“太阳刚出来的时候天气很寒凉，到了正午就热得像把手伸进热水一样，这不是因为离得近让人感觉热，离得远让人感觉凉吗？”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2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2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77828" name="TextBox 4"/>
          <p:cNvSpPr txBox="1">
            <a:spLocks noChangeArrowheads="1"/>
          </p:cNvSpPr>
          <p:nvPr/>
        </p:nvSpPr>
        <p:spPr bwMode="auto">
          <a:xfrm>
            <a:off x="385763" y="14763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77829" name="TextBox 8"/>
          <p:cNvSpPr txBox="1">
            <a:spLocks noChangeArrowheads="1"/>
          </p:cNvSpPr>
          <p:nvPr/>
        </p:nvSpPr>
        <p:spPr bwMode="auto">
          <a:xfrm>
            <a:off x="392113" y="189547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77830" name="TextBox 9"/>
          <p:cNvSpPr txBox="1">
            <a:spLocks noChangeArrowheads="1"/>
          </p:cNvSpPr>
          <p:nvPr/>
        </p:nvSpPr>
        <p:spPr bwMode="auto">
          <a:xfrm>
            <a:off x="371475" y="5597525"/>
            <a:ext cx="75247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  <p:sp>
        <p:nvSpPr>
          <p:cNvPr id="11" name="矩形 4"/>
          <p:cNvSpPr/>
          <p:nvPr/>
        </p:nvSpPr>
        <p:spPr>
          <a:xfrm>
            <a:off x="9942262" y="1474859"/>
            <a:ext cx="1767517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孔子见小儿</a:t>
            </a:r>
          </a:p>
        </p:txBody>
      </p:sp>
      <p:sp>
        <p:nvSpPr>
          <p:cNvPr id="13" name="矩形 4"/>
          <p:cNvSpPr/>
          <p:nvPr/>
        </p:nvSpPr>
        <p:spPr>
          <a:xfrm>
            <a:off x="10151240" y="3089456"/>
            <a:ext cx="1447984" cy="461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小儿辩日</a:t>
            </a:r>
          </a:p>
        </p:txBody>
      </p:sp>
      <p:sp>
        <p:nvSpPr>
          <p:cNvPr id="14" name="矩形 4"/>
          <p:cNvSpPr/>
          <p:nvPr/>
        </p:nvSpPr>
        <p:spPr>
          <a:xfrm>
            <a:off x="9942262" y="4665643"/>
            <a:ext cx="1817552" cy="461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孔子不能决</a:t>
            </a:r>
          </a:p>
        </p:txBody>
      </p:sp>
      <p:sp>
        <p:nvSpPr>
          <p:cNvPr id="15" name="矩形 4"/>
          <p:cNvSpPr/>
          <p:nvPr/>
        </p:nvSpPr>
        <p:spPr>
          <a:xfrm>
            <a:off x="10262787" y="6044878"/>
            <a:ext cx="1126464" cy="461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19" rIns="91438" bIns="45719">
            <a:spAutoFit/>
          </a:bodyPr>
          <a:lstStyle/>
          <a:p>
            <a:pPr algn="just" defTabSz="9144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小儿笑</a:t>
            </a:r>
          </a:p>
        </p:txBody>
      </p:sp>
      <p:sp>
        <p:nvSpPr>
          <p:cNvPr id="6" name="下箭头 5"/>
          <p:cNvSpPr/>
          <p:nvPr/>
        </p:nvSpPr>
        <p:spPr>
          <a:xfrm>
            <a:off x="10677525" y="2257425"/>
            <a:ext cx="296863" cy="522288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696575" y="39100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10696575" y="5472113"/>
            <a:ext cx="296863" cy="523875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10033512" cy="584773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五：通过学习课文，理解本文背后蕴含启示或道理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533400" y="1209587"/>
            <a:ext cx="11140412" cy="452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1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、宇宙无限，知识无穷，学无止境，即使是博学多闻的孔子也会有所不知。我们要不断学习。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2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、认识自然，探求客观事理，要敢于独立思考，大胆质疑。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3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、知之为知之，不知为不知，不要“强不知以为知”，要诚实谦虚。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  <a:p>
            <a:r>
              <a:rPr lang="en-US" altLang="zh-CN" sz="3600" dirty="0" smtClean="0">
                <a:latin typeface="Times New Roman" panose="02020603050405020304" charset="0"/>
                <a:ea typeface="隶书" panose="02010509060101010101" pitchFamily="49" charset="-122"/>
              </a:rPr>
              <a:t>4</a:t>
            </a:r>
            <a:r>
              <a:rPr lang="zh-CN" altLang="en-US" sz="3600" dirty="0" smtClean="0">
                <a:latin typeface="Times New Roman" panose="02020603050405020304" charset="0"/>
                <a:ea typeface="隶书" panose="02010509060101010101" pitchFamily="49" charset="-122"/>
              </a:rPr>
              <a:t>、认识事物从不同角度出发考虑，会有不同结论，要注意客观科学地分析事情。</a:t>
            </a:r>
            <a:endParaRPr lang="en-US" altLang="zh-CN" sz="3600" dirty="0" smtClean="0">
              <a:latin typeface="Times New Roman" panose="0202060305040502030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8850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78851" name="表格 4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58371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58372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9874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79903" name="Group 31"/>
          <p:cNvGraphicFramePr>
            <a:graphicFrameLocks noGrp="1"/>
          </p:cNvGraphicFramePr>
          <p:nvPr/>
        </p:nvGraphicFramePr>
        <p:xfrm>
          <a:off x="828675" y="1392238"/>
          <a:ext cx="9921875" cy="504507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神 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1922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graphicFrame>
        <p:nvGraphicFramePr>
          <p:cNvPr id="81952" name="Group 32"/>
          <p:cNvGraphicFramePr>
            <a:graphicFrameLocks noGrp="1"/>
          </p:cNvGraphicFramePr>
          <p:nvPr/>
        </p:nvGraphicFramePr>
        <p:xfrm>
          <a:off x="828675" y="1401763"/>
          <a:ext cx="9921875" cy="503555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学弈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 《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两小儿辩日</a:t>
                      </a:r>
                      <a:r>
                        <a:rPr kumimoji="0" lang="zh-CN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道理或观点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一个故事，一个道理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048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alibri" panose="020F0502020204030204" pitchFamily="34" charset="0"/>
                        </a:rPr>
                        <a:t>一个故事，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两种观点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事情经过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620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叙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辩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0" marR="0" lvl="0" indent="762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楷体_GB2312" panose="02010609030101010101" pitchFamily="49" charset="-122"/>
                          <a:cs typeface="宋体" panose="02010600030101010101" pitchFamily="2" charset="-122"/>
                        </a:rPr>
                        <a:t>表达手法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神 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语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   对比、设问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比喻、对比、反问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2946" name="矩形 6"/>
          <p:cNvSpPr>
            <a:spLocks noChangeArrowheads="1"/>
          </p:cNvSpPr>
          <p:nvPr/>
        </p:nvSpPr>
        <p:spPr bwMode="auto">
          <a:xfrm>
            <a:off x="1355725" y="381000"/>
            <a:ext cx="30289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文言文二则</a:t>
            </a:r>
            <a:r>
              <a:rPr lang="en-US" altLang="zh-CN" sz="3200" b="1">
                <a:solidFill>
                  <a:srgbClr val="DCE6F2"/>
                </a:solidFill>
                <a:ea typeface="微软雅黑" panose="020B0503020204020204" charset="-122"/>
                <a:sym typeface="微软雅黑" panose="020B0503020204020204" charset="-122"/>
              </a:rPr>
              <a:t>》</a:t>
            </a:r>
          </a:p>
        </p:txBody>
      </p:sp>
      <p:pic>
        <p:nvPicPr>
          <p:cNvPr id="82947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2335" r="83755" b="29372"/>
          <a:stretch>
            <a:fillRect/>
          </a:stretch>
        </p:blipFill>
        <p:spPr bwMode="auto">
          <a:xfrm>
            <a:off x="128588" y="3889375"/>
            <a:ext cx="2019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文本框 7"/>
          <p:cNvSpPr txBox="1">
            <a:spLocks noChangeArrowheads="1"/>
          </p:cNvSpPr>
          <p:nvPr/>
        </p:nvSpPr>
        <p:spPr bwMode="auto">
          <a:xfrm>
            <a:off x="3789363" y="2479675"/>
            <a:ext cx="723741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把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两小儿辩日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</a:rPr>
              <a:t>背诵给爸爸妈妈听，说说这个故事的内容。</a:t>
            </a:r>
          </a:p>
        </p:txBody>
      </p:sp>
      <p:sp>
        <p:nvSpPr>
          <p:cNvPr id="5" name="五角星 4"/>
          <p:cNvSpPr/>
          <p:nvPr/>
        </p:nvSpPr>
        <p:spPr>
          <a:xfrm>
            <a:off x="2957513" y="2708275"/>
            <a:ext cx="449262" cy="407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59395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59396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0418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借助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注释，理解文意</a:t>
            </a:r>
          </a:p>
        </p:txBody>
      </p:sp>
      <p:sp>
        <p:nvSpPr>
          <p:cNvPr id="60419" name="矩形 4"/>
          <p:cNvSpPr>
            <a:spLocks noChangeArrowheads="1"/>
          </p:cNvSpPr>
          <p:nvPr/>
        </p:nvSpPr>
        <p:spPr bwMode="auto">
          <a:xfrm>
            <a:off x="381000" y="1290638"/>
            <a:ext cx="13866813" cy="558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              两小儿辩日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①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孔子东游，见两小儿辩斗，问其故。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②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一儿曰：“我以日始出时去人近，而日中时远也。”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③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一儿曰：“我以日初出远，而日中时近也。”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zh-CN" b="1">
                <a:sym typeface="微软雅黑" panose="020B0503020204020204" charset="-122"/>
              </a:rPr>
              <a:t>④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一儿曰：“日初出大如车盖，及日中则如盘盂，此不为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远者小而近者大乎？”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zh-CN" b="1">
                <a:sym typeface="微软雅黑" panose="020B0503020204020204" charset="-122"/>
              </a:rPr>
              <a:t>⑤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一儿曰：“日初出沧沧凉凉，及其日中如探汤，此不为</a:t>
            </a:r>
            <a:endParaRPr lang="en-US" altLang="zh-CN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近者热而远者凉乎？”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⑥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孔子不能决也。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</a:t>
            </a:r>
            <a:r>
              <a:rPr lang="zh-CN" altLang="en-US" b="1">
                <a:sym typeface="微软雅黑" panose="020B0503020204020204" charset="-122"/>
              </a:rPr>
              <a:t>⑦</a:t>
            </a:r>
            <a:r>
              <a:rPr lang="zh-CN" altLang="en-US" sz="2600" b="1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两小儿笑曰：“孰为汝多知乎？”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endParaRPr lang="zh-CN" altLang="en-US" sz="2600" b="1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646988" y="3062288"/>
            <a:ext cx="4524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/>
              <a:t>yú</a:t>
            </a:r>
            <a:endParaRPr lang="zh-CN" altLang="en-US" sz="2000"/>
          </a:p>
        </p:txBody>
      </p:sp>
      <p:sp>
        <p:nvSpPr>
          <p:cNvPr id="60421" name="TextBox 9"/>
          <p:cNvSpPr txBox="1">
            <a:spLocks noChangeArrowheads="1"/>
          </p:cNvSpPr>
          <p:nvPr/>
        </p:nvSpPr>
        <p:spPr bwMode="auto">
          <a:xfrm>
            <a:off x="4335463" y="5578475"/>
            <a:ext cx="4381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/>
              <a:t>rǔ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2433638"/>
            <a:ext cx="35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3459163"/>
            <a:ext cx="6842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t="9541"/>
          <a:stretch>
            <a:fillRect/>
          </a:stretch>
        </p:blipFill>
        <p:spPr bwMode="auto">
          <a:xfrm>
            <a:off x="7345363" y="3476625"/>
            <a:ext cx="7445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5263" y="4440238"/>
            <a:ext cx="1338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8100" y="4468813"/>
            <a:ext cx="34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4463" y="5454650"/>
            <a:ext cx="365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1100" y="5954713"/>
            <a:ext cx="381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云形标注 18"/>
          <p:cNvSpPr>
            <a:spLocks noChangeArrowheads="1"/>
          </p:cNvSpPr>
          <p:nvPr/>
        </p:nvSpPr>
        <p:spPr bwMode="auto">
          <a:xfrm>
            <a:off x="5878513" y="1204913"/>
            <a:ext cx="1076325" cy="544512"/>
          </a:xfrm>
          <a:prstGeom prst="cloudCallout">
            <a:avLst>
              <a:gd name="adj1" fmla="val -105606"/>
              <a:gd name="adj2" fmla="val 157870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9013" y="1204913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距离</a:t>
            </a:r>
          </a:p>
        </p:txBody>
      </p:sp>
      <p:pic>
        <p:nvPicPr>
          <p:cNvPr id="23" name="Picture 2" descr="http://s15.sinaimg.cn/middle/53de3f9ax85d798140cfe&amp;6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98052" y="-104931"/>
            <a:ext cx="3280107" cy="2524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图片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72398" y="1826508"/>
            <a:ext cx="857457" cy="558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图片 24" descr="t0155201f2f2a397a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10850" y="2767013"/>
            <a:ext cx="1044575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6" name="直接连接符 25"/>
          <p:cNvCxnSpPr>
            <a:stCxn id="9" idx="0"/>
          </p:cNvCxnSpPr>
          <p:nvPr/>
        </p:nvCxnSpPr>
        <p:spPr>
          <a:xfrm flipV="1">
            <a:off x="5129213" y="1477963"/>
            <a:ext cx="2573337" cy="190976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589838" y="2252663"/>
            <a:ext cx="3059112" cy="129540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7778750" y="3141663"/>
            <a:ext cx="2433638" cy="350837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云形标注 34"/>
          <p:cNvSpPr>
            <a:spLocks noChangeArrowheads="1"/>
          </p:cNvSpPr>
          <p:nvPr/>
        </p:nvSpPr>
        <p:spPr bwMode="auto">
          <a:xfrm>
            <a:off x="4554538" y="4930775"/>
            <a:ext cx="1074737" cy="544513"/>
          </a:xfrm>
          <a:prstGeom prst="cloudCallout">
            <a:avLst>
              <a:gd name="adj1" fmla="val -47639"/>
              <a:gd name="adj2" fmla="val -73324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288" y="5011738"/>
            <a:ext cx="7000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寒凉</a:t>
            </a:r>
          </a:p>
        </p:txBody>
      </p:sp>
      <p:sp>
        <p:nvSpPr>
          <p:cNvPr id="37" name="云形标注 36"/>
          <p:cNvSpPr>
            <a:spLocks noChangeArrowheads="1"/>
          </p:cNvSpPr>
          <p:nvPr/>
        </p:nvSpPr>
        <p:spPr bwMode="auto">
          <a:xfrm>
            <a:off x="8888413" y="5138738"/>
            <a:ext cx="1074737" cy="544512"/>
          </a:xfrm>
          <a:prstGeom prst="cloudCallout">
            <a:avLst>
              <a:gd name="adj1" fmla="val -120458"/>
              <a:gd name="adj2" fmla="val -93440"/>
            </a:avLst>
          </a:prstGeom>
          <a:solidFill>
            <a:srgbClr val="C6D9F1"/>
          </a:solidFill>
          <a:ln w="19050" algn="ctr">
            <a:solidFill>
              <a:srgbClr val="385D8A"/>
            </a:solidFill>
            <a:rou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91613" y="5184775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热水</a:t>
            </a:r>
          </a:p>
        </p:txBody>
      </p:sp>
      <p:sp>
        <p:nvSpPr>
          <p:cNvPr id="39" name="云形标注 38"/>
          <p:cNvSpPr/>
          <p:nvPr/>
        </p:nvSpPr>
        <p:spPr>
          <a:xfrm>
            <a:off x="2930525" y="6313488"/>
            <a:ext cx="1074738" cy="544512"/>
          </a:xfrm>
          <a:prstGeom prst="cloudCallout">
            <a:avLst>
              <a:gd name="adj1" fmla="val -46458"/>
              <a:gd name="adj2" fmla="val -14368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106738" y="6342063"/>
            <a:ext cx="69532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2">
                    <a:lumMod val="75000"/>
                  </a:schemeClr>
                </a:solidFill>
              </a:rPr>
              <a:t>判断</a:t>
            </a:r>
          </a:p>
        </p:txBody>
      </p:sp>
      <p:sp>
        <p:nvSpPr>
          <p:cNvPr id="41" name="云形标注 40"/>
          <p:cNvSpPr/>
          <p:nvPr/>
        </p:nvSpPr>
        <p:spPr>
          <a:xfrm>
            <a:off x="6292850" y="6205538"/>
            <a:ext cx="2593975" cy="544512"/>
          </a:xfrm>
          <a:prstGeom prst="cloudCallout">
            <a:avLst>
              <a:gd name="adj1" fmla="val -73105"/>
              <a:gd name="adj2" fmla="val -55833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84950" y="6256338"/>
            <a:ext cx="19732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17375E"/>
                </a:solidFill>
              </a:rPr>
              <a:t>同</a:t>
            </a:r>
            <a:r>
              <a:rPr lang="zh-CN" altLang="en-US" sz="2000" b="1">
                <a:solidFill>
                  <a:srgbClr val="17375E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000" b="1">
                <a:solidFill>
                  <a:srgbClr val="17375E"/>
                </a:solidFill>
              </a:rPr>
              <a:t>智</a:t>
            </a:r>
            <a:r>
              <a:rPr lang="zh-CN" altLang="en-US" sz="2000" b="1">
                <a:solidFill>
                  <a:srgbClr val="17375E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000" b="1">
                <a:solidFill>
                  <a:srgbClr val="17375E"/>
                </a:solidFill>
              </a:rPr>
              <a:t>，智慧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5538" name="矩形 6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借助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注释，理解文意</a:t>
            </a:r>
            <a:endParaRPr lang="zh-CN" altLang="en-US" sz="3200" b="1" dirty="0">
              <a:solidFill>
                <a:srgbClr val="DCE6F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5539" name="矩形 4"/>
          <p:cNvSpPr>
            <a:spLocks noChangeArrowheads="1"/>
          </p:cNvSpPr>
          <p:nvPr/>
        </p:nvSpPr>
        <p:spPr bwMode="auto">
          <a:xfrm>
            <a:off x="612775" y="949325"/>
            <a:ext cx="11096625" cy="6043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ctr"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两小儿辩日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孔子游历东方，看见两个小孩在争辩，于是询问他们争辩的原因。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一个小孩说：“我认为太阳刚出来的时候离人近，到了正午时离人远。”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另一个小孩说：“我认为太阳刚出来的时候离人远，到了正午时离人近。”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  一个小孩说：“太阳刚出来的时候像车盖那样大，到了正午却像盘盂一样小，这不是因为远的东西看起来小，近的东西看起来大吗？”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　　另一个小孩说：“太阳刚出来的时候天气很寒凉，到了正午就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热得像把手伸进热水一样，这不是因为离得近让人感觉热，离得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远让人感觉凉吗？”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孔子无法判断孰是孰非。 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微软雅黑" panose="020B0503020204020204" charset="-122"/>
              </a:rPr>
              <a:t>    两个小孩笑着说：“谁说你很聪明呢？”</a:t>
            </a:r>
          </a:p>
          <a:p>
            <a:pPr>
              <a:lnSpc>
                <a:spcPct val="130000"/>
              </a:lnSpc>
              <a:spcBef>
                <a:spcPts val="200"/>
              </a:spcBef>
            </a:pPr>
            <a:endParaRPr lang="zh-CN" altLang="en-US" sz="2400" b="1" dirty="0">
              <a:latin typeface="楷体" panose="02010609060101010101" charset="-122"/>
              <a:ea typeface="楷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1539" y="3964517"/>
            <a:ext cx="2283908" cy="2796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541" name="TextBox 4"/>
          <p:cNvSpPr txBox="1">
            <a:spLocks noChangeArrowheads="1"/>
          </p:cNvSpPr>
          <p:nvPr/>
        </p:nvSpPr>
        <p:spPr bwMode="auto">
          <a:xfrm>
            <a:off x="349250" y="1514475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起因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350838" y="1981200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经过</a:t>
            </a:r>
          </a:p>
        </p:txBody>
      </p:sp>
      <p:sp>
        <p:nvSpPr>
          <p:cNvPr id="65543" name="TextBox 9"/>
          <p:cNvSpPr txBox="1">
            <a:spLocks noChangeArrowheads="1"/>
          </p:cNvSpPr>
          <p:nvPr/>
        </p:nvSpPr>
        <p:spPr bwMode="auto">
          <a:xfrm>
            <a:off x="357188" y="5461000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结果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3" name="矩形 2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363" name="矩形 6"/>
          <p:cNvSpPr/>
          <p:nvPr/>
        </p:nvSpPr>
        <p:spPr>
          <a:xfrm>
            <a:off x="1355725" y="381000"/>
            <a:ext cx="2236788" cy="585788"/>
          </a:xfrm>
          <a:prstGeom prst="rect">
            <a:avLst/>
          </a:prstGeom>
          <a:noFill/>
          <a:ln w="9525">
            <a:noFill/>
          </a:ln>
        </p:spPr>
        <p:txBody>
          <a:bodyPr wrap="none" lIns="91438" tIns="45719" rIns="91438" bIns="45719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四步学习法</a:t>
            </a:r>
          </a:p>
        </p:txBody>
      </p:sp>
      <p:sp>
        <p:nvSpPr>
          <p:cNvPr id="61443" name="矩形 4"/>
          <p:cNvSpPr>
            <a:spLocks noChangeArrowheads="1"/>
          </p:cNvSpPr>
          <p:nvPr/>
        </p:nvSpPr>
        <p:spPr bwMode="auto">
          <a:xfrm>
            <a:off x="3246438" y="1809750"/>
            <a:ext cx="6743700" cy="3487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一读，借助注释，理解文意；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二读，读准字音，读好停顿；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三读，感知特点，探究表达；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四读，梳理全文，尝试背诵 。</a:t>
            </a:r>
          </a:p>
        </p:txBody>
      </p:sp>
      <p:pic>
        <p:nvPicPr>
          <p:cNvPr id="61444" name="图片 4" descr="小贴士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3629025"/>
            <a:ext cx="3227387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18" name="矩形 17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2466" name="矩形 20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二：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读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准字音，读好停顿</a:t>
            </a:r>
          </a:p>
        </p:txBody>
      </p:sp>
      <p:sp>
        <p:nvSpPr>
          <p:cNvPr id="3" name="矩形 2"/>
          <p:cNvSpPr/>
          <p:nvPr/>
        </p:nvSpPr>
        <p:spPr>
          <a:xfrm>
            <a:off x="1371600" y="2151063"/>
            <a:ext cx="6970713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（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表示判断，相当于现代汉语的“是”。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）</a:t>
            </a:r>
            <a:endParaRPr lang="zh-CN" altLang="en-US" sz="2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71600" y="5589588"/>
            <a:ext cx="3398838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（同“谓”，说。）</a:t>
            </a:r>
          </a:p>
        </p:txBody>
      </p:sp>
      <p:sp>
        <p:nvSpPr>
          <p:cNvPr id="62469" name="矩形 26"/>
          <p:cNvSpPr>
            <a:spLocks noChangeArrowheads="1"/>
          </p:cNvSpPr>
          <p:nvPr/>
        </p:nvSpPr>
        <p:spPr bwMode="auto">
          <a:xfrm>
            <a:off x="1562100" y="568325"/>
            <a:ext cx="6096000" cy="508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 dirty="0"/>
              <a:t>①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此不为远者小而近者大乎？</a:t>
            </a:r>
          </a:p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 dirty="0"/>
              <a:t>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此不为近者热而远者凉乎？</a:t>
            </a:r>
          </a:p>
          <a:p>
            <a:pPr algn="just">
              <a:lnSpc>
                <a:spcPct val="300000"/>
              </a:lnSpc>
              <a:spcBef>
                <a:spcPts val="200"/>
              </a:spcBef>
            </a:pPr>
            <a:r>
              <a:rPr lang="zh-CN" altLang="en-US" sz="2800" b="1" dirty="0"/>
              <a:t>③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孰为汝多知乎？</a:t>
            </a:r>
          </a:p>
        </p:txBody>
      </p:sp>
      <p:sp>
        <p:nvSpPr>
          <p:cNvPr id="28" name="椭圆 27"/>
          <p:cNvSpPr/>
          <p:nvPr/>
        </p:nvSpPr>
        <p:spPr>
          <a:xfrm>
            <a:off x="3122613" y="2100263"/>
            <a:ext cx="100012" cy="1000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114675" y="3783013"/>
            <a:ext cx="101600" cy="10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36838" y="5410200"/>
            <a:ext cx="100012" cy="101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71600" y="3884613"/>
            <a:ext cx="6970713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（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表示判断，相当于现代汉语的“是”。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  <a:ea typeface="+mn-ea"/>
              </a:rPr>
              <a:t>）</a:t>
            </a:r>
            <a:endParaRPr lang="zh-CN" altLang="en-US" sz="28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863850" y="1000125"/>
            <a:ext cx="7223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wéi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863850" y="2674938"/>
            <a:ext cx="7223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wéi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387600" y="4403725"/>
            <a:ext cx="7223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Rockwell"/>
              </a:rPr>
              <a:t>wèi</a:t>
            </a:r>
            <a:endParaRPr lang="zh-CN" altLang="en-US" sz="2800" b="1">
              <a:solidFill>
                <a:srgbClr val="FF0000"/>
              </a:solidFill>
              <a:latin typeface="Rockwel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1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组合 9"/>
          <p:cNvGrpSpPr/>
          <p:nvPr/>
        </p:nvGrpSpPr>
        <p:grpSpPr bwMode="auto">
          <a:xfrm>
            <a:off x="533400" y="381000"/>
            <a:ext cx="727075" cy="727075"/>
            <a:chOff x="1965186" y="1419622"/>
            <a:chExt cx="302558" cy="314067"/>
          </a:xfrm>
        </p:grpSpPr>
        <p:sp>
          <p:nvSpPr>
            <p:cNvPr id="18" name="矩形 17"/>
            <p:cNvSpPr/>
            <p:nvPr/>
          </p:nvSpPr>
          <p:spPr>
            <a:xfrm>
              <a:off x="1965186" y="1419622"/>
              <a:ext cx="251691" cy="25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088059" y="1554026"/>
              <a:ext cx="179685" cy="179663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3490" name="矩形 20"/>
          <p:cNvSpPr>
            <a:spLocks noChangeArrowheads="1"/>
          </p:cNvSpPr>
          <p:nvPr/>
        </p:nvSpPr>
        <p:spPr bwMode="auto">
          <a:xfrm>
            <a:off x="1355725" y="381000"/>
            <a:ext cx="5519456" cy="58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r>
              <a:rPr lang="zh-CN" altLang="en-US" sz="3200" b="1" dirty="0" smtClean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二：读</a:t>
            </a:r>
            <a:r>
              <a:rPr lang="zh-CN" altLang="en-US" sz="3200" b="1" dirty="0">
                <a:solidFill>
                  <a:srgbClr val="DCE6F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准字音，读好停顿</a:t>
            </a:r>
          </a:p>
        </p:txBody>
      </p:sp>
      <p:sp>
        <p:nvSpPr>
          <p:cNvPr id="63491" name="矩形 13"/>
          <p:cNvSpPr>
            <a:spLocks noChangeArrowheads="1"/>
          </p:cNvSpPr>
          <p:nvPr/>
        </p:nvSpPr>
        <p:spPr bwMode="auto">
          <a:xfrm>
            <a:off x="414338" y="1389063"/>
            <a:ext cx="11336337" cy="261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一儿曰：“日初出大如车盖，及日中则如盘盂，此不为远者小而近者大乎？” 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altLang="zh-CN" sz="2600" b="1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</a:pPr>
            <a:r>
              <a:rPr lang="zh-CN" altLang="en-US" sz="2600" b="1">
                <a:latin typeface="楷体" panose="02010609060101010101" charset="-122"/>
                <a:ea typeface="楷体" panose="02010609060101010101" charset="-122"/>
              </a:rPr>
              <a:t>一儿曰：“日初出沧沧凉凉，及其日中如探汤，此不为近者热而远者凉乎？”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3184525" y="1562100"/>
            <a:ext cx="65088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875338" y="1562100"/>
            <a:ext cx="65087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564563" y="1562100"/>
            <a:ext cx="63500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3167063" y="3494088"/>
            <a:ext cx="63500" cy="438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203950" y="3479800"/>
            <a:ext cx="63500" cy="439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8577263" y="3462338"/>
            <a:ext cx="63500" cy="438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14338" y="2055813"/>
            <a:ext cx="11336337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  一个小孩说：“太阳刚出来的时候像车盖那样大，到了正午却像盘盂一样小，这不是因为远的东西看起来小，近的东西看起来大吗？”</a:t>
            </a:r>
          </a:p>
        </p:txBody>
      </p:sp>
      <p:sp>
        <p:nvSpPr>
          <p:cNvPr id="57356" name="矩形 27"/>
          <p:cNvSpPr>
            <a:spLocks noChangeArrowheads="1"/>
          </p:cNvSpPr>
          <p:nvPr/>
        </p:nvSpPr>
        <p:spPr bwMode="auto">
          <a:xfrm>
            <a:off x="414338" y="4005263"/>
            <a:ext cx="11077575" cy="96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   一个小孩说：“太阳刚出来的时候天气很寒凉，到了正午就热得像把手伸进热水一样，这不是因为离得近让人感觉热，离得远让人感觉凉吗？”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3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91</TotalTime>
  <Words>2476</Words>
  <Application>Microsoft Office PowerPoint</Application>
  <PresentationFormat>宽屏</PresentationFormat>
  <Paragraphs>314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楷体_GB2312</vt:lpstr>
      <vt:lpstr>Rockwell</vt:lpstr>
      <vt:lpstr>等线 Light</vt:lpstr>
      <vt:lpstr>Calibri</vt:lpstr>
      <vt:lpstr>微软雅黑</vt:lpstr>
      <vt:lpstr>Bookman Old Style</vt:lpstr>
      <vt:lpstr>楷体</vt:lpstr>
      <vt:lpstr>等线</vt:lpstr>
      <vt:lpstr>Arial</vt:lpstr>
      <vt:lpstr>隶书</vt:lpstr>
      <vt:lpstr>Times New Roman</vt:lpstr>
      <vt:lpstr>宋体</vt:lpstr>
      <vt:lpstr>Damask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陈雷</cp:lastModifiedBy>
  <cp:revision>222</cp:revision>
  <dcterms:created xsi:type="dcterms:W3CDTF">2017-12-18T08:33:00Z</dcterms:created>
  <dcterms:modified xsi:type="dcterms:W3CDTF">2025-04-13T23:32:53Z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2052-11.1.0.9292</vt:lpwstr>
  </property>
</Properties>
</file>